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6" r:id="rId2"/>
    <p:sldId id="257" r:id="rId3"/>
  </p:sldIdLst>
  <p:sldSz cx="10058400" cy="7772400"/>
  <p:notesSz cx="7077075" cy="9028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FF"/>
    <a:srgbClr val="C43F92"/>
    <a:srgbClr val="9EC314"/>
    <a:srgbClr val="0432FF"/>
    <a:srgbClr val="BA365D"/>
    <a:srgbClr val="FF7E79"/>
    <a:srgbClr val="6ACEEF"/>
    <a:srgbClr val="401D0A"/>
    <a:srgbClr val="74271B"/>
    <a:srgbClr val="7764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5"/>
    <p:restoredTop sz="94286"/>
  </p:normalViewPr>
  <p:slideViewPr>
    <p:cSldViewPr snapToGrid="0" snapToObjects="1">
      <p:cViewPr varScale="1">
        <p:scale>
          <a:sx n="56" d="100"/>
          <a:sy n="56" d="100"/>
        </p:scale>
        <p:origin x="13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9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2974"/>
          </a:xfrm>
          <a:prstGeom prst="rect">
            <a:avLst/>
          </a:prstGeom>
        </p:spPr>
        <p:txBody>
          <a:bodyPr vert="horz" lIns="91440" tIns="45720" rIns="91440" bIns="45720" rtlCol="0"/>
          <a:lstStyle>
            <a:lvl1pPr algn="r">
              <a:defRPr sz="1200"/>
            </a:lvl1pPr>
          </a:lstStyle>
          <a:p>
            <a:fld id="{D8BD436A-C0F3-8D44-8F3B-CEC04050BD51}" type="datetimeFigureOut">
              <a:rPr lang="en-US" smtClean="0"/>
              <a:t>6/8/2019</a:t>
            </a:fld>
            <a:endParaRPr lang="en-US"/>
          </a:p>
        </p:txBody>
      </p:sp>
      <p:sp>
        <p:nvSpPr>
          <p:cNvPr id="4" name="Slide Image Placeholder 3"/>
          <p:cNvSpPr>
            <a:spLocks noGrp="1" noRot="1" noChangeAspect="1"/>
          </p:cNvSpPr>
          <p:nvPr>
            <p:ph type="sldImg" idx="2"/>
          </p:nvPr>
        </p:nvSpPr>
        <p:spPr>
          <a:xfrm>
            <a:off x="1566863" y="1128713"/>
            <a:ext cx="3943350" cy="30464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344780"/>
            <a:ext cx="5661660" cy="355481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75141"/>
            <a:ext cx="3066733" cy="45297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75141"/>
            <a:ext cx="3066733" cy="452973"/>
          </a:xfrm>
          <a:prstGeom prst="rect">
            <a:avLst/>
          </a:prstGeom>
        </p:spPr>
        <p:txBody>
          <a:bodyPr vert="horz" lIns="91440" tIns="45720" rIns="91440" bIns="45720" rtlCol="0" anchor="b"/>
          <a:lstStyle>
            <a:lvl1pPr algn="r">
              <a:defRPr sz="1200"/>
            </a:lvl1pPr>
          </a:lstStyle>
          <a:p>
            <a:fld id="{CC982967-89A2-3644-8EF0-5BB7981F3B57}" type="slidenum">
              <a:rPr lang="en-US" smtClean="0"/>
              <a:t>‹#›</a:t>
            </a:fld>
            <a:endParaRPr lang="en-US"/>
          </a:p>
        </p:txBody>
      </p:sp>
    </p:spTree>
    <p:extLst>
      <p:ext uri="{BB962C8B-B14F-4D97-AF65-F5344CB8AC3E}">
        <p14:creationId xmlns:p14="http://schemas.microsoft.com/office/powerpoint/2010/main" val="422753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82967-89A2-3644-8EF0-5BB7981F3B57}" type="slidenum">
              <a:rPr lang="en-US" smtClean="0"/>
              <a:t>1</a:t>
            </a:fld>
            <a:endParaRPr lang="en-US"/>
          </a:p>
        </p:txBody>
      </p:sp>
    </p:spTree>
    <p:extLst>
      <p:ext uri="{BB962C8B-B14F-4D97-AF65-F5344CB8AC3E}">
        <p14:creationId xmlns:p14="http://schemas.microsoft.com/office/powerpoint/2010/main" val="554503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1D7AA9-7C1B-8442-8547-F0DC4021A855}"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94CE4-AF32-1043-9CD5-9179BCFD0D79}" type="slidenum">
              <a:rPr lang="en-US" smtClean="0"/>
              <a:t>‹#›</a:t>
            </a:fld>
            <a:endParaRPr lang="en-US"/>
          </a:p>
        </p:txBody>
      </p:sp>
    </p:spTree>
    <p:extLst>
      <p:ext uri="{BB962C8B-B14F-4D97-AF65-F5344CB8AC3E}">
        <p14:creationId xmlns:p14="http://schemas.microsoft.com/office/powerpoint/2010/main" val="2515096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1D7AA9-7C1B-8442-8547-F0DC4021A855}"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94CE4-AF32-1043-9CD5-9179BCFD0D79}" type="slidenum">
              <a:rPr lang="en-US" smtClean="0"/>
              <a:t>‹#›</a:t>
            </a:fld>
            <a:endParaRPr lang="en-US"/>
          </a:p>
        </p:txBody>
      </p:sp>
    </p:spTree>
    <p:extLst>
      <p:ext uri="{BB962C8B-B14F-4D97-AF65-F5344CB8AC3E}">
        <p14:creationId xmlns:p14="http://schemas.microsoft.com/office/powerpoint/2010/main" val="2802672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1D7AA9-7C1B-8442-8547-F0DC4021A855}"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94CE4-AF32-1043-9CD5-9179BCFD0D79}" type="slidenum">
              <a:rPr lang="en-US" smtClean="0"/>
              <a:t>‹#›</a:t>
            </a:fld>
            <a:endParaRPr lang="en-US"/>
          </a:p>
        </p:txBody>
      </p:sp>
    </p:spTree>
    <p:extLst>
      <p:ext uri="{BB962C8B-B14F-4D97-AF65-F5344CB8AC3E}">
        <p14:creationId xmlns:p14="http://schemas.microsoft.com/office/powerpoint/2010/main" val="87038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1D7AA9-7C1B-8442-8547-F0DC4021A855}"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94CE4-AF32-1043-9CD5-9179BCFD0D79}" type="slidenum">
              <a:rPr lang="en-US" smtClean="0"/>
              <a:t>‹#›</a:t>
            </a:fld>
            <a:endParaRPr lang="en-US"/>
          </a:p>
        </p:txBody>
      </p:sp>
    </p:spTree>
    <p:extLst>
      <p:ext uri="{BB962C8B-B14F-4D97-AF65-F5344CB8AC3E}">
        <p14:creationId xmlns:p14="http://schemas.microsoft.com/office/powerpoint/2010/main" val="4186148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1D7AA9-7C1B-8442-8547-F0DC4021A855}"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94CE4-AF32-1043-9CD5-9179BCFD0D79}" type="slidenum">
              <a:rPr lang="en-US" smtClean="0"/>
              <a:t>‹#›</a:t>
            </a:fld>
            <a:endParaRPr lang="en-US"/>
          </a:p>
        </p:txBody>
      </p:sp>
    </p:spTree>
    <p:extLst>
      <p:ext uri="{BB962C8B-B14F-4D97-AF65-F5344CB8AC3E}">
        <p14:creationId xmlns:p14="http://schemas.microsoft.com/office/powerpoint/2010/main" val="2463780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1D7AA9-7C1B-8442-8547-F0DC4021A855}"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E94CE4-AF32-1043-9CD5-9179BCFD0D79}" type="slidenum">
              <a:rPr lang="en-US" smtClean="0"/>
              <a:t>‹#›</a:t>
            </a:fld>
            <a:endParaRPr lang="en-US"/>
          </a:p>
        </p:txBody>
      </p:sp>
    </p:spTree>
    <p:extLst>
      <p:ext uri="{BB962C8B-B14F-4D97-AF65-F5344CB8AC3E}">
        <p14:creationId xmlns:p14="http://schemas.microsoft.com/office/powerpoint/2010/main" val="2559698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1D7AA9-7C1B-8442-8547-F0DC4021A855}" type="datetimeFigureOut">
              <a:rPr lang="en-US" smtClean="0"/>
              <a:t>6/8/2019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E94CE4-AF32-1043-9CD5-9179BCFD0D79}" type="slidenum">
              <a:rPr lang="en-US" smtClean="0"/>
              <a:t>‹#›</a:t>
            </a:fld>
            <a:endParaRPr lang="en-US"/>
          </a:p>
        </p:txBody>
      </p:sp>
    </p:spTree>
    <p:extLst>
      <p:ext uri="{BB962C8B-B14F-4D97-AF65-F5344CB8AC3E}">
        <p14:creationId xmlns:p14="http://schemas.microsoft.com/office/powerpoint/2010/main" val="4058802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1D7AA9-7C1B-8442-8547-F0DC4021A855}" type="datetimeFigureOut">
              <a:rPr lang="en-US" smtClean="0"/>
              <a:t>6/8/2019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E94CE4-AF32-1043-9CD5-9179BCFD0D79}" type="slidenum">
              <a:rPr lang="en-US" smtClean="0"/>
              <a:t>‹#›</a:t>
            </a:fld>
            <a:endParaRPr lang="en-US"/>
          </a:p>
        </p:txBody>
      </p:sp>
    </p:spTree>
    <p:extLst>
      <p:ext uri="{BB962C8B-B14F-4D97-AF65-F5344CB8AC3E}">
        <p14:creationId xmlns:p14="http://schemas.microsoft.com/office/powerpoint/2010/main" val="73373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D7AA9-7C1B-8442-8547-F0DC4021A855}" type="datetimeFigureOut">
              <a:rPr lang="en-US" smtClean="0"/>
              <a:t>6/8/2019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E94CE4-AF32-1043-9CD5-9179BCFD0D79}" type="slidenum">
              <a:rPr lang="en-US" smtClean="0"/>
              <a:t>‹#›</a:t>
            </a:fld>
            <a:endParaRPr lang="en-US"/>
          </a:p>
        </p:txBody>
      </p:sp>
    </p:spTree>
    <p:extLst>
      <p:ext uri="{BB962C8B-B14F-4D97-AF65-F5344CB8AC3E}">
        <p14:creationId xmlns:p14="http://schemas.microsoft.com/office/powerpoint/2010/main" val="2306147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C81D7AA9-7C1B-8442-8547-F0DC4021A855}"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E94CE4-AF32-1043-9CD5-9179BCFD0D79}" type="slidenum">
              <a:rPr lang="en-US" smtClean="0"/>
              <a:t>‹#›</a:t>
            </a:fld>
            <a:endParaRPr lang="en-US"/>
          </a:p>
        </p:txBody>
      </p:sp>
    </p:spTree>
    <p:extLst>
      <p:ext uri="{BB962C8B-B14F-4D97-AF65-F5344CB8AC3E}">
        <p14:creationId xmlns:p14="http://schemas.microsoft.com/office/powerpoint/2010/main" val="2205969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C81D7AA9-7C1B-8442-8547-F0DC4021A855}"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E94CE4-AF32-1043-9CD5-9179BCFD0D79}" type="slidenum">
              <a:rPr lang="en-US" smtClean="0"/>
              <a:t>‹#›</a:t>
            </a:fld>
            <a:endParaRPr lang="en-US"/>
          </a:p>
        </p:txBody>
      </p:sp>
    </p:spTree>
    <p:extLst>
      <p:ext uri="{BB962C8B-B14F-4D97-AF65-F5344CB8AC3E}">
        <p14:creationId xmlns:p14="http://schemas.microsoft.com/office/powerpoint/2010/main" val="168962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C81D7AA9-7C1B-8442-8547-F0DC4021A855}" type="datetimeFigureOut">
              <a:rPr lang="en-US" smtClean="0"/>
              <a:t>6/8/2019</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EAE94CE4-AF32-1043-9CD5-9179BCFD0D79}" type="slidenum">
              <a:rPr lang="en-US" smtClean="0"/>
              <a:t>‹#›</a:t>
            </a:fld>
            <a:endParaRPr lang="en-US"/>
          </a:p>
        </p:txBody>
      </p:sp>
    </p:spTree>
    <p:extLst>
      <p:ext uri="{BB962C8B-B14F-4D97-AF65-F5344CB8AC3E}">
        <p14:creationId xmlns:p14="http://schemas.microsoft.com/office/powerpoint/2010/main" val="1045705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4A020-E075-1048-B07E-348166AC2C32}"/>
              </a:ext>
            </a:extLst>
          </p:cNvPr>
          <p:cNvSpPr>
            <a:spLocks noGrp="1"/>
          </p:cNvSpPr>
          <p:nvPr>
            <p:ph type="ctrTitle"/>
          </p:nvPr>
        </p:nvSpPr>
        <p:spPr>
          <a:xfrm>
            <a:off x="5837370" y="106017"/>
            <a:ext cx="4176192" cy="579783"/>
          </a:xfrm>
        </p:spPr>
        <p:txBody>
          <a:bodyPr anchor="t">
            <a:noAutofit/>
          </a:bodyPr>
          <a:lstStyle/>
          <a:p>
            <a:r>
              <a:rPr lang="en-US" sz="4000" dirty="0">
                <a:latin typeface="Goudy Old Style" panose="02020502050305020303" pitchFamily="18" charset="77"/>
              </a:rPr>
              <a:t>West Main Anchor</a:t>
            </a:r>
            <a:br>
              <a:rPr lang="en-US" sz="3600" dirty="0">
                <a:effectLst>
                  <a:glow rad="127000">
                    <a:schemeClr val="bg1"/>
                  </a:glow>
                </a:effectLst>
                <a:latin typeface="Goudy Old Style" panose="02020502050305020303" pitchFamily="18" charset="77"/>
                <a:cs typeface="Apple Chancery" panose="03020702040506060504" pitchFamily="66" charset="-79"/>
              </a:rPr>
            </a:br>
            <a:br>
              <a:rPr lang="en-US" sz="1200" dirty="0"/>
            </a:br>
            <a:endParaRPr lang="en-US" sz="1200" dirty="0">
              <a:effectLst>
                <a:glow rad="127000">
                  <a:schemeClr val="bg1"/>
                </a:glow>
              </a:effectLst>
              <a:latin typeface="Goudy Old Style" panose="02020502050305020303" pitchFamily="18" charset="77"/>
              <a:cs typeface="Apple Chancery" panose="03020702040506060504" pitchFamily="66" charset="-79"/>
            </a:endParaRPr>
          </a:p>
        </p:txBody>
      </p:sp>
      <p:sp>
        <p:nvSpPr>
          <p:cNvPr id="3" name="Subtitle 2">
            <a:extLst>
              <a:ext uri="{FF2B5EF4-FFF2-40B4-BE49-F238E27FC236}">
                <a16:creationId xmlns:a16="http://schemas.microsoft.com/office/drawing/2014/main" id="{64CA0020-C794-1C4F-BD8D-49BE7CE47872}"/>
              </a:ext>
            </a:extLst>
          </p:cNvPr>
          <p:cNvSpPr>
            <a:spLocks noGrp="1"/>
          </p:cNvSpPr>
          <p:nvPr>
            <p:ph type="subTitle" idx="1"/>
          </p:nvPr>
        </p:nvSpPr>
        <p:spPr>
          <a:xfrm>
            <a:off x="6074256" y="6836348"/>
            <a:ext cx="3779497" cy="750735"/>
          </a:xfrm>
          <a:solidFill>
            <a:schemeClr val="bg1">
              <a:lumMod val="85000"/>
            </a:schemeClr>
          </a:solidFill>
          <a:ln cmpd="dbl">
            <a:solidFill>
              <a:schemeClr val="tx1"/>
            </a:solidFill>
          </a:ln>
        </p:spPr>
        <p:txBody>
          <a:bodyPr>
            <a:normAutofit lnSpcReduction="10000"/>
          </a:bodyPr>
          <a:lstStyle/>
          <a:p>
            <a:r>
              <a:rPr lang="en-US" sz="1400" b="1" dirty="0">
                <a:latin typeface="Goudy Old Style" panose="02020502050305020303" pitchFamily="18" charset="77"/>
              </a:rPr>
              <a:t>Study the Bible</a:t>
            </a:r>
          </a:p>
          <a:p>
            <a:r>
              <a:rPr lang="en-US" sz="1200" b="1" i="1" dirty="0">
                <a:latin typeface="Goudy Old Style" panose="02020502050305020303" pitchFamily="18" charset="77"/>
              </a:rPr>
              <a:t>Would you like to be more familiar with the scriptures? Ask us about our Bible correspondence program.</a:t>
            </a:r>
            <a:endParaRPr lang="en-US" sz="1200" b="1" dirty="0">
              <a:latin typeface="Goudy Old Style" panose="02020502050305020303" pitchFamily="18" charset="77"/>
            </a:endParaRPr>
          </a:p>
        </p:txBody>
      </p:sp>
      <p:sp>
        <p:nvSpPr>
          <p:cNvPr id="4" name="Subtitle 2">
            <a:extLst>
              <a:ext uri="{FF2B5EF4-FFF2-40B4-BE49-F238E27FC236}">
                <a16:creationId xmlns:a16="http://schemas.microsoft.com/office/drawing/2014/main" id="{514A2CD5-0C83-9F44-B8A3-8FEE9F2B78E1}"/>
              </a:ext>
            </a:extLst>
          </p:cNvPr>
          <p:cNvSpPr txBox="1">
            <a:spLocks/>
          </p:cNvSpPr>
          <p:nvPr/>
        </p:nvSpPr>
        <p:spPr>
          <a:xfrm>
            <a:off x="243509" y="223282"/>
            <a:ext cx="4580283" cy="1843028"/>
          </a:xfrm>
          <a:prstGeom prst="rect">
            <a:avLst/>
          </a:prstGeom>
        </p:spPr>
        <p:txBody>
          <a:bodyPr vert="horz" lIns="91440" tIns="45720" rIns="91440" bIns="45720" rtlCol="0">
            <a:noAutofit/>
          </a:bodyPr>
          <a:lstStyle>
            <a:lvl1pPr marL="0" indent="0" algn="ctr" defTabSz="1005840" rtl="0" eaLnBrk="1" latinLnBrk="0" hangingPunct="1">
              <a:lnSpc>
                <a:spcPct val="90000"/>
              </a:lnSpc>
              <a:spcBef>
                <a:spcPts val="1100"/>
              </a:spcBef>
              <a:buFont typeface="Arial" panose="020B0604020202020204" pitchFamily="34" charset="0"/>
              <a:buNone/>
              <a:defRPr sz="2640" kern="1200">
                <a:solidFill>
                  <a:schemeClr val="tx1"/>
                </a:solidFill>
                <a:latin typeface="+mn-lt"/>
                <a:ea typeface="+mn-ea"/>
                <a:cs typeface="+mn-cs"/>
              </a:defRPr>
            </a:lvl1pPr>
            <a:lvl2pPr marL="502920" indent="0" algn="ctr" defTabSz="1005840" rtl="0" eaLnBrk="1" latinLnBrk="0" hangingPunct="1">
              <a:lnSpc>
                <a:spcPct val="90000"/>
              </a:lnSpc>
              <a:spcBef>
                <a:spcPts val="550"/>
              </a:spcBef>
              <a:buFont typeface="Arial" panose="020B0604020202020204" pitchFamily="34" charset="0"/>
              <a:buNone/>
              <a:defRPr sz="2200" kern="1200">
                <a:solidFill>
                  <a:schemeClr val="tx1"/>
                </a:solidFill>
                <a:latin typeface="+mn-lt"/>
                <a:ea typeface="+mn-ea"/>
                <a:cs typeface="+mn-cs"/>
              </a:defRPr>
            </a:lvl2pPr>
            <a:lvl3pPr marL="1005840" indent="0" algn="ctr" defTabSz="1005840" rtl="0" eaLnBrk="1" latinLnBrk="0" hangingPunct="1">
              <a:lnSpc>
                <a:spcPct val="90000"/>
              </a:lnSpc>
              <a:spcBef>
                <a:spcPts val="550"/>
              </a:spcBef>
              <a:buFont typeface="Arial" panose="020B0604020202020204" pitchFamily="34" charset="0"/>
              <a:buNone/>
              <a:defRPr sz="1980" kern="1200">
                <a:solidFill>
                  <a:schemeClr val="tx1"/>
                </a:solidFill>
                <a:latin typeface="+mn-lt"/>
                <a:ea typeface="+mn-ea"/>
                <a:cs typeface="+mn-cs"/>
              </a:defRPr>
            </a:lvl3pPr>
            <a:lvl4pPr marL="15087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4pPr>
            <a:lvl5pPr marL="201168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5pPr>
            <a:lvl6pPr marL="251460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6pPr>
            <a:lvl7pPr marL="301752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7pPr>
            <a:lvl8pPr marL="352044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8pPr>
            <a:lvl9pPr marL="40233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9pPr>
          </a:lstStyle>
          <a:p>
            <a:r>
              <a:rPr lang="en-US" sz="1100" b="1" dirty="0"/>
              <a:t>WHEN YOU PRAY, PLEASE REMEMBER:</a:t>
            </a:r>
          </a:p>
          <a:p>
            <a:pPr algn="just">
              <a:spcBef>
                <a:spcPts val="100"/>
              </a:spcBef>
            </a:pPr>
            <a:r>
              <a:rPr lang="en-US" sz="1100" dirty="0"/>
              <a:t>The Helmick family, Riley Helmick, Mariah Leach, Melvin Krumrei – health concerns, Denise </a:t>
            </a:r>
            <a:r>
              <a:rPr lang="en-US" sz="1100" dirty="0" err="1"/>
              <a:t>Jurkovich</a:t>
            </a:r>
            <a:r>
              <a:rPr lang="en-US" sz="1100" dirty="0"/>
              <a:t> – Cancer treatments, Bonnie Lewis’ sister Janet Hudson – Emerald Pointe, Vivian’s sister Margaret– Leukemia, Kayla Eagon – to remain cancer free, Mark Yurina – ongoing struggles with shoulder, our men out preaching. Please remember those who are struggling with declining health, or are battling their own spiritual battles.  Please remember the lost of our fold and always be on the watch for a way to encourage them. </a:t>
            </a:r>
          </a:p>
          <a:p>
            <a:pPr>
              <a:spcBef>
                <a:spcPts val="100"/>
              </a:spcBef>
            </a:pPr>
            <a:r>
              <a:rPr lang="en-US" sz="1100" b="1" i="1" dirty="0"/>
              <a:t>*Pray for those fighting battles they are not comfortable sharing*</a:t>
            </a:r>
            <a:r>
              <a:rPr lang="en-US" sz="1100" i="1" dirty="0"/>
              <a:t>	</a:t>
            </a:r>
          </a:p>
          <a:p>
            <a:pPr algn="l">
              <a:spcBef>
                <a:spcPts val="100"/>
              </a:spcBef>
            </a:pPr>
            <a:endParaRPr lang="en-US" sz="400" b="1" dirty="0"/>
          </a:p>
          <a:p>
            <a:pPr algn="r">
              <a:spcBef>
                <a:spcPts val="100"/>
              </a:spcBef>
            </a:pPr>
            <a:endParaRPr lang="en-US" sz="1100" dirty="0"/>
          </a:p>
        </p:txBody>
      </p:sp>
      <p:sp>
        <p:nvSpPr>
          <p:cNvPr id="5" name="Subtitle 2">
            <a:extLst>
              <a:ext uri="{FF2B5EF4-FFF2-40B4-BE49-F238E27FC236}">
                <a16:creationId xmlns:a16="http://schemas.microsoft.com/office/drawing/2014/main" id="{8A6333B5-7B69-874A-AE27-8B909CCDD0E0}"/>
              </a:ext>
            </a:extLst>
          </p:cNvPr>
          <p:cNvSpPr txBox="1">
            <a:spLocks/>
          </p:cNvSpPr>
          <p:nvPr/>
        </p:nvSpPr>
        <p:spPr>
          <a:xfrm>
            <a:off x="6139202" y="5828183"/>
            <a:ext cx="3919198" cy="889711"/>
          </a:xfrm>
          <a:prstGeom prst="rect">
            <a:avLst/>
          </a:prstGeom>
        </p:spPr>
        <p:txBody>
          <a:bodyPr vert="horz" lIns="91440" tIns="45720" rIns="91440" bIns="45720" rtlCol="0">
            <a:normAutofit/>
          </a:bodyPr>
          <a:lstStyle>
            <a:lvl1pPr marL="0" indent="0" algn="ctr" defTabSz="1005840" rtl="0" eaLnBrk="1" latinLnBrk="0" hangingPunct="1">
              <a:lnSpc>
                <a:spcPct val="90000"/>
              </a:lnSpc>
              <a:spcBef>
                <a:spcPts val="1100"/>
              </a:spcBef>
              <a:buFont typeface="Arial" panose="020B0604020202020204" pitchFamily="34" charset="0"/>
              <a:buNone/>
              <a:defRPr sz="2640" kern="1200">
                <a:solidFill>
                  <a:schemeClr val="tx1"/>
                </a:solidFill>
                <a:latin typeface="+mn-lt"/>
                <a:ea typeface="+mn-ea"/>
                <a:cs typeface="+mn-cs"/>
              </a:defRPr>
            </a:lvl1pPr>
            <a:lvl2pPr marL="502920" indent="0" algn="ctr" defTabSz="1005840" rtl="0" eaLnBrk="1" latinLnBrk="0" hangingPunct="1">
              <a:lnSpc>
                <a:spcPct val="90000"/>
              </a:lnSpc>
              <a:spcBef>
                <a:spcPts val="550"/>
              </a:spcBef>
              <a:buFont typeface="Arial" panose="020B0604020202020204" pitchFamily="34" charset="0"/>
              <a:buNone/>
              <a:defRPr sz="2200" kern="1200">
                <a:solidFill>
                  <a:schemeClr val="tx1"/>
                </a:solidFill>
                <a:latin typeface="+mn-lt"/>
                <a:ea typeface="+mn-ea"/>
                <a:cs typeface="+mn-cs"/>
              </a:defRPr>
            </a:lvl2pPr>
            <a:lvl3pPr marL="1005840" indent="0" algn="ctr" defTabSz="1005840" rtl="0" eaLnBrk="1" latinLnBrk="0" hangingPunct="1">
              <a:lnSpc>
                <a:spcPct val="90000"/>
              </a:lnSpc>
              <a:spcBef>
                <a:spcPts val="550"/>
              </a:spcBef>
              <a:buFont typeface="Arial" panose="020B0604020202020204" pitchFamily="34" charset="0"/>
              <a:buNone/>
              <a:defRPr sz="1980" kern="1200">
                <a:solidFill>
                  <a:schemeClr val="tx1"/>
                </a:solidFill>
                <a:latin typeface="+mn-lt"/>
                <a:ea typeface="+mn-ea"/>
                <a:cs typeface="+mn-cs"/>
              </a:defRPr>
            </a:lvl3pPr>
            <a:lvl4pPr marL="15087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4pPr>
            <a:lvl5pPr marL="201168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5pPr>
            <a:lvl6pPr marL="251460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6pPr>
            <a:lvl7pPr marL="301752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7pPr>
            <a:lvl8pPr marL="352044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8pPr>
            <a:lvl9pPr marL="40233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9pPr>
          </a:lstStyle>
          <a:p>
            <a:pPr>
              <a:spcBef>
                <a:spcPts val="500"/>
              </a:spcBef>
            </a:pPr>
            <a:endParaRPr lang="en-US" sz="700" b="1" dirty="0">
              <a:solidFill>
                <a:srgbClr val="BA365D"/>
              </a:solidFill>
              <a:latin typeface="Goudy Old Style" panose="02020502050305020303" pitchFamily="18" charset="77"/>
            </a:endParaRPr>
          </a:p>
          <a:p>
            <a:pPr>
              <a:spcBef>
                <a:spcPts val="500"/>
              </a:spcBef>
            </a:pPr>
            <a:r>
              <a:rPr lang="en-US" sz="1200" b="1" dirty="0">
                <a:latin typeface="Goudy Old Style" panose="02020502050305020303" pitchFamily="18" charset="77"/>
              </a:rPr>
              <a:t>Meeting Times</a:t>
            </a:r>
            <a:endParaRPr lang="en-US" sz="1200" dirty="0">
              <a:latin typeface="Goudy Old Style" panose="02020502050305020303" pitchFamily="18" charset="77"/>
            </a:endParaRPr>
          </a:p>
          <a:p>
            <a:pPr>
              <a:spcBef>
                <a:spcPts val="500"/>
              </a:spcBef>
            </a:pPr>
            <a:r>
              <a:rPr lang="en-US" sz="1200" b="1" dirty="0">
                <a:latin typeface="Goudy Old Style" panose="02020502050305020303" pitchFamily="18" charset="77"/>
              </a:rPr>
              <a:t>Sunday:</a:t>
            </a:r>
            <a:r>
              <a:rPr lang="en-US" sz="1200" dirty="0">
                <a:latin typeface="Goudy Old Style" panose="02020502050305020303" pitchFamily="18" charset="77"/>
              </a:rPr>
              <a:t> Bible Study - 9:30am, Worship - 10:30am, 6:00pm </a:t>
            </a:r>
          </a:p>
          <a:p>
            <a:pPr>
              <a:spcBef>
                <a:spcPts val="500"/>
              </a:spcBef>
            </a:pPr>
            <a:r>
              <a:rPr lang="en-US" sz="1200" b="1" dirty="0">
                <a:latin typeface="Goudy Old Style" panose="02020502050305020303" pitchFamily="18" charset="77"/>
              </a:rPr>
              <a:t>Wednesday:</a:t>
            </a:r>
            <a:r>
              <a:rPr lang="en-US" sz="1200" dirty="0">
                <a:latin typeface="Goudy Old Style" panose="02020502050305020303" pitchFamily="18" charset="77"/>
              </a:rPr>
              <a:t> Bible Study - 7:00pm</a:t>
            </a:r>
          </a:p>
        </p:txBody>
      </p:sp>
      <p:sp>
        <p:nvSpPr>
          <p:cNvPr id="6" name="Subtitle 2">
            <a:extLst>
              <a:ext uri="{FF2B5EF4-FFF2-40B4-BE49-F238E27FC236}">
                <a16:creationId xmlns:a16="http://schemas.microsoft.com/office/drawing/2014/main" id="{FDE7BEE0-F2A5-7D42-92C5-6085FFFB6530}"/>
              </a:ext>
            </a:extLst>
          </p:cNvPr>
          <p:cNvSpPr txBox="1">
            <a:spLocks/>
          </p:cNvSpPr>
          <p:nvPr/>
        </p:nvSpPr>
        <p:spPr>
          <a:xfrm rot="16200000">
            <a:off x="2092824" y="3649849"/>
            <a:ext cx="7405329" cy="469139"/>
          </a:xfrm>
          <a:prstGeom prst="rect">
            <a:avLst/>
          </a:prstGeom>
        </p:spPr>
        <p:txBody>
          <a:bodyPr vert="horz" lIns="91440" tIns="45720" rIns="91440" bIns="45720" rtlCol="0" anchor="t">
            <a:noAutofit/>
          </a:bodyPr>
          <a:lstStyle>
            <a:lvl1pPr marL="0" indent="0" algn="ctr" defTabSz="1005840" rtl="0" eaLnBrk="1" latinLnBrk="0" hangingPunct="1">
              <a:lnSpc>
                <a:spcPct val="90000"/>
              </a:lnSpc>
              <a:spcBef>
                <a:spcPts val="1100"/>
              </a:spcBef>
              <a:buFont typeface="Arial" panose="020B0604020202020204" pitchFamily="34" charset="0"/>
              <a:buNone/>
              <a:defRPr sz="2640" kern="1200">
                <a:solidFill>
                  <a:schemeClr val="tx1"/>
                </a:solidFill>
                <a:latin typeface="+mn-lt"/>
                <a:ea typeface="+mn-ea"/>
                <a:cs typeface="+mn-cs"/>
              </a:defRPr>
            </a:lvl1pPr>
            <a:lvl2pPr marL="502920" indent="0" algn="ctr" defTabSz="1005840" rtl="0" eaLnBrk="1" latinLnBrk="0" hangingPunct="1">
              <a:lnSpc>
                <a:spcPct val="90000"/>
              </a:lnSpc>
              <a:spcBef>
                <a:spcPts val="550"/>
              </a:spcBef>
              <a:buFont typeface="Arial" panose="020B0604020202020204" pitchFamily="34" charset="0"/>
              <a:buNone/>
              <a:defRPr sz="2200" kern="1200">
                <a:solidFill>
                  <a:schemeClr val="tx1"/>
                </a:solidFill>
                <a:latin typeface="+mn-lt"/>
                <a:ea typeface="+mn-ea"/>
                <a:cs typeface="+mn-cs"/>
              </a:defRPr>
            </a:lvl2pPr>
            <a:lvl3pPr marL="1005840" indent="0" algn="ctr" defTabSz="1005840" rtl="0" eaLnBrk="1" latinLnBrk="0" hangingPunct="1">
              <a:lnSpc>
                <a:spcPct val="90000"/>
              </a:lnSpc>
              <a:spcBef>
                <a:spcPts val="550"/>
              </a:spcBef>
              <a:buFont typeface="Arial" panose="020B0604020202020204" pitchFamily="34" charset="0"/>
              <a:buNone/>
              <a:defRPr sz="1980" kern="1200">
                <a:solidFill>
                  <a:schemeClr val="tx1"/>
                </a:solidFill>
                <a:latin typeface="+mn-lt"/>
                <a:ea typeface="+mn-ea"/>
                <a:cs typeface="+mn-cs"/>
              </a:defRPr>
            </a:lvl3pPr>
            <a:lvl4pPr marL="15087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4pPr>
            <a:lvl5pPr marL="201168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5pPr>
            <a:lvl6pPr marL="251460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6pPr>
            <a:lvl7pPr marL="301752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7pPr>
            <a:lvl8pPr marL="352044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8pPr>
            <a:lvl9pPr marL="40233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9pPr>
          </a:lstStyle>
          <a:p>
            <a:pPr>
              <a:spcBef>
                <a:spcPts val="200"/>
              </a:spcBef>
            </a:pPr>
            <a:r>
              <a:rPr lang="en-US" sz="2000" dirty="0">
                <a:latin typeface="Goudy Old Style" panose="02020502050305020303" pitchFamily="18" charset="77"/>
              </a:rPr>
              <a:t>WEST MAIN STREET CHURCH OF </a:t>
            </a:r>
            <a:r>
              <a:rPr lang="en-US" sz="2000">
                <a:latin typeface="Goudy Old Style" panose="02020502050305020303" pitchFamily="18" charset="77"/>
              </a:rPr>
              <a:t>CHRIST        6-9-2019</a:t>
            </a:r>
            <a:endParaRPr lang="en-US" sz="2000" dirty="0">
              <a:latin typeface="Goudy Old Style" panose="02020502050305020303" pitchFamily="18" charset="77"/>
            </a:endParaRPr>
          </a:p>
          <a:p>
            <a:pPr>
              <a:spcBef>
                <a:spcPts val="200"/>
              </a:spcBef>
            </a:pPr>
            <a:r>
              <a:rPr lang="en-US" sz="1000" dirty="0">
                <a:latin typeface="Goudy Old Style" panose="02020502050305020303" pitchFamily="18" charset="77"/>
              </a:rPr>
              <a:t>237 West Main Street, Barnesville, Ohio 43713</a:t>
            </a:r>
          </a:p>
        </p:txBody>
      </p:sp>
      <p:graphicFrame>
        <p:nvGraphicFramePr>
          <p:cNvPr id="8" name="Table 7">
            <a:extLst>
              <a:ext uri="{FF2B5EF4-FFF2-40B4-BE49-F238E27FC236}">
                <a16:creationId xmlns:a16="http://schemas.microsoft.com/office/drawing/2014/main" id="{0DAF8E74-C41D-9545-B354-1AFA9B1E4FC3}"/>
              </a:ext>
            </a:extLst>
          </p:cNvPr>
          <p:cNvGraphicFramePr>
            <a:graphicFrameLocks noGrp="1"/>
          </p:cNvGraphicFramePr>
          <p:nvPr>
            <p:extLst>
              <p:ext uri="{D42A27DB-BD31-4B8C-83A1-F6EECF244321}">
                <p14:modId xmlns:p14="http://schemas.microsoft.com/office/powerpoint/2010/main" val="2235709580"/>
              </p:ext>
            </p:extLst>
          </p:nvPr>
        </p:nvGraphicFramePr>
        <p:xfrm>
          <a:off x="243508" y="3617537"/>
          <a:ext cx="4580284" cy="2960484"/>
        </p:xfrm>
        <a:graphic>
          <a:graphicData uri="http://schemas.openxmlformats.org/drawingml/2006/table">
            <a:tbl>
              <a:tblPr firstRow="1" firstCol="1" bandRow="1">
                <a:tableStyleId>{5C22544A-7EE6-4342-B048-85BDC9FD1C3A}</a:tableStyleId>
              </a:tblPr>
              <a:tblGrid>
                <a:gridCol w="1236392">
                  <a:extLst>
                    <a:ext uri="{9D8B030D-6E8A-4147-A177-3AD203B41FA5}">
                      <a16:colId xmlns:a16="http://schemas.microsoft.com/office/drawing/2014/main" val="2600105005"/>
                    </a:ext>
                  </a:extLst>
                </a:gridCol>
                <a:gridCol w="1067352">
                  <a:extLst>
                    <a:ext uri="{9D8B030D-6E8A-4147-A177-3AD203B41FA5}">
                      <a16:colId xmlns:a16="http://schemas.microsoft.com/office/drawing/2014/main" val="1075434558"/>
                    </a:ext>
                  </a:extLst>
                </a:gridCol>
                <a:gridCol w="1209202">
                  <a:extLst>
                    <a:ext uri="{9D8B030D-6E8A-4147-A177-3AD203B41FA5}">
                      <a16:colId xmlns:a16="http://schemas.microsoft.com/office/drawing/2014/main" val="3099022435"/>
                    </a:ext>
                  </a:extLst>
                </a:gridCol>
                <a:gridCol w="1067338">
                  <a:extLst>
                    <a:ext uri="{9D8B030D-6E8A-4147-A177-3AD203B41FA5}">
                      <a16:colId xmlns:a16="http://schemas.microsoft.com/office/drawing/2014/main" val="3500194890"/>
                    </a:ext>
                  </a:extLst>
                </a:gridCol>
              </a:tblGrid>
              <a:tr h="214164">
                <a:tc>
                  <a:txBody>
                    <a:bodyPr/>
                    <a:lstStyle/>
                    <a:p>
                      <a:pPr marL="0" marR="0" algn="ctr">
                        <a:spcBef>
                          <a:spcPts val="0"/>
                        </a:spcBef>
                        <a:spcAft>
                          <a:spcPts val="0"/>
                        </a:spcAft>
                      </a:pPr>
                      <a:r>
                        <a:rPr lang="en-US" sz="1000" dirty="0">
                          <a:solidFill>
                            <a:schemeClr val="tx1"/>
                          </a:solidFill>
                          <a:effectLst/>
                        </a:rPr>
                        <a:t>Duty Roster</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000" dirty="0">
                          <a:solidFill>
                            <a:schemeClr val="tx1"/>
                          </a:solidFill>
                          <a:effectLst/>
                        </a:rPr>
                        <a:t>Sunday AM</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000" dirty="0">
                          <a:solidFill>
                            <a:schemeClr val="tx1"/>
                          </a:solidFill>
                          <a:effectLst/>
                        </a:rPr>
                        <a:t>Sunday PM</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900" dirty="0">
                          <a:solidFill>
                            <a:schemeClr val="tx1"/>
                          </a:solidFill>
                          <a:effectLst/>
                        </a:rPr>
                        <a:t>Wednesday  6/12</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3503513103"/>
                  </a:ext>
                </a:extLst>
              </a:tr>
              <a:tr h="249453">
                <a:tc>
                  <a:txBody>
                    <a:bodyPr/>
                    <a:lstStyle/>
                    <a:p>
                      <a:pPr marL="0" marR="0" algn="ctr">
                        <a:spcBef>
                          <a:spcPts val="0"/>
                        </a:spcBef>
                        <a:spcAft>
                          <a:spcPts val="0"/>
                        </a:spcAft>
                      </a:pPr>
                      <a:r>
                        <a:rPr lang="en-US" sz="1000" dirty="0">
                          <a:solidFill>
                            <a:schemeClr val="tx1"/>
                          </a:solidFill>
                          <a:effectLst/>
                        </a:rPr>
                        <a:t>Announcements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Jeff Lewis</a:t>
                      </a: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Jeff Lewis</a:t>
                      </a: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Matt Palmer</a:t>
                      </a:r>
                    </a:p>
                  </a:txBody>
                  <a:tcPr marL="68580" marR="68580" marT="0" marB="0" anchor="ctr">
                    <a:solidFill>
                      <a:schemeClr val="bg1">
                        <a:lumMod val="85000"/>
                      </a:schemeClr>
                    </a:solidFill>
                  </a:tcPr>
                </a:tc>
                <a:extLst>
                  <a:ext uri="{0D108BD9-81ED-4DB2-BD59-A6C34878D82A}">
                    <a16:rowId xmlns:a16="http://schemas.microsoft.com/office/drawing/2014/main" val="2515851505"/>
                  </a:ext>
                </a:extLst>
              </a:tr>
              <a:tr h="203511">
                <a:tc>
                  <a:txBody>
                    <a:bodyPr/>
                    <a:lstStyle/>
                    <a:p>
                      <a:pPr marL="0" marR="0" algn="ctr">
                        <a:spcBef>
                          <a:spcPts val="0"/>
                        </a:spcBef>
                        <a:spcAft>
                          <a:spcPts val="0"/>
                        </a:spcAft>
                      </a:pPr>
                      <a:r>
                        <a:rPr lang="en-US" sz="1000" dirty="0">
                          <a:solidFill>
                            <a:schemeClr val="tx1"/>
                          </a:solidFill>
                          <a:effectLst/>
                        </a:rPr>
                        <a:t>Opening Prayer</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Rick Lucas</a:t>
                      </a: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Jim Thornburg</a:t>
                      </a: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Jamie Helmick</a:t>
                      </a:r>
                    </a:p>
                  </a:txBody>
                  <a:tcPr marL="68580" marR="68580" marT="0" marB="0" anchor="ctr">
                    <a:solidFill>
                      <a:schemeClr val="bg1">
                        <a:lumMod val="85000"/>
                      </a:schemeClr>
                    </a:solidFill>
                  </a:tcPr>
                </a:tc>
                <a:extLst>
                  <a:ext uri="{0D108BD9-81ED-4DB2-BD59-A6C34878D82A}">
                    <a16:rowId xmlns:a16="http://schemas.microsoft.com/office/drawing/2014/main" val="3663434918"/>
                  </a:ext>
                </a:extLst>
              </a:tr>
              <a:tr h="231264">
                <a:tc>
                  <a:txBody>
                    <a:bodyPr/>
                    <a:lstStyle/>
                    <a:p>
                      <a:pPr marL="0" marR="0" algn="ctr">
                        <a:spcBef>
                          <a:spcPts val="0"/>
                        </a:spcBef>
                        <a:spcAft>
                          <a:spcPts val="0"/>
                        </a:spcAft>
                      </a:pPr>
                      <a:r>
                        <a:rPr lang="en-US" sz="1000" dirty="0">
                          <a:solidFill>
                            <a:schemeClr val="tx1"/>
                          </a:solidFill>
                          <a:effectLst/>
                        </a:rPr>
                        <a:t>Song Leader</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Darren Leach</a:t>
                      </a: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Jacob Leach</a:t>
                      </a: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Jeff Lewis</a:t>
                      </a:r>
                    </a:p>
                  </a:txBody>
                  <a:tcPr marL="68580" marR="68580" marT="0" marB="0" anchor="ctr">
                    <a:solidFill>
                      <a:schemeClr val="bg1">
                        <a:lumMod val="85000"/>
                      </a:schemeClr>
                    </a:solidFill>
                  </a:tcPr>
                </a:tc>
                <a:extLst>
                  <a:ext uri="{0D108BD9-81ED-4DB2-BD59-A6C34878D82A}">
                    <a16:rowId xmlns:a16="http://schemas.microsoft.com/office/drawing/2014/main" val="2293267744"/>
                  </a:ext>
                </a:extLst>
              </a:tr>
              <a:tr h="203511">
                <a:tc>
                  <a:txBody>
                    <a:bodyPr/>
                    <a:lstStyle/>
                    <a:p>
                      <a:pPr marL="0" marR="0" algn="ctr">
                        <a:spcBef>
                          <a:spcPts val="0"/>
                        </a:spcBef>
                        <a:spcAft>
                          <a:spcPts val="0"/>
                        </a:spcAft>
                      </a:pPr>
                      <a:r>
                        <a:rPr lang="en-US" sz="1000" dirty="0">
                          <a:solidFill>
                            <a:schemeClr val="tx1"/>
                          </a:solidFill>
                          <a:effectLst/>
                        </a:rPr>
                        <a:t>Preside Table</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Nathan Anderson</a:t>
                      </a: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Jeff Lewis</a:t>
                      </a: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000" dirty="0">
                          <a:solidFill>
                            <a:schemeClr val="tx1"/>
                          </a:solidFill>
                          <a:effectLst/>
                        </a:rPr>
                        <a:t>--</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2624086207"/>
                  </a:ext>
                </a:extLst>
              </a:tr>
              <a:tr h="814045">
                <a:tc>
                  <a:txBody>
                    <a:bodyPr/>
                    <a:lstStyle/>
                    <a:p>
                      <a:pPr marL="0" marR="0" algn="ctr">
                        <a:spcBef>
                          <a:spcPts val="0"/>
                        </a:spcBef>
                        <a:spcAft>
                          <a:spcPts val="0"/>
                        </a:spcAft>
                      </a:pPr>
                      <a:r>
                        <a:rPr lang="en-US" sz="1000" dirty="0">
                          <a:solidFill>
                            <a:schemeClr val="tx1"/>
                          </a:solidFill>
                          <a:effectLst/>
                        </a:rPr>
                        <a:t>Assist - Bread</a:t>
                      </a:r>
                    </a:p>
                    <a:p>
                      <a:pPr marL="0" marR="0" algn="ctr">
                        <a:spcBef>
                          <a:spcPts val="0"/>
                        </a:spcBef>
                        <a:spcAft>
                          <a:spcPts val="0"/>
                        </a:spcAft>
                      </a:pPr>
                      <a:r>
                        <a:rPr lang="en-US" sz="1000" dirty="0">
                          <a:solidFill>
                            <a:schemeClr val="tx1"/>
                          </a:solidFill>
                          <a:effectLst/>
                        </a:rPr>
                        <a:t>Fruit of Vine</a:t>
                      </a:r>
                    </a:p>
                    <a:p>
                      <a:pPr marL="0" marR="0" algn="ctr">
                        <a:spcBef>
                          <a:spcPts val="0"/>
                        </a:spcBef>
                        <a:spcAft>
                          <a:spcPts val="0"/>
                        </a:spcAft>
                      </a:pPr>
                      <a:r>
                        <a:rPr lang="en-US" sz="1000" dirty="0">
                          <a:solidFill>
                            <a:schemeClr val="tx1"/>
                          </a:solidFill>
                          <a:effectLst/>
                        </a:rPr>
                        <a:t>Offering</a:t>
                      </a:r>
                    </a:p>
                    <a:p>
                      <a:pPr marL="0" marR="0" algn="ctr">
                        <a:spcBef>
                          <a:spcPts val="0"/>
                        </a:spcBef>
                        <a:spcAft>
                          <a:spcPts val="0"/>
                        </a:spcAft>
                      </a:pPr>
                      <a:r>
                        <a:rPr lang="en-US" sz="1000" dirty="0">
                          <a:solidFill>
                            <a:schemeClr val="tx1"/>
                          </a:solidFill>
                          <a:effectLst/>
                        </a:rPr>
                        <a:t>Bulletins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Cary Leach</a:t>
                      </a:r>
                    </a:p>
                    <a:p>
                      <a:pPr marL="0" marR="0" algn="ctr">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Gary Lucas Jr</a:t>
                      </a:r>
                    </a:p>
                    <a:p>
                      <a:pPr marL="0" marR="0" algn="ctr">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Mike Anderson</a:t>
                      </a:r>
                    </a:p>
                    <a:p>
                      <a:pPr marL="0" marR="0" algn="ctr">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Dale Leach</a:t>
                      </a: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000" dirty="0">
                          <a:solidFill>
                            <a:schemeClr val="tx1"/>
                          </a:solidFill>
                          <a:effectLst/>
                        </a:rPr>
                        <a:t>--</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000" dirty="0">
                          <a:solidFill>
                            <a:schemeClr val="tx1"/>
                          </a:solidFill>
                          <a:effectLst/>
                        </a:rPr>
                        <a:t>--</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2799561186"/>
                  </a:ext>
                </a:extLst>
              </a:tr>
              <a:tr h="203511">
                <a:tc>
                  <a:txBody>
                    <a:bodyPr/>
                    <a:lstStyle/>
                    <a:p>
                      <a:pPr marL="0" marR="0" algn="ctr">
                        <a:spcBef>
                          <a:spcPts val="0"/>
                        </a:spcBef>
                        <a:spcAft>
                          <a:spcPts val="0"/>
                        </a:spcAft>
                      </a:pPr>
                      <a:r>
                        <a:rPr lang="en-US" sz="800" dirty="0">
                          <a:solidFill>
                            <a:schemeClr val="tx1"/>
                          </a:solidFill>
                          <a:effectLst/>
                        </a:rPr>
                        <a:t>Start Sound &amp; Projector</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Cole Palmer</a:t>
                      </a: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Cole Palmer</a:t>
                      </a: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Cole Palmer</a:t>
                      </a:r>
                    </a:p>
                  </a:txBody>
                  <a:tcPr marL="68580" marR="68580" marT="0" marB="0" anchor="ctr">
                    <a:solidFill>
                      <a:schemeClr val="bg1">
                        <a:lumMod val="85000"/>
                      </a:schemeClr>
                    </a:solidFill>
                  </a:tcPr>
                </a:tc>
                <a:extLst>
                  <a:ext uri="{0D108BD9-81ED-4DB2-BD59-A6C34878D82A}">
                    <a16:rowId xmlns:a16="http://schemas.microsoft.com/office/drawing/2014/main" val="1989121079"/>
                  </a:ext>
                </a:extLst>
              </a:tr>
              <a:tr h="203511">
                <a:tc>
                  <a:txBody>
                    <a:bodyPr/>
                    <a:lstStyle/>
                    <a:p>
                      <a:pPr marL="0" marR="0" algn="ctr">
                        <a:spcBef>
                          <a:spcPts val="0"/>
                        </a:spcBef>
                        <a:spcAft>
                          <a:spcPts val="0"/>
                        </a:spcAft>
                      </a:pPr>
                      <a:r>
                        <a:rPr lang="en-US" sz="1000" dirty="0">
                          <a:solidFill>
                            <a:schemeClr val="tx1"/>
                          </a:solidFill>
                          <a:effectLst/>
                        </a:rPr>
                        <a:t>Visitor Cards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Jeff Lewis</a:t>
                      </a: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Jeff Lewis</a:t>
                      </a: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Jeff Lewis</a:t>
                      </a:r>
                    </a:p>
                  </a:txBody>
                  <a:tcPr marL="68580" marR="68580" marT="0" marB="0" anchor="ctr">
                    <a:solidFill>
                      <a:schemeClr val="bg1">
                        <a:lumMod val="85000"/>
                      </a:schemeClr>
                    </a:solidFill>
                  </a:tcPr>
                </a:tc>
                <a:extLst>
                  <a:ext uri="{0D108BD9-81ED-4DB2-BD59-A6C34878D82A}">
                    <a16:rowId xmlns:a16="http://schemas.microsoft.com/office/drawing/2014/main" val="3588220132"/>
                  </a:ext>
                </a:extLst>
              </a:tr>
              <a:tr h="230492">
                <a:tc>
                  <a:txBody>
                    <a:bodyPr/>
                    <a:lstStyle/>
                    <a:p>
                      <a:pPr marL="0" marR="0" algn="ctr">
                        <a:spcBef>
                          <a:spcPts val="0"/>
                        </a:spcBef>
                        <a:spcAft>
                          <a:spcPts val="0"/>
                        </a:spcAft>
                      </a:pPr>
                      <a:r>
                        <a:rPr lang="en-US" sz="1000" dirty="0">
                          <a:solidFill>
                            <a:schemeClr val="tx1"/>
                          </a:solidFill>
                          <a:effectLst/>
                        </a:rPr>
                        <a:t>Scripture Reading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Gary Lucas</a:t>
                      </a: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Ethan Leach</a:t>
                      </a: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solidFill>
                      <a:schemeClr val="bg1">
                        <a:lumMod val="85000"/>
                      </a:schemeClr>
                    </a:solidFill>
                  </a:tcPr>
                </a:tc>
                <a:extLst>
                  <a:ext uri="{0D108BD9-81ED-4DB2-BD59-A6C34878D82A}">
                    <a16:rowId xmlns:a16="http://schemas.microsoft.com/office/drawing/2014/main" val="2972175580"/>
                  </a:ext>
                </a:extLst>
              </a:tr>
              <a:tr h="203511">
                <a:tc>
                  <a:txBody>
                    <a:bodyPr/>
                    <a:lstStyle/>
                    <a:p>
                      <a:pPr marL="0" marR="0" algn="ctr">
                        <a:spcBef>
                          <a:spcPts val="0"/>
                        </a:spcBef>
                        <a:spcAft>
                          <a:spcPts val="0"/>
                        </a:spcAft>
                      </a:pPr>
                      <a:r>
                        <a:rPr lang="en-US" sz="1000" dirty="0">
                          <a:solidFill>
                            <a:schemeClr val="tx1"/>
                          </a:solidFill>
                          <a:effectLst/>
                        </a:rPr>
                        <a:t>Lesson / Inv.</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Sam Leach</a:t>
                      </a: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Ty Leach</a:t>
                      </a: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Jared Kernen</a:t>
                      </a:r>
                    </a:p>
                  </a:txBody>
                  <a:tcPr marL="68580" marR="68580" marT="0" marB="0" anchor="ctr">
                    <a:solidFill>
                      <a:schemeClr val="bg1">
                        <a:lumMod val="85000"/>
                      </a:schemeClr>
                    </a:solidFill>
                  </a:tcPr>
                </a:tc>
                <a:extLst>
                  <a:ext uri="{0D108BD9-81ED-4DB2-BD59-A6C34878D82A}">
                    <a16:rowId xmlns:a16="http://schemas.microsoft.com/office/drawing/2014/main" val="1847594492"/>
                  </a:ext>
                </a:extLst>
              </a:tr>
              <a:tr h="203511">
                <a:tc>
                  <a:txBody>
                    <a:bodyPr/>
                    <a:lstStyle/>
                    <a:p>
                      <a:pPr marL="0" marR="0" algn="ctr">
                        <a:spcBef>
                          <a:spcPts val="0"/>
                        </a:spcBef>
                        <a:spcAft>
                          <a:spcPts val="0"/>
                        </a:spcAft>
                      </a:pPr>
                      <a:r>
                        <a:rPr lang="en-US" sz="1000" dirty="0">
                          <a:solidFill>
                            <a:schemeClr val="tx1"/>
                          </a:solidFill>
                          <a:effectLst/>
                        </a:rPr>
                        <a:t>Closing Prayer</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Matt Palmer</a:t>
                      </a: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Melvin </a:t>
                      </a:r>
                      <a:r>
                        <a:rPr lang="en-US" sz="1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Krumrie</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Darren Leach</a:t>
                      </a:r>
                    </a:p>
                  </a:txBody>
                  <a:tcPr marL="68580" marR="68580" marT="0" marB="0" anchor="ctr">
                    <a:solidFill>
                      <a:schemeClr val="bg1">
                        <a:lumMod val="85000"/>
                      </a:schemeClr>
                    </a:solidFill>
                  </a:tcPr>
                </a:tc>
                <a:extLst>
                  <a:ext uri="{0D108BD9-81ED-4DB2-BD59-A6C34878D82A}">
                    <a16:rowId xmlns:a16="http://schemas.microsoft.com/office/drawing/2014/main" val="1942279621"/>
                  </a:ext>
                </a:extLst>
              </a:tr>
            </a:tbl>
          </a:graphicData>
        </a:graphic>
      </p:graphicFrame>
      <p:sp>
        <p:nvSpPr>
          <p:cNvPr id="11" name="Subtitle 2">
            <a:extLst>
              <a:ext uri="{FF2B5EF4-FFF2-40B4-BE49-F238E27FC236}">
                <a16:creationId xmlns:a16="http://schemas.microsoft.com/office/drawing/2014/main" id="{1E4B86A6-1F09-624F-9243-1B9AB17B8B27}"/>
              </a:ext>
            </a:extLst>
          </p:cNvPr>
          <p:cNvSpPr txBox="1">
            <a:spLocks/>
          </p:cNvSpPr>
          <p:nvPr/>
        </p:nvSpPr>
        <p:spPr>
          <a:xfrm>
            <a:off x="274494" y="6720839"/>
            <a:ext cx="4580283" cy="907773"/>
          </a:xfrm>
          <a:prstGeom prst="rect">
            <a:avLst/>
          </a:prstGeom>
          <a:gradFill flip="none" rotWithShape="1">
            <a:gsLst>
              <a:gs pos="0">
                <a:schemeClr val="bg1"/>
              </a:gs>
              <a:gs pos="23000">
                <a:schemeClr val="accent6">
                  <a:lumMod val="40000"/>
                  <a:lumOff val="60000"/>
                </a:schemeClr>
              </a:gs>
              <a:gs pos="85000">
                <a:schemeClr val="accent6">
                  <a:lumMod val="60000"/>
                  <a:lumOff val="40000"/>
                </a:schemeClr>
              </a:gs>
              <a:gs pos="100000">
                <a:schemeClr val="accent6">
                  <a:lumMod val="75000"/>
                </a:schemeClr>
              </a:gs>
            </a:gsLst>
            <a:path path="circle">
              <a:fillToRect l="50000" t="50000" r="50000" b="50000"/>
            </a:path>
            <a:tileRect/>
          </a:gradFill>
        </p:spPr>
        <p:txBody>
          <a:bodyPr vert="horz" lIns="91440" tIns="45720" rIns="91440" bIns="45720" rtlCol="0" anchor="ctr">
            <a:normAutofit fontScale="55000" lnSpcReduction="20000"/>
          </a:bodyPr>
          <a:lstStyle>
            <a:lvl1pPr marL="0" indent="0" algn="ctr" defTabSz="1005840" rtl="0" eaLnBrk="1" latinLnBrk="0" hangingPunct="1">
              <a:lnSpc>
                <a:spcPct val="90000"/>
              </a:lnSpc>
              <a:spcBef>
                <a:spcPts val="1100"/>
              </a:spcBef>
              <a:buFont typeface="Arial" panose="020B0604020202020204" pitchFamily="34" charset="0"/>
              <a:buNone/>
              <a:defRPr sz="2640" kern="1200">
                <a:solidFill>
                  <a:schemeClr val="tx1"/>
                </a:solidFill>
                <a:latin typeface="+mn-lt"/>
                <a:ea typeface="+mn-ea"/>
                <a:cs typeface="+mn-cs"/>
              </a:defRPr>
            </a:lvl1pPr>
            <a:lvl2pPr marL="502920" indent="0" algn="ctr" defTabSz="1005840" rtl="0" eaLnBrk="1" latinLnBrk="0" hangingPunct="1">
              <a:lnSpc>
                <a:spcPct val="90000"/>
              </a:lnSpc>
              <a:spcBef>
                <a:spcPts val="550"/>
              </a:spcBef>
              <a:buFont typeface="Arial" panose="020B0604020202020204" pitchFamily="34" charset="0"/>
              <a:buNone/>
              <a:defRPr sz="2200" kern="1200">
                <a:solidFill>
                  <a:schemeClr val="tx1"/>
                </a:solidFill>
                <a:latin typeface="+mn-lt"/>
                <a:ea typeface="+mn-ea"/>
                <a:cs typeface="+mn-cs"/>
              </a:defRPr>
            </a:lvl2pPr>
            <a:lvl3pPr marL="1005840" indent="0" algn="ctr" defTabSz="1005840" rtl="0" eaLnBrk="1" latinLnBrk="0" hangingPunct="1">
              <a:lnSpc>
                <a:spcPct val="90000"/>
              </a:lnSpc>
              <a:spcBef>
                <a:spcPts val="550"/>
              </a:spcBef>
              <a:buFont typeface="Arial" panose="020B0604020202020204" pitchFamily="34" charset="0"/>
              <a:buNone/>
              <a:defRPr sz="1980" kern="1200">
                <a:solidFill>
                  <a:schemeClr val="tx1"/>
                </a:solidFill>
                <a:latin typeface="+mn-lt"/>
                <a:ea typeface="+mn-ea"/>
                <a:cs typeface="+mn-cs"/>
              </a:defRPr>
            </a:lvl3pPr>
            <a:lvl4pPr marL="15087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4pPr>
            <a:lvl5pPr marL="201168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5pPr>
            <a:lvl6pPr marL="251460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6pPr>
            <a:lvl7pPr marL="301752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7pPr>
            <a:lvl8pPr marL="352044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8pPr>
            <a:lvl9pPr marL="40233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9pPr>
          </a:lstStyle>
          <a:p>
            <a:r>
              <a:rPr lang="en-US" sz="4000" i="1" dirty="0">
                <a:latin typeface="Goudy Old Style" panose="02020502050305020303" pitchFamily="18" charset="77"/>
              </a:rPr>
              <a:t> </a:t>
            </a:r>
            <a:r>
              <a:rPr lang="en-US" sz="4000" b="1" dirty="0">
                <a:latin typeface="Goudy Old Style" panose="02020502050305020303" pitchFamily="18" charset="77"/>
              </a:rPr>
              <a:t>Any Questions? Please Let Us Know:</a:t>
            </a:r>
            <a:endParaRPr lang="en-US" sz="4000" dirty="0">
              <a:latin typeface="Goudy Old Style" panose="02020502050305020303" pitchFamily="18" charset="77"/>
            </a:endParaRPr>
          </a:p>
          <a:p>
            <a:pPr>
              <a:spcBef>
                <a:spcPts val="500"/>
              </a:spcBef>
            </a:pPr>
            <a:r>
              <a:rPr lang="en-US" sz="1900" b="1" dirty="0">
                <a:latin typeface="Goudy Old Style" panose="02020502050305020303" pitchFamily="18" charset="77"/>
              </a:rPr>
              <a:t>The Elders: </a:t>
            </a:r>
            <a:r>
              <a:rPr lang="en-US" sz="1900" dirty="0">
                <a:latin typeface="Goudy Old Style" panose="02020502050305020303" pitchFamily="18" charset="77"/>
              </a:rPr>
              <a:t>Dale Leach - 484-4810, Jeff Lewis – 425-9269, &amp; Gary Lucas - 425-4484</a:t>
            </a:r>
          </a:p>
          <a:p>
            <a:pPr>
              <a:spcBef>
                <a:spcPts val="500"/>
              </a:spcBef>
            </a:pPr>
            <a:r>
              <a:rPr lang="en-US" sz="1900" b="1" dirty="0">
                <a:latin typeface="Goudy Old Style" panose="02020502050305020303" pitchFamily="18" charset="77"/>
              </a:rPr>
              <a:t>Deacons:</a:t>
            </a:r>
            <a:r>
              <a:rPr lang="en-US" sz="1900" dirty="0">
                <a:latin typeface="Goudy Old Style" panose="02020502050305020303" pitchFamily="18" charset="77"/>
              </a:rPr>
              <a:t> Darren Leach, Matt Palmer, Rick Lucas</a:t>
            </a:r>
          </a:p>
        </p:txBody>
      </p:sp>
      <p:pic>
        <p:nvPicPr>
          <p:cNvPr id="15" name="Picture 14">
            <a:extLst>
              <a:ext uri="{FF2B5EF4-FFF2-40B4-BE49-F238E27FC236}">
                <a16:creationId xmlns:a16="http://schemas.microsoft.com/office/drawing/2014/main" id="{94E97BBB-D26A-3D4C-9F69-C8D8CFEB5A55}"/>
              </a:ext>
            </a:extLst>
          </p:cNvPr>
          <p:cNvPicPr>
            <a:picLocks noChangeAspect="1"/>
          </p:cNvPicPr>
          <p:nvPr/>
        </p:nvPicPr>
        <p:blipFill rotWithShape="1">
          <a:blip r:embed="rId3"/>
          <a:srcRect l="10373" r="7626"/>
          <a:stretch/>
        </p:blipFill>
        <p:spPr>
          <a:xfrm>
            <a:off x="274494" y="2126396"/>
            <a:ext cx="1215978" cy="1065384"/>
          </a:xfrm>
          <a:prstGeom prst="rect">
            <a:avLst/>
          </a:prstGeom>
        </p:spPr>
      </p:pic>
      <p:sp>
        <p:nvSpPr>
          <p:cNvPr id="16" name="Subtitle 2">
            <a:extLst>
              <a:ext uri="{FF2B5EF4-FFF2-40B4-BE49-F238E27FC236}">
                <a16:creationId xmlns:a16="http://schemas.microsoft.com/office/drawing/2014/main" id="{EFAA0DA6-726C-0B4E-9F77-3E8908E84BB3}"/>
              </a:ext>
            </a:extLst>
          </p:cNvPr>
          <p:cNvSpPr txBox="1">
            <a:spLocks/>
          </p:cNvSpPr>
          <p:nvPr/>
        </p:nvSpPr>
        <p:spPr>
          <a:xfrm>
            <a:off x="1434448" y="2232843"/>
            <a:ext cx="3445368" cy="742383"/>
          </a:xfrm>
          <a:prstGeom prst="rect">
            <a:avLst/>
          </a:prstGeom>
        </p:spPr>
        <p:txBody>
          <a:bodyPr vert="horz" lIns="91440" tIns="45720" rIns="91440" bIns="45720" rtlCol="0" anchor="ctr">
            <a:noAutofit/>
          </a:bodyPr>
          <a:lstStyle>
            <a:lvl1pPr marL="0" indent="0" algn="ctr" defTabSz="1005840" rtl="0" eaLnBrk="1" latinLnBrk="0" hangingPunct="1">
              <a:lnSpc>
                <a:spcPct val="90000"/>
              </a:lnSpc>
              <a:spcBef>
                <a:spcPts val="1100"/>
              </a:spcBef>
              <a:buFont typeface="Arial" panose="020B0604020202020204" pitchFamily="34" charset="0"/>
              <a:buNone/>
              <a:defRPr sz="2640" kern="1200">
                <a:solidFill>
                  <a:schemeClr val="tx1"/>
                </a:solidFill>
                <a:latin typeface="+mn-lt"/>
                <a:ea typeface="+mn-ea"/>
                <a:cs typeface="+mn-cs"/>
              </a:defRPr>
            </a:lvl1pPr>
            <a:lvl2pPr marL="502920" indent="0" algn="ctr" defTabSz="1005840" rtl="0" eaLnBrk="1" latinLnBrk="0" hangingPunct="1">
              <a:lnSpc>
                <a:spcPct val="90000"/>
              </a:lnSpc>
              <a:spcBef>
                <a:spcPts val="550"/>
              </a:spcBef>
              <a:buFont typeface="Arial" panose="020B0604020202020204" pitchFamily="34" charset="0"/>
              <a:buNone/>
              <a:defRPr sz="2200" kern="1200">
                <a:solidFill>
                  <a:schemeClr val="tx1"/>
                </a:solidFill>
                <a:latin typeface="+mn-lt"/>
                <a:ea typeface="+mn-ea"/>
                <a:cs typeface="+mn-cs"/>
              </a:defRPr>
            </a:lvl2pPr>
            <a:lvl3pPr marL="1005840" indent="0" algn="ctr" defTabSz="1005840" rtl="0" eaLnBrk="1" latinLnBrk="0" hangingPunct="1">
              <a:lnSpc>
                <a:spcPct val="90000"/>
              </a:lnSpc>
              <a:spcBef>
                <a:spcPts val="550"/>
              </a:spcBef>
              <a:buFont typeface="Arial" panose="020B0604020202020204" pitchFamily="34" charset="0"/>
              <a:buNone/>
              <a:defRPr sz="1980" kern="1200">
                <a:solidFill>
                  <a:schemeClr val="tx1"/>
                </a:solidFill>
                <a:latin typeface="+mn-lt"/>
                <a:ea typeface="+mn-ea"/>
                <a:cs typeface="+mn-cs"/>
              </a:defRPr>
            </a:lvl3pPr>
            <a:lvl4pPr marL="15087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4pPr>
            <a:lvl5pPr marL="201168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5pPr>
            <a:lvl6pPr marL="251460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6pPr>
            <a:lvl7pPr marL="301752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7pPr>
            <a:lvl8pPr marL="352044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8pPr>
            <a:lvl9pPr marL="40233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9pPr>
          </a:lstStyle>
          <a:p>
            <a:pPr>
              <a:spcBef>
                <a:spcPts val="500"/>
              </a:spcBef>
            </a:pPr>
            <a:endParaRPr lang="en-US" sz="1100" b="1" i="1" dirty="0">
              <a:solidFill>
                <a:srgbClr val="0096FF"/>
              </a:solidFill>
              <a:latin typeface="Goudy Old Style" panose="02020502050305020303" pitchFamily="18" charset="77"/>
            </a:endParaRPr>
          </a:p>
          <a:p>
            <a:pPr>
              <a:spcBef>
                <a:spcPts val="500"/>
              </a:spcBef>
            </a:pPr>
            <a:r>
              <a:rPr lang="en-US" sz="1100" b="1" i="1" dirty="0">
                <a:latin typeface="Goudy Old Style" panose="02020502050305020303" pitchFamily="18" charset="77"/>
              </a:rPr>
              <a:t>Next Lady’s Bible Study        Jul 1</a:t>
            </a:r>
            <a:r>
              <a:rPr lang="en-US" sz="1100" b="1" i="1" baseline="30000" dirty="0">
                <a:latin typeface="Goudy Old Style" panose="02020502050305020303" pitchFamily="18" charset="77"/>
              </a:rPr>
              <a:t>st</a:t>
            </a:r>
            <a:r>
              <a:rPr lang="en-US" sz="1100" b="1" i="1" dirty="0">
                <a:latin typeface="Goudy Old Style" panose="02020502050305020303" pitchFamily="18" charset="77"/>
              </a:rPr>
              <a:t>  – 6:45 pm</a:t>
            </a:r>
          </a:p>
          <a:p>
            <a:pPr>
              <a:spcBef>
                <a:spcPts val="500"/>
              </a:spcBef>
            </a:pPr>
            <a:r>
              <a:rPr lang="en-US" sz="1100" b="1" i="1" dirty="0">
                <a:latin typeface="Goudy Old Style" panose="02020502050305020303" pitchFamily="18" charset="77"/>
              </a:rPr>
              <a:t>Next Men’s Bible Study       Jun 30</a:t>
            </a:r>
            <a:r>
              <a:rPr lang="en-US" sz="1100" b="1" i="1" baseline="30000" dirty="0">
                <a:latin typeface="Goudy Old Style" panose="02020502050305020303" pitchFamily="18" charset="77"/>
              </a:rPr>
              <a:t>th</a:t>
            </a:r>
            <a:r>
              <a:rPr lang="en-US" sz="1100" b="1" i="1" dirty="0">
                <a:latin typeface="Goudy Old Style" panose="02020502050305020303" pitchFamily="18" charset="77"/>
              </a:rPr>
              <a:t>  – 4:30 pm</a:t>
            </a:r>
          </a:p>
        </p:txBody>
      </p:sp>
      <p:sp>
        <p:nvSpPr>
          <p:cNvPr id="14" name="Title 1">
            <a:extLst>
              <a:ext uri="{FF2B5EF4-FFF2-40B4-BE49-F238E27FC236}">
                <a16:creationId xmlns:a16="http://schemas.microsoft.com/office/drawing/2014/main" id="{1FDB63E9-9B92-FF4A-8CD6-08FBE628C07E}"/>
              </a:ext>
            </a:extLst>
          </p:cNvPr>
          <p:cNvSpPr txBox="1">
            <a:spLocks/>
          </p:cNvSpPr>
          <p:nvPr/>
        </p:nvSpPr>
        <p:spPr>
          <a:xfrm>
            <a:off x="6004407" y="794940"/>
            <a:ext cx="3919199" cy="579783"/>
          </a:xfrm>
          <a:prstGeom prst="rect">
            <a:avLst/>
          </a:prstGeom>
        </p:spPr>
        <p:txBody>
          <a:bodyPr vert="horz" lIns="91440" tIns="45720" rIns="91440" bIns="45720" rtlCol="0" anchor="t">
            <a:noAutofit/>
          </a:bodyPr>
          <a:lstStyle>
            <a:lvl1pPr algn="ctr" defTabSz="1005840" rtl="0" eaLnBrk="1" latinLnBrk="0" hangingPunct="1">
              <a:lnSpc>
                <a:spcPct val="90000"/>
              </a:lnSpc>
              <a:spcBef>
                <a:spcPct val="0"/>
              </a:spcBef>
              <a:buNone/>
              <a:defRPr sz="6600" kern="1200">
                <a:solidFill>
                  <a:schemeClr val="tx1"/>
                </a:solidFill>
                <a:latin typeface="+mj-lt"/>
                <a:ea typeface="+mj-ea"/>
                <a:cs typeface="+mj-cs"/>
              </a:defRPr>
            </a:lvl1pPr>
          </a:lstStyle>
          <a:p>
            <a:r>
              <a:rPr lang="en-US" sz="1200" i="1" dirty="0"/>
              <a:t>Hebrews 6:19a Which </a:t>
            </a:r>
            <a:r>
              <a:rPr lang="en-US" sz="1200" b="1" i="1" dirty="0"/>
              <a:t>hope</a:t>
            </a:r>
            <a:r>
              <a:rPr lang="en-US" sz="1200" i="1" dirty="0"/>
              <a:t> we have as an </a:t>
            </a:r>
            <a:r>
              <a:rPr lang="en-US" sz="1200" b="1" i="1" dirty="0"/>
              <a:t>anchor</a:t>
            </a:r>
            <a:r>
              <a:rPr lang="en-US" sz="1200" i="1" dirty="0"/>
              <a:t> of the soul, both sure and steadfast, and which entereth into that within the veil</a:t>
            </a:r>
            <a:br>
              <a:rPr lang="en-US" sz="1400" dirty="0"/>
            </a:br>
            <a:endParaRPr lang="en-US" sz="1400" dirty="0">
              <a:effectLst>
                <a:glow rad="127000">
                  <a:schemeClr val="bg1"/>
                </a:glow>
              </a:effectLst>
              <a:latin typeface="Goudy Old Style" panose="02020502050305020303" pitchFamily="18" charset="77"/>
              <a:cs typeface="Apple Chancery" panose="03020702040506060504" pitchFamily="66" charset="-79"/>
            </a:endParaRPr>
          </a:p>
        </p:txBody>
      </p:sp>
      <p:sp>
        <p:nvSpPr>
          <p:cNvPr id="19" name="Subtitle 2">
            <a:extLst>
              <a:ext uri="{FF2B5EF4-FFF2-40B4-BE49-F238E27FC236}">
                <a16:creationId xmlns:a16="http://schemas.microsoft.com/office/drawing/2014/main" id="{407F8350-7712-A244-B0F6-16F8E9A3BB39}"/>
              </a:ext>
            </a:extLst>
          </p:cNvPr>
          <p:cNvSpPr txBox="1">
            <a:spLocks/>
          </p:cNvSpPr>
          <p:nvPr/>
        </p:nvSpPr>
        <p:spPr>
          <a:xfrm>
            <a:off x="274494" y="3168676"/>
            <a:ext cx="4549298" cy="306044"/>
          </a:xfrm>
          <a:prstGeom prst="rect">
            <a:avLst/>
          </a:prstGeom>
          <a:ln w="25400">
            <a:solidFill>
              <a:srgbClr val="223C96"/>
            </a:solidFill>
          </a:ln>
        </p:spPr>
        <p:txBody>
          <a:bodyPr vert="horz" lIns="91440" tIns="45720" rIns="91440" bIns="45720" rtlCol="0" anchor="ctr">
            <a:normAutofit fontScale="85000" lnSpcReduction="10000"/>
          </a:bodyPr>
          <a:lstStyle>
            <a:lvl1pPr marL="0" indent="0" algn="ctr" defTabSz="1005840" rtl="0" eaLnBrk="1" latinLnBrk="0" hangingPunct="1">
              <a:lnSpc>
                <a:spcPct val="90000"/>
              </a:lnSpc>
              <a:spcBef>
                <a:spcPts val="1100"/>
              </a:spcBef>
              <a:buFont typeface="Arial" panose="020B0604020202020204" pitchFamily="34" charset="0"/>
              <a:buNone/>
              <a:defRPr sz="2640" kern="1200">
                <a:solidFill>
                  <a:schemeClr val="tx1"/>
                </a:solidFill>
                <a:latin typeface="+mn-lt"/>
                <a:ea typeface="+mn-ea"/>
                <a:cs typeface="+mn-cs"/>
              </a:defRPr>
            </a:lvl1pPr>
            <a:lvl2pPr marL="502920" indent="0" algn="ctr" defTabSz="1005840" rtl="0" eaLnBrk="1" latinLnBrk="0" hangingPunct="1">
              <a:lnSpc>
                <a:spcPct val="90000"/>
              </a:lnSpc>
              <a:spcBef>
                <a:spcPts val="550"/>
              </a:spcBef>
              <a:buFont typeface="Arial" panose="020B0604020202020204" pitchFamily="34" charset="0"/>
              <a:buNone/>
              <a:defRPr sz="2200" kern="1200">
                <a:solidFill>
                  <a:schemeClr val="tx1"/>
                </a:solidFill>
                <a:latin typeface="+mn-lt"/>
                <a:ea typeface="+mn-ea"/>
                <a:cs typeface="+mn-cs"/>
              </a:defRPr>
            </a:lvl2pPr>
            <a:lvl3pPr marL="1005840" indent="0" algn="ctr" defTabSz="1005840" rtl="0" eaLnBrk="1" latinLnBrk="0" hangingPunct="1">
              <a:lnSpc>
                <a:spcPct val="90000"/>
              </a:lnSpc>
              <a:spcBef>
                <a:spcPts val="550"/>
              </a:spcBef>
              <a:buFont typeface="Arial" panose="020B0604020202020204" pitchFamily="34" charset="0"/>
              <a:buNone/>
              <a:defRPr sz="1980" kern="1200">
                <a:solidFill>
                  <a:schemeClr val="tx1"/>
                </a:solidFill>
                <a:latin typeface="+mn-lt"/>
                <a:ea typeface="+mn-ea"/>
                <a:cs typeface="+mn-cs"/>
              </a:defRPr>
            </a:lvl3pPr>
            <a:lvl4pPr marL="15087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4pPr>
            <a:lvl5pPr marL="201168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5pPr>
            <a:lvl6pPr marL="251460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6pPr>
            <a:lvl7pPr marL="301752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7pPr>
            <a:lvl8pPr marL="352044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8pPr>
            <a:lvl9pPr marL="40233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9pPr>
          </a:lstStyle>
          <a:p>
            <a:pPr>
              <a:spcBef>
                <a:spcPts val="0"/>
              </a:spcBef>
            </a:pPr>
            <a:r>
              <a:rPr lang="en-US"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Personal Work Group 1 Meets Tonight</a:t>
            </a:r>
            <a:endParaRPr lang="en-US"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F69A1120-BE82-4CE0-BBE1-614A5F279D62}"/>
              </a:ext>
            </a:extLst>
          </p:cNvPr>
          <p:cNvSpPr/>
          <p:nvPr/>
        </p:nvSpPr>
        <p:spPr>
          <a:xfrm>
            <a:off x="6432188" y="3861138"/>
            <a:ext cx="3234232" cy="1185581"/>
          </a:xfrm>
          <a:prstGeom prst="rect">
            <a:avLst/>
          </a:prstGeom>
        </p:spPr>
        <p:txBody>
          <a:bodyPr wrap="square">
            <a:spAutoFit/>
          </a:bodyPr>
          <a:lstStyle/>
          <a:p>
            <a:pPr lvl="0" algn="ctr">
              <a:lnSpc>
                <a:spcPct val="120000"/>
              </a:lnSpc>
            </a:pPr>
            <a:r>
              <a:rPr lang="en-US" sz="1200" b="1" dirty="0">
                <a:solidFill>
                  <a:prstClr val="black"/>
                </a:solidFill>
                <a:ea typeface="Calibri" panose="020F0502020204030204" pitchFamily="34" charset="0"/>
                <a:cs typeface="Tahoma" panose="020B0604030504040204" pitchFamily="34" charset="0"/>
              </a:rPr>
              <a:t>Visiting with us? </a:t>
            </a:r>
          </a:p>
          <a:p>
            <a:pPr lvl="0" algn="ctr">
              <a:lnSpc>
                <a:spcPct val="120000"/>
              </a:lnSpc>
            </a:pPr>
            <a:r>
              <a:rPr lang="en-US" sz="1200" b="1" dirty="0">
                <a:solidFill>
                  <a:prstClr val="black"/>
                </a:solidFill>
                <a:ea typeface="Calibri" panose="020F0502020204030204" pitchFamily="34" charset="0"/>
                <a:cs typeface="Tahoma" panose="020B0604030504040204" pitchFamily="34" charset="0"/>
              </a:rPr>
              <a:t>Please fill out a visitors card</a:t>
            </a:r>
            <a:r>
              <a:rPr lang="en-US" sz="1200" dirty="0">
                <a:solidFill>
                  <a:prstClr val="black"/>
                </a:solidFill>
                <a:ea typeface="Calibri" panose="020F0502020204030204" pitchFamily="34" charset="0"/>
                <a:cs typeface="Tahoma" panose="020B0604030504040204" pitchFamily="34" charset="0"/>
              </a:rPr>
              <a:t> and put it in the collection plate when it is passed or hand it off to a member so we may have record of your attendance. Please come again!</a:t>
            </a:r>
            <a:endParaRPr lang="en-US" sz="1200" b="1" u="sng" dirty="0">
              <a:solidFill>
                <a:prstClr val="black"/>
              </a:solidFill>
            </a:endParaRPr>
          </a:p>
        </p:txBody>
      </p:sp>
      <p:sp>
        <p:nvSpPr>
          <p:cNvPr id="10" name="Rectangle 9">
            <a:extLst>
              <a:ext uri="{FF2B5EF4-FFF2-40B4-BE49-F238E27FC236}">
                <a16:creationId xmlns:a16="http://schemas.microsoft.com/office/drawing/2014/main" id="{02CE1090-359D-4289-8512-977E9766353F}"/>
              </a:ext>
            </a:extLst>
          </p:cNvPr>
          <p:cNvSpPr/>
          <p:nvPr/>
        </p:nvSpPr>
        <p:spPr>
          <a:xfrm>
            <a:off x="6432188" y="3188623"/>
            <a:ext cx="3289803" cy="646331"/>
          </a:xfrm>
          <a:prstGeom prst="rect">
            <a:avLst/>
          </a:prstGeom>
        </p:spPr>
        <p:txBody>
          <a:bodyPr wrap="square">
            <a:spAutoFit/>
          </a:bodyPr>
          <a:lstStyle/>
          <a:p>
            <a:pPr algn="ctr"/>
            <a:r>
              <a:rPr lang="en-US" sz="1200" dirty="0"/>
              <a:t>Our country remembered this past Thursday those who fought and gave their lives for our </a:t>
            </a:r>
            <a:r>
              <a:rPr lang="en-US" sz="1200"/>
              <a:t>religious freedom 75 years ago. </a:t>
            </a:r>
            <a:endParaRPr lang="en-US" sz="1200" dirty="0"/>
          </a:p>
        </p:txBody>
      </p:sp>
      <p:pic>
        <p:nvPicPr>
          <p:cNvPr id="9" name="Picture 8">
            <a:extLst>
              <a:ext uri="{FF2B5EF4-FFF2-40B4-BE49-F238E27FC236}">
                <a16:creationId xmlns:a16="http://schemas.microsoft.com/office/drawing/2014/main" id="{F42D2B51-294B-4986-ADB1-B05344D5DE8A}"/>
              </a:ext>
            </a:extLst>
          </p:cNvPr>
          <p:cNvPicPr>
            <a:picLocks noChangeAspect="1"/>
          </p:cNvPicPr>
          <p:nvPr/>
        </p:nvPicPr>
        <p:blipFill>
          <a:blip r:embed="rId4"/>
          <a:stretch>
            <a:fillRect/>
          </a:stretch>
        </p:blipFill>
        <p:spPr>
          <a:xfrm>
            <a:off x="6376617" y="1446439"/>
            <a:ext cx="3173641" cy="1786380"/>
          </a:xfrm>
          <a:prstGeom prst="rect">
            <a:avLst/>
          </a:prstGeom>
        </p:spPr>
      </p:pic>
      <p:sp>
        <p:nvSpPr>
          <p:cNvPr id="12" name="Rectangle 11">
            <a:extLst>
              <a:ext uri="{FF2B5EF4-FFF2-40B4-BE49-F238E27FC236}">
                <a16:creationId xmlns:a16="http://schemas.microsoft.com/office/drawing/2014/main" id="{6239D99B-BAED-4F96-B810-E3B9DCDED2C1}"/>
              </a:ext>
            </a:extLst>
          </p:cNvPr>
          <p:cNvSpPr/>
          <p:nvPr/>
        </p:nvSpPr>
        <p:spPr>
          <a:xfrm>
            <a:off x="404492" y="1676202"/>
            <a:ext cx="3824052" cy="742383"/>
          </a:xfrm>
          <a:prstGeom prst="rect">
            <a:avLst/>
          </a:prstGeom>
        </p:spPr>
        <p:txBody>
          <a:bodyPr wrap="square">
            <a:spAutoFit/>
          </a:bodyPr>
          <a:lstStyle/>
          <a:p>
            <a:pPr lvl="0">
              <a:lnSpc>
                <a:spcPct val="120000"/>
              </a:lnSpc>
            </a:pPr>
            <a:r>
              <a:rPr lang="en-US" sz="1200" b="1" u="sng" dirty="0">
                <a:solidFill>
                  <a:prstClr val="black"/>
                </a:solidFill>
              </a:rPr>
              <a:t>June Birthdays:</a:t>
            </a:r>
            <a:r>
              <a:rPr lang="en-US" sz="1200" b="1" dirty="0">
                <a:solidFill>
                  <a:prstClr val="black"/>
                </a:solidFill>
              </a:rPr>
              <a:t> </a:t>
            </a:r>
            <a:r>
              <a:rPr lang="en-US" sz="1200" dirty="0">
                <a:solidFill>
                  <a:prstClr val="black"/>
                </a:solidFill>
              </a:rPr>
              <a:t>18</a:t>
            </a:r>
            <a:r>
              <a:rPr lang="en-US" sz="1200" baseline="30000" dirty="0">
                <a:solidFill>
                  <a:prstClr val="black"/>
                </a:solidFill>
              </a:rPr>
              <a:t>th</a:t>
            </a:r>
            <a:r>
              <a:rPr lang="en-US" sz="1200" dirty="0">
                <a:solidFill>
                  <a:prstClr val="black"/>
                </a:solidFill>
              </a:rPr>
              <a:t> Cindy Messenger,  24</a:t>
            </a:r>
            <a:r>
              <a:rPr lang="en-US" sz="1200" baseline="30000" dirty="0">
                <a:solidFill>
                  <a:prstClr val="black"/>
                </a:solidFill>
              </a:rPr>
              <a:t>th</a:t>
            </a:r>
            <a:r>
              <a:rPr lang="en-US" sz="1200" dirty="0">
                <a:solidFill>
                  <a:prstClr val="black"/>
                </a:solidFill>
              </a:rPr>
              <a:t> Kendall Lucas, 30</a:t>
            </a:r>
            <a:r>
              <a:rPr lang="en-US" sz="1200" baseline="30000" dirty="0">
                <a:solidFill>
                  <a:prstClr val="black"/>
                </a:solidFill>
              </a:rPr>
              <a:t>th</a:t>
            </a:r>
            <a:r>
              <a:rPr lang="en-US" sz="1200" dirty="0">
                <a:solidFill>
                  <a:prstClr val="black"/>
                </a:solidFill>
              </a:rPr>
              <a:t> June Butler</a:t>
            </a:r>
          </a:p>
          <a:p>
            <a:pPr lvl="0">
              <a:lnSpc>
                <a:spcPct val="120000"/>
              </a:lnSpc>
            </a:pPr>
            <a:endParaRPr lang="en-US" sz="1200" b="1" u="sng" dirty="0">
              <a:solidFill>
                <a:prstClr val="black"/>
              </a:solidFill>
            </a:endParaRPr>
          </a:p>
        </p:txBody>
      </p:sp>
      <p:sp>
        <p:nvSpPr>
          <p:cNvPr id="17" name="Rectangle 16">
            <a:extLst>
              <a:ext uri="{FF2B5EF4-FFF2-40B4-BE49-F238E27FC236}">
                <a16:creationId xmlns:a16="http://schemas.microsoft.com/office/drawing/2014/main" id="{144643C0-8B47-4890-A774-FF15FD9D9870}"/>
              </a:ext>
            </a:extLst>
          </p:cNvPr>
          <p:cNvSpPr/>
          <p:nvPr/>
        </p:nvSpPr>
        <p:spPr>
          <a:xfrm>
            <a:off x="6292413" y="5001627"/>
            <a:ext cx="3513782" cy="871649"/>
          </a:xfrm>
          <a:prstGeom prst="rect">
            <a:avLst/>
          </a:prstGeom>
        </p:spPr>
        <p:txBody>
          <a:bodyPr wrap="square">
            <a:spAutoFit/>
          </a:bodyPr>
          <a:lstStyle/>
          <a:p>
            <a:pPr lvl="0" algn="ctr">
              <a:lnSpc>
                <a:spcPct val="120000"/>
              </a:lnSpc>
            </a:pPr>
            <a:endParaRPr lang="en-US" sz="700" b="1" dirty="0">
              <a:solidFill>
                <a:prstClr val="black"/>
              </a:solidFill>
              <a:ea typeface="Calibri" panose="020F0502020204030204" pitchFamily="34" charset="0"/>
              <a:cs typeface="Tahoma" panose="020B0604030504040204" pitchFamily="34" charset="0"/>
            </a:endParaRPr>
          </a:p>
          <a:p>
            <a:pPr lvl="0" algn="ctr">
              <a:lnSpc>
                <a:spcPct val="120000"/>
              </a:lnSpc>
            </a:pPr>
            <a:r>
              <a:rPr lang="en-US" sz="1200" b="1" dirty="0">
                <a:solidFill>
                  <a:prstClr val="black"/>
                </a:solidFill>
                <a:ea typeface="Calibri" panose="020F0502020204030204" pitchFamily="34" charset="0"/>
                <a:cs typeface="Tahoma" panose="020B0604030504040204" pitchFamily="34" charset="0"/>
              </a:rPr>
              <a:t>Please visit our website for a host of helpful resources  🙂</a:t>
            </a:r>
          </a:p>
          <a:p>
            <a:pPr lvl="0" algn="ctr">
              <a:lnSpc>
                <a:spcPct val="120000"/>
              </a:lnSpc>
            </a:pPr>
            <a:r>
              <a:rPr lang="en-US" sz="1200" b="1" dirty="0">
                <a:solidFill>
                  <a:prstClr val="black"/>
                </a:solidFill>
                <a:ea typeface="Calibri" panose="020F0502020204030204" pitchFamily="34" charset="0"/>
                <a:cs typeface="Tahoma" panose="020B0604030504040204" pitchFamily="34" charset="0"/>
              </a:rPr>
              <a:t>www.barnesvillecoc.com</a:t>
            </a:r>
          </a:p>
        </p:txBody>
      </p:sp>
    </p:spTree>
    <p:extLst>
      <p:ext uri="{BB962C8B-B14F-4D97-AF65-F5344CB8AC3E}">
        <p14:creationId xmlns:p14="http://schemas.microsoft.com/office/powerpoint/2010/main" val="2295835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8A6333B5-7B69-874A-AE27-8B909CCDD0E0}"/>
              </a:ext>
            </a:extLst>
          </p:cNvPr>
          <p:cNvSpPr txBox="1">
            <a:spLocks/>
          </p:cNvSpPr>
          <p:nvPr/>
        </p:nvSpPr>
        <p:spPr>
          <a:xfrm>
            <a:off x="5824031" y="496406"/>
            <a:ext cx="4043869" cy="7420704"/>
          </a:xfrm>
          <a:prstGeom prst="rect">
            <a:avLst/>
          </a:prstGeom>
        </p:spPr>
        <p:txBody>
          <a:bodyPr vert="horz" lIns="91440" tIns="45720" rIns="91440" bIns="45720" rtlCol="0" anchor="t">
            <a:normAutofit fontScale="85000" lnSpcReduction="20000"/>
          </a:bodyPr>
          <a:lstStyle>
            <a:lvl1pPr marL="0" indent="0" algn="ctr" defTabSz="1005840" rtl="0" eaLnBrk="1" latinLnBrk="0" hangingPunct="1">
              <a:lnSpc>
                <a:spcPct val="90000"/>
              </a:lnSpc>
              <a:spcBef>
                <a:spcPts val="1100"/>
              </a:spcBef>
              <a:buFont typeface="Arial" panose="020B0604020202020204" pitchFamily="34" charset="0"/>
              <a:buNone/>
              <a:defRPr sz="2640" kern="1200">
                <a:solidFill>
                  <a:schemeClr val="tx1"/>
                </a:solidFill>
                <a:latin typeface="+mn-lt"/>
                <a:ea typeface="+mn-ea"/>
                <a:cs typeface="+mn-cs"/>
              </a:defRPr>
            </a:lvl1pPr>
            <a:lvl2pPr marL="502920" indent="0" algn="ctr" defTabSz="1005840" rtl="0" eaLnBrk="1" latinLnBrk="0" hangingPunct="1">
              <a:lnSpc>
                <a:spcPct val="90000"/>
              </a:lnSpc>
              <a:spcBef>
                <a:spcPts val="550"/>
              </a:spcBef>
              <a:buFont typeface="Arial" panose="020B0604020202020204" pitchFamily="34" charset="0"/>
              <a:buNone/>
              <a:defRPr sz="2200" kern="1200">
                <a:solidFill>
                  <a:schemeClr val="tx1"/>
                </a:solidFill>
                <a:latin typeface="+mn-lt"/>
                <a:ea typeface="+mn-ea"/>
                <a:cs typeface="+mn-cs"/>
              </a:defRPr>
            </a:lvl2pPr>
            <a:lvl3pPr marL="1005840" indent="0" algn="ctr" defTabSz="1005840" rtl="0" eaLnBrk="1" latinLnBrk="0" hangingPunct="1">
              <a:lnSpc>
                <a:spcPct val="90000"/>
              </a:lnSpc>
              <a:spcBef>
                <a:spcPts val="550"/>
              </a:spcBef>
              <a:buFont typeface="Arial" panose="020B0604020202020204" pitchFamily="34" charset="0"/>
              <a:buNone/>
              <a:defRPr sz="1980" kern="1200">
                <a:solidFill>
                  <a:schemeClr val="tx1"/>
                </a:solidFill>
                <a:latin typeface="+mn-lt"/>
                <a:ea typeface="+mn-ea"/>
                <a:cs typeface="+mn-cs"/>
              </a:defRPr>
            </a:lvl3pPr>
            <a:lvl4pPr marL="15087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4pPr>
            <a:lvl5pPr marL="201168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5pPr>
            <a:lvl6pPr marL="251460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6pPr>
            <a:lvl7pPr marL="301752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7pPr>
            <a:lvl8pPr marL="352044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8pPr>
            <a:lvl9pPr marL="40233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9pPr>
          </a:lstStyle>
          <a:p>
            <a:pPr>
              <a:lnSpc>
                <a:spcPct val="120000"/>
              </a:lnSpc>
              <a:spcBef>
                <a:spcPts val="0"/>
              </a:spcBef>
            </a:pPr>
            <a:endParaRPr lang="en-US" sz="1000" b="1" dirty="0">
              <a:ea typeface="Calibri" panose="020F0502020204030204" pitchFamily="34" charset="0"/>
              <a:cs typeface="Tahoma" panose="020B0604030504040204" pitchFamily="34" charset="0"/>
            </a:endParaRPr>
          </a:p>
          <a:p>
            <a:pPr algn="l">
              <a:lnSpc>
                <a:spcPct val="120000"/>
              </a:lnSpc>
              <a:spcBef>
                <a:spcPts val="0"/>
              </a:spcBef>
            </a:pPr>
            <a:endParaRPr lang="en-US" sz="400" b="1" u="sng" dirty="0"/>
          </a:p>
          <a:p>
            <a:pPr algn="l">
              <a:lnSpc>
                <a:spcPct val="120000"/>
              </a:lnSpc>
              <a:spcBef>
                <a:spcPts val="0"/>
              </a:spcBef>
            </a:pPr>
            <a:endParaRPr lang="en-US" sz="200" b="1" u="sng" dirty="0"/>
          </a:p>
          <a:p>
            <a:pPr algn="l"/>
            <a:endParaRPr lang="en-US" sz="1400" b="1" dirty="0">
              <a:solidFill>
                <a:srgbClr val="333333"/>
              </a:solidFill>
              <a:latin typeface="Cantarell"/>
            </a:endParaRPr>
          </a:p>
          <a:p>
            <a:pPr algn="l"/>
            <a:endParaRPr lang="en-US" sz="1400" b="1" dirty="0">
              <a:solidFill>
                <a:srgbClr val="333333"/>
              </a:solidFill>
              <a:latin typeface="Cantarell"/>
            </a:endParaRPr>
          </a:p>
          <a:p>
            <a:pPr algn="l"/>
            <a:endParaRPr lang="en-US" sz="1400" b="1" dirty="0">
              <a:solidFill>
                <a:srgbClr val="333333"/>
              </a:solidFill>
              <a:latin typeface="Cantarell"/>
            </a:endParaRPr>
          </a:p>
          <a:p>
            <a:pPr algn="l"/>
            <a:endParaRPr lang="en-US" sz="1400" b="1" dirty="0">
              <a:solidFill>
                <a:srgbClr val="333333"/>
              </a:solidFill>
              <a:latin typeface="Cantarell"/>
            </a:endParaRPr>
          </a:p>
          <a:p>
            <a:pPr algn="l"/>
            <a:endParaRPr lang="en-US" sz="1400" b="1" dirty="0">
              <a:solidFill>
                <a:srgbClr val="333333"/>
              </a:solidFill>
              <a:latin typeface="Cantarell"/>
            </a:endParaRPr>
          </a:p>
          <a:p>
            <a:pPr algn="l"/>
            <a:endParaRPr lang="en-US" sz="1400" b="1" dirty="0">
              <a:solidFill>
                <a:srgbClr val="333333"/>
              </a:solidFill>
              <a:latin typeface="Cantarell"/>
            </a:endParaRPr>
          </a:p>
          <a:p>
            <a:pPr algn="l"/>
            <a:endParaRPr lang="en-US" sz="1400" b="1" dirty="0">
              <a:solidFill>
                <a:srgbClr val="333333"/>
              </a:solidFill>
              <a:latin typeface="Cantarell"/>
            </a:endParaRPr>
          </a:p>
          <a:p>
            <a:pPr algn="l"/>
            <a:endParaRPr lang="en-US" sz="1400" b="1" dirty="0">
              <a:solidFill>
                <a:srgbClr val="333333"/>
              </a:solidFill>
              <a:latin typeface="Cantarell"/>
            </a:endParaRPr>
          </a:p>
          <a:p>
            <a:pPr algn="l"/>
            <a:endParaRPr lang="en-US" sz="1400" b="1" dirty="0">
              <a:solidFill>
                <a:srgbClr val="333333"/>
              </a:solidFill>
              <a:latin typeface="Cantarell"/>
            </a:endParaRPr>
          </a:p>
          <a:p>
            <a:pPr algn="l"/>
            <a:endParaRPr lang="en-US" sz="1400" b="1" dirty="0">
              <a:solidFill>
                <a:srgbClr val="333333"/>
              </a:solidFill>
              <a:latin typeface="Cantarell"/>
            </a:endParaRPr>
          </a:p>
          <a:p>
            <a:pPr algn="l"/>
            <a:r>
              <a:rPr lang="en-US" sz="1400" b="1" dirty="0">
                <a:solidFill>
                  <a:srgbClr val="333333"/>
                </a:solidFill>
                <a:latin typeface="Cantarell"/>
              </a:rPr>
              <a:t>Across:</a:t>
            </a:r>
            <a:endParaRPr lang="en-US" sz="1400" dirty="0">
              <a:solidFill>
                <a:srgbClr val="333333"/>
              </a:solidFill>
              <a:latin typeface="Cantarell"/>
            </a:endParaRPr>
          </a:p>
          <a:p>
            <a:pPr algn="l"/>
            <a:r>
              <a:rPr lang="en-US" sz="1400" dirty="0">
                <a:solidFill>
                  <a:srgbClr val="333333"/>
                </a:solidFill>
                <a:latin typeface="Cantarell"/>
              </a:rPr>
              <a:t>2. Mother of John the Baptist</a:t>
            </a:r>
            <a:br>
              <a:rPr lang="en-US" sz="1400" dirty="0">
                <a:solidFill>
                  <a:srgbClr val="333333"/>
                </a:solidFill>
                <a:latin typeface="Cantarell"/>
              </a:rPr>
            </a:br>
            <a:r>
              <a:rPr lang="en-US" sz="1400" dirty="0">
                <a:solidFill>
                  <a:srgbClr val="333333"/>
                </a:solidFill>
                <a:latin typeface="Cantarell"/>
              </a:rPr>
              <a:t>4. Man whom Jesus raised from the dead</a:t>
            </a:r>
            <a:br>
              <a:rPr lang="en-US" sz="1400" dirty="0">
                <a:solidFill>
                  <a:srgbClr val="333333"/>
                </a:solidFill>
                <a:latin typeface="Cantarell"/>
              </a:rPr>
            </a:br>
            <a:r>
              <a:rPr lang="en-US" sz="1400" dirty="0">
                <a:solidFill>
                  <a:srgbClr val="333333"/>
                </a:solidFill>
                <a:latin typeface="Cantarell"/>
              </a:rPr>
              <a:t>7. The earthly father of Jesus</a:t>
            </a:r>
            <a:br>
              <a:rPr lang="en-US" sz="1400" dirty="0">
                <a:solidFill>
                  <a:srgbClr val="333333"/>
                </a:solidFill>
                <a:latin typeface="Cantarell"/>
              </a:rPr>
            </a:br>
            <a:r>
              <a:rPr lang="en-US" sz="1400" dirty="0">
                <a:solidFill>
                  <a:srgbClr val="333333"/>
                </a:solidFill>
                <a:latin typeface="Cantarell"/>
              </a:rPr>
              <a:t>10. Short tax collector</a:t>
            </a:r>
            <a:br>
              <a:rPr lang="en-US" sz="1400" dirty="0">
                <a:solidFill>
                  <a:srgbClr val="333333"/>
                </a:solidFill>
                <a:latin typeface="Cantarell"/>
              </a:rPr>
            </a:br>
            <a:r>
              <a:rPr lang="en-US" sz="1400" dirty="0">
                <a:solidFill>
                  <a:srgbClr val="333333"/>
                </a:solidFill>
                <a:latin typeface="Cantarell"/>
              </a:rPr>
              <a:t>11. Tax collector who wrote became a disciple</a:t>
            </a:r>
            <a:br>
              <a:rPr lang="en-US" sz="1400" dirty="0">
                <a:solidFill>
                  <a:srgbClr val="333333"/>
                </a:solidFill>
                <a:latin typeface="Cantarell"/>
              </a:rPr>
            </a:br>
            <a:r>
              <a:rPr lang="en-US" sz="1400" dirty="0">
                <a:solidFill>
                  <a:srgbClr val="333333"/>
                </a:solidFill>
                <a:latin typeface="Cantarell"/>
              </a:rPr>
              <a:t>12. Temple prophetess</a:t>
            </a:r>
            <a:br>
              <a:rPr lang="en-US" sz="1400" dirty="0">
                <a:solidFill>
                  <a:srgbClr val="333333"/>
                </a:solidFill>
                <a:latin typeface="Cantarell"/>
              </a:rPr>
            </a:br>
            <a:r>
              <a:rPr lang="en-US" sz="1400" dirty="0">
                <a:solidFill>
                  <a:srgbClr val="333333"/>
                </a:solidFill>
                <a:latin typeface="Cantarell"/>
              </a:rPr>
              <a:t>14. He found no guilt in Jesus, yet sentenced him to death</a:t>
            </a:r>
            <a:br>
              <a:rPr lang="en-US" sz="1400" dirty="0">
                <a:solidFill>
                  <a:srgbClr val="333333"/>
                </a:solidFill>
                <a:latin typeface="Cantarell"/>
              </a:rPr>
            </a:br>
            <a:r>
              <a:rPr lang="en-US" sz="1400" dirty="0">
                <a:solidFill>
                  <a:srgbClr val="333333"/>
                </a:solidFill>
                <a:latin typeface="Cantarell"/>
              </a:rPr>
              <a:t>17. Father of John the Baptist</a:t>
            </a:r>
            <a:br>
              <a:rPr lang="en-US" sz="1400" dirty="0">
                <a:solidFill>
                  <a:srgbClr val="333333"/>
                </a:solidFill>
                <a:latin typeface="Cantarell"/>
              </a:rPr>
            </a:br>
            <a:r>
              <a:rPr lang="en-US" sz="1400" dirty="0">
                <a:solidFill>
                  <a:srgbClr val="333333"/>
                </a:solidFill>
                <a:latin typeface="Cantarell"/>
              </a:rPr>
              <a:t>19. Doctor and New Testament writer</a:t>
            </a:r>
            <a:br>
              <a:rPr lang="en-US" sz="1400" dirty="0">
                <a:solidFill>
                  <a:srgbClr val="333333"/>
                </a:solidFill>
                <a:latin typeface="Cantarell"/>
              </a:rPr>
            </a:br>
            <a:r>
              <a:rPr lang="en-US" sz="1400" dirty="0">
                <a:solidFill>
                  <a:srgbClr val="333333"/>
                </a:solidFill>
                <a:latin typeface="Cantarell"/>
              </a:rPr>
              <a:t>21. The disciple who was also called Peter</a:t>
            </a:r>
            <a:br>
              <a:rPr lang="en-US" sz="1400" dirty="0">
                <a:solidFill>
                  <a:srgbClr val="333333"/>
                </a:solidFill>
                <a:latin typeface="Cantarell"/>
              </a:rPr>
            </a:br>
            <a:r>
              <a:rPr lang="en-US" sz="1400" dirty="0">
                <a:solidFill>
                  <a:srgbClr val="333333"/>
                </a:solidFill>
                <a:latin typeface="Cantarell"/>
              </a:rPr>
              <a:t>22. Betrayer of Jesus (2 </a:t>
            </a:r>
            <a:r>
              <a:rPr lang="en-US" sz="1400" dirty="0" err="1">
                <a:solidFill>
                  <a:srgbClr val="333333"/>
                </a:solidFill>
                <a:latin typeface="Cantarell"/>
              </a:rPr>
              <a:t>wds</a:t>
            </a:r>
            <a:r>
              <a:rPr lang="en-US" sz="1400" dirty="0">
                <a:solidFill>
                  <a:srgbClr val="333333"/>
                </a:solidFill>
                <a:latin typeface="Cantarell"/>
              </a:rPr>
              <a:t>)</a:t>
            </a:r>
            <a:br>
              <a:rPr lang="en-US" sz="1400" dirty="0">
                <a:solidFill>
                  <a:srgbClr val="333333"/>
                </a:solidFill>
                <a:latin typeface="Cantarell"/>
              </a:rPr>
            </a:br>
            <a:r>
              <a:rPr lang="en-US" sz="1400" dirty="0">
                <a:solidFill>
                  <a:srgbClr val="333333"/>
                </a:solidFill>
                <a:latin typeface="Cantarell"/>
              </a:rPr>
              <a:t>23. Blind beggar healed by Jesus</a:t>
            </a:r>
            <a:br>
              <a:rPr lang="en-US" sz="1400" dirty="0">
                <a:solidFill>
                  <a:srgbClr val="333333"/>
                </a:solidFill>
                <a:latin typeface="Cantarell"/>
              </a:rPr>
            </a:br>
            <a:r>
              <a:rPr lang="en-US" sz="1400" dirty="0">
                <a:solidFill>
                  <a:srgbClr val="333333"/>
                </a:solidFill>
                <a:latin typeface="Cantarell"/>
              </a:rPr>
              <a:t>24. The Way, the Truth, and the Life</a:t>
            </a:r>
          </a:p>
          <a:p>
            <a:pPr algn="l"/>
            <a:r>
              <a:rPr lang="en-US" sz="1400" b="1" dirty="0">
                <a:solidFill>
                  <a:srgbClr val="333333"/>
                </a:solidFill>
                <a:latin typeface="Cantarell"/>
              </a:rPr>
              <a:t>Down:</a:t>
            </a:r>
            <a:endParaRPr lang="en-US" sz="1400" dirty="0">
              <a:solidFill>
                <a:srgbClr val="333333"/>
              </a:solidFill>
              <a:latin typeface="Cantarell"/>
            </a:endParaRPr>
          </a:p>
          <a:p>
            <a:pPr algn="l"/>
            <a:r>
              <a:rPr lang="en-US" sz="1400" dirty="0">
                <a:solidFill>
                  <a:srgbClr val="333333"/>
                </a:solidFill>
                <a:latin typeface="Cantarell"/>
              </a:rPr>
              <a:t>1. The mother of Jesus</a:t>
            </a:r>
            <a:br>
              <a:rPr lang="en-US" sz="1400" dirty="0">
                <a:solidFill>
                  <a:srgbClr val="333333"/>
                </a:solidFill>
                <a:latin typeface="Cantarell"/>
              </a:rPr>
            </a:br>
            <a:r>
              <a:rPr lang="en-US" sz="1400" dirty="0">
                <a:solidFill>
                  <a:srgbClr val="333333"/>
                </a:solidFill>
                <a:latin typeface="Cantarell"/>
              </a:rPr>
              <a:t>3. Father of disciples James and John</a:t>
            </a:r>
            <a:br>
              <a:rPr lang="en-US" sz="1400" dirty="0">
                <a:solidFill>
                  <a:srgbClr val="333333"/>
                </a:solidFill>
                <a:latin typeface="Cantarell"/>
              </a:rPr>
            </a:br>
            <a:r>
              <a:rPr lang="en-US" sz="1400" dirty="0">
                <a:solidFill>
                  <a:srgbClr val="333333"/>
                </a:solidFill>
                <a:latin typeface="Cantarell"/>
              </a:rPr>
              <a:t>5. Peter's brother</a:t>
            </a:r>
            <a:br>
              <a:rPr lang="en-US" sz="1400" dirty="0">
                <a:solidFill>
                  <a:srgbClr val="333333"/>
                </a:solidFill>
                <a:latin typeface="Cantarell"/>
              </a:rPr>
            </a:br>
            <a:r>
              <a:rPr lang="en-US" sz="1400" dirty="0">
                <a:solidFill>
                  <a:srgbClr val="333333"/>
                </a:solidFill>
                <a:latin typeface="Cantarell"/>
              </a:rPr>
              <a:t>6. The forerunner of Jesus (3 </a:t>
            </a:r>
            <a:r>
              <a:rPr lang="en-US" sz="1400" dirty="0" err="1">
                <a:solidFill>
                  <a:srgbClr val="333333"/>
                </a:solidFill>
                <a:latin typeface="Cantarell"/>
              </a:rPr>
              <a:t>wds</a:t>
            </a:r>
            <a:r>
              <a:rPr lang="en-US" sz="1400" dirty="0">
                <a:solidFill>
                  <a:srgbClr val="333333"/>
                </a:solidFill>
                <a:latin typeface="Cantarell"/>
              </a:rPr>
              <a:t>)</a:t>
            </a:r>
            <a:br>
              <a:rPr lang="en-US" sz="1400" dirty="0">
                <a:solidFill>
                  <a:srgbClr val="333333"/>
                </a:solidFill>
                <a:latin typeface="Cantarell"/>
              </a:rPr>
            </a:br>
            <a:r>
              <a:rPr lang="en-US" sz="1400" dirty="0">
                <a:solidFill>
                  <a:srgbClr val="333333"/>
                </a:solidFill>
                <a:latin typeface="Cantarell"/>
              </a:rPr>
              <a:t>8. The tempter</a:t>
            </a:r>
            <a:br>
              <a:rPr lang="en-US" sz="1400" dirty="0">
                <a:solidFill>
                  <a:srgbClr val="333333"/>
                </a:solidFill>
                <a:latin typeface="Cantarell"/>
              </a:rPr>
            </a:br>
            <a:r>
              <a:rPr lang="en-US" sz="1400" dirty="0">
                <a:solidFill>
                  <a:srgbClr val="333333"/>
                </a:solidFill>
                <a:latin typeface="Cantarell"/>
              </a:rPr>
              <a:t>9. Man who issued decree for census (2 </a:t>
            </a:r>
            <a:r>
              <a:rPr lang="en-US" sz="1400" dirty="0" err="1">
                <a:solidFill>
                  <a:srgbClr val="333333"/>
                </a:solidFill>
                <a:latin typeface="Cantarell"/>
              </a:rPr>
              <a:t>wds</a:t>
            </a:r>
            <a:r>
              <a:rPr lang="en-US" sz="1400" dirty="0">
                <a:solidFill>
                  <a:srgbClr val="333333"/>
                </a:solidFill>
                <a:latin typeface="Cantarell"/>
              </a:rPr>
              <a:t>)</a:t>
            </a:r>
            <a:br>
              <a:rPr lang="en-US" sz="1400" dirty="0">
                <a:solidFill>
                  <a:srgbClr val="333333"/>
                </a:solidFill>
                <a:latin typeface="Cantarell"/>
              </a:rPr>
            </a:br>
            <a:r>
              <a:rPr lang="en-US" sz="1400" dirty="0">
                <a:solidFill>
                  <a:srgbClr val="333333"/>
                </a:solidFill>
                <a:latin typeface="Cantarell"/>
              </a:rPr>
              <a:t>13. He asked, "How can a man be born again?"</a:t>
            </a:r>
            <a:br>
              <a:rPr lang="en-US" sz="1400" dirty="0">
                <a:solidFill>
                  <a:srgbClr val="333333"/>
                </a:solidFill>
                <a:latin typeface="Cantarell"/>
              </a:rPr>
            </a:br>
            <a:r>
              <a:rPr lang="en-US" sz="1400" dirty="0">
                <a:solidFill>
                  <a:srgbClr val="333333"/>
                </a:solidFill>
                <a:latin typeface="Cantarell"/>
              </a:rPr>
              <a:t>14. The disciple who called Nathanael to follow Jesus</a:t>
            </a:r>
            <a:br>
              <a:rPr lang="en-US" sz="1400" dirty="0">
                <a:solidFill>
                  <a:srgbClr val="333333"/>
                </a:solidFill>
                <a:latin typeface="Cantarell"/>
              </a:rPr>
            </a:br>
            <a:r>
              <a:rPr lang="en-US" sz="1400" dirty="0">
                <a:solidFill>
                  <a:srgbClr val="333333"/>
                </a:solidFill>
                <a:latin typeface="Cantarell"/>
              </a:rPr>
              <a:t>15. Writer of the second gospel</a:t>
            </a:r>
            <a:br>
              <a:rPr lang="en-US" sz="1400" dirty="0">
                <a:solidFill>
                  <a:srgbClr val="333333"/>
                </a:solidFill>
                <a:latin typeface="Cantarell"/>
              </a:rPr>
            </a:br>
            <a:r>
              <a:rPr lang="en-US" sz="1400" dirty="0">
                <a:solidFill>
                  <a:srgbClr val="333333"/>
                </a:solidFill>
                <a:latin typeface="Cantarell"/>
              </a:rPr>
              <a:t>16. Mary's very busy sister</a:t>
            </a:r>
            <a:br>
              <a:rPr lang="en-US" sz="1400" dirty="0">
                <a:solidFill>
                  <a:srgbClr val="333333"/>
                </a:solidFill>
                <a:latin typeface="Cantarell"/>
              </a:rPr>
            </a:br>
            <a:r>
              <a:rPr lang="en-US" sz="1400" dirty="0">
                <a:solidFill>
                  <a:srgbClr val="333333"/>
                </a:solidFill>
                <a:latin typeface="Cantarell"/>
              </a:rPr>
              <a:t>18. He had John the Baptist beheaded</a:t>
            </a:r>
            <a:br>
              <a:rPr lang="en-US" sz="1400" dirty="0">
                <a:solidFill>
                  <a:srgbClr val="333333"/>
                </a:solidFill>
                <a:latin typeface="Cantarell"/>
              </a:rPr>
            </a:br>
            <a:r>
              <a:rPr lang="en-US" sz="1400" dirty="0">
                <a:solidFill>
                  <a:srgbClr val="333333"/>
                </a:solidFill>
                <a:latin typeface="Cantarell"/>
              </a:rPr>
              <a:t>20. Official whose daughter was healed by Jesus</a:t>
            </a:r>
          </a:p>
          <a:p>
            <a:pPr algn="l">
              <a:lnSpc>
                <a:spcPct val="120000"/>
              </a:lnSpc>
              <a:spcBef>
                <a:spcPts val="0"/>
              </a:spcBef>
            </a:pPr>
            <a:endParaRPr lang="en-US" sz="1400" b="1" u="sng" dirty="0"/>
          </a:p>
          <a:p>
            <a:pPr algn="l">
              <a:lnSpc>
                <a:spcPct val="120000"/>
              </a:lnSpc>
              <a:spcBef>
                <a:spcPts val="0"/>
              </a:spcBef>
            </a:pPr>
            <a:endParaRPr lang="en-US" sz="1400" b="1" u="sng" dirty="0"/>
          </a:p>
          <a:p>
            <a:pPr algn="l">
              <a:lnSpc>
                <a:spcPct val="120000"/>
              </a:lnSpc>
              <a:spcBef>
                <a:spcPts val="0"/>
              </a:spcBef>
            </a:pPr>
            <a:endParaRPr lang="en-US" sz="1400" b="1" u="sng" dirty="0"/>
          </a:p>
          <a:p>
            <a:pPr algn="l">
              <a:lnSpc>
                <a:spcPct val="120000"/>
              </a:lnSpc>
              <a:spcBef>
                <a:spcPts val="0"/>
              </a:spcBef>
            </a:pPr>
            <a:endParaRPr lang="en-US" sz="1400" b="1" u="sng" dirty="0"/>
          </a:p>
          <a:p>
            <a:pPr algn="l">
              <a:lnSpc>
                <a:spcPct val="120000"/>
              </a:lnSpc>
              <a:spcBef>
                <a:spcPts val="0"/>
              </a:spcBef>
            </a:pPr>
            <a:endParaRPr lang="en-US" sz="1400" b="1" u="sng" dirty="0"/>
          </a:p>
          <a:p>
            <a:pPr algn="l">
              <a:lnSpc>
                <a:spcPct val="120000"/>
              </a:lnSpc>
              <a:spcBef>
                <a:spcPts val="0"/>
              </a:spcBef>
            </a:pPr>
            <a:endParaRPr lang="en-US" sz="1400" b="1" u="sng" dirty="0"/>
          </a:p>
          <a:p>
            <a:pPr algn="l">
              <a:lnSpc>
                <a:spcPct val="120000"/>
              </a:lnSpc>
              <a:spcBef>
                <a:spcPts val="0"/>
              </a:spcBef>
            </a:pPr>
            <a:endParaRPr lang="en-US" sz="1400" b="1" u="sng" dirty="0"/>
          </a:p>
          <a:p>
            <a:pPr algn="l">
              <a:lnSpc>
                <a:spcPct val="120000"/>
              </a:lnSpc>
              <a:spcBef>
                <a:spcPts val="0"/>
              </a:spcBef>
            </a:pPr>
            <a:endParaRPr lang="en-US" sz="1400" b="1" u="sng" dirty="0"/>
          </a:p>
          <a:p>
            <a:pPr algn="l">
              <a:lnSpc>
                <a:spcPct val="120000"/>
              </a:lnSpc>
              <a:spcBef>
                <a:spcPts val="0"/>
              </a:spcBef>
            </a:pPr>
            <a:endParaRPr lang="en-US" sz="1400" b="1" u="sng" dirty="0"/>
          </a:p>
          <a:p>
            <a:pPr algn="l">
              <a:lnSpc>
                <a:spcPct val="120000"/>
              </a:lnSpc>
              <a:spcBef>
                <a:spcPts val="0"/>
              </a:spcBef>
            </a:pPr>
            <a:endParaRPr lang="en-US" sz="1400" b="1" u="sng" dirty="0"/>
          </a:p>
          <a:p>
            <a:pPr>
              <a:lnSpc>
                <a:spcPct val="120000"/>
              </a:lnSpc>
              <a:spcBef>
                <a:spcPts val="0"/>
              </a:spcBef>
            </a:pPr>
            <a:endParaRPr lang="en-US" sz="1200" b="1" spc="300" dirty="0">
              <a:ea typeface="Calibri" panose="020F0502020204030204" pitchFamily="34" charset="0"/>
              <a:cs typeface="Tahoma" panose="020B0604030504040204" pitchFamily="34" charset="0"/>
            </a:endParaRPr>
          </a:p>
        </p:txBody>
      </p:sp>
      <p:sp>
        <p:nvSpPr>
          <p:cNvPr id="6" name="Subtitle 2">
            <a:extLst>
              <a:ext uri="{FF2B5EF4-FFF2-40B4-BE49-F238E27FC236}">
                <a16:creationId xmlns:a16="http://schemas.microsoft.com/office/drawing/2014/main" id="{B1BD68AC-68B3-E949-949B-DB4AA6BEF08E}"/>
              </a:ext>
            </a:extLst>
          </p:cNvPr>
          <p:cNvSpPr txBox="1">
            <a:spLocks/>
          </p:cNvSpPr>
          <p:nvPr/>
        </p:nvSpPr>
        <p:spPr>
          <a:xfrm>
            <a:off x="250000" y="322827"/>
            <a:ext cx="4413982" cy="824277"/>
          </a:xfrm>
          <a:prstGeom prst="rect">
            <a:avLst/>
          </a:prstGeom>
        </p:spPr>
        <p:txBody>
          <a:bodyPr vert="horz" lIns="91440" tIns="45720" rIns="91440" bIns="45720" rtlCol="0" anchor="t">
            <a:normAutofit/>
          </a:bodyPr>
          <a:lstStyle>
            <a:lvl1pPr marL="0" indent="0" algn="ctr" defTabSz="1005840" rtl="0" eaLnBrk="1" latinLnBrk="0" hangingPunct="1">
              <a:lnSpc>
                <a:spcPct val="90000"/>
              </a:lnSpc>
              <a:spcBef>
                <a:spcPts val="1100"/>
              </a:spcBef>
              <a:buFont typeface="Arial" panose="020B0604020202020204" pitchFamily="34" charset="0"/>
              <a:buNone/>
              <a:defRPr sz="2640" kern="1200">
                <a:solidFill>
                  <a:schemeClr val="tx1"/>
                </a:solidFill>
                <a:latin typeface="+mn-lt"/>
                <a:ea typeface="+mn-ea"/>
                <a:cs typeface="+mn-cs"/>
              </a:defRPr>
            </a:lvl1pPr>
            <a:lvl2pPr marL="502920" indent="0" algn="ctr" defTabSz="1005840" rtl="0" eaLnBrk="1" latinLnBrk="0" hangingPunct="1">
              <a:lnSpc>
                <a:spcPct val="90000"/>
              </a:lnSpc>
              <a:spcBef>
                <a:spcPts val="550"/>
              </a:spcBef>
              <a:buFont typeface="Arial" panose="020B0604020202020204" pitchFamily="34" charset="0"/>
              <a:buNone/>
              <a:defRPr sz="2200" kern="1200">
                <a:solidFill>
                  <a:schemeClr val="tx1"/>
                </a:solidFill>
                <a:latin typeface="+mn-lt"/>
                <a:ea typeface="+mn-ea"/>
                <a:cs typeface="+mn-cs"/>
              </a:defRPr>
            </a:lvl2pPr>
            <a:lvl3pPr marL="1005840" indent="0" algn="ctr" defTabSz="1005840" rtl="0" eaLnBrk="1" latinLnBrk="0" hangingPunct="1">
              <a:lnSpc>
                <a:spcPct val="90000"/>
              </a:lnSpc>
              <a:spcBef>
                <a:spcPts val="550"/>
              </a:spcBef>
              <a:buFont typeface="Arial" panose="020B0604020202020204" pitchFamily="34" charset="0"/>
              <a:buNone/>
              <a:defRPr sz="1980" kern="1200">
                <a:solidFill>
                  <a:schemeClr val="tx1"/>
                </a:solidFill>
                <a:latin typeface="+mn-lt"/>
                <a:ea typeface="+mn-ea"/>
                <a:cs typeface="+mn-cs"/>
              </a:defRPr>
            </a:lvl3pPr>
            <a:lvl4pPr marL="15087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4pPr>
            <a:lvl5pPr marL="201168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5pPr>
            <a:lvl6pPr marL="251460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6pPr>
            <a:lvl7pPr marL="301752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7pPr>
            <a:lvl8pPr marL="352044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8pPr>
            <a:lvl9pPr marL="40233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9pPr>
          </a:lstStyle>
          <a:p>
            <a:r>
              <a:rPr lang="en-US" sz="2000" b="1" dirty="0"/>
              <a:t>“About Face!”</a:t>
            </a:r>
          </a:p>
          <a:p>
            <a:r>
              <a:rPr lang="en-US" sz="1800" b="1" dirty="0"/>
              <a:t>Glen Elliott </a:t>
            </a:r>
            <a:endParaRPr lang="en-US" sz="1400" b="1" dirty="0"/>
          </a:p>
        </p:txBody>
      </p:sp>
      <p:sp>
        <p:nvSpPr>
          <p:cNvPr id="2" name="Rectangle 1">
            <a:extLst>
              <a:ext uri="{FF2B5EF4-FFF2-40B4-BE49-F238E27FC236}">
                <a16:creationId xmlns:a16="http://schemas.microsoft.com/office/drawing/2014/main" id="{F7A03994-A8B0-4B77-B2DF-68B703ACAFAA}"/>
              </a:ext>
            </a:extLst>
          </p:cNvPr>
          <p:cNvSpPr/>
          <p:nvPr/>
        </p:nvSpPr>
        <p:spPr>
          <a:xfrm>
            <a:off x="374431" y="1147104"/>
            <a:ext cx="4413982" cy="6255559"/>
          </a:xfrm>
          <a:prstGeom prst="rect">
            <a:avLst/>
          </a:prstGeom>
        </p:spPr>
        <p:txBody>
          <a:bodyPr wrap="square">
            <a:spAutoFit/>
          </a:bodyPr>
          <a:lstStyle/>
          <a:p>
            <a:r>
              <a:rPr lang="en-US" sz="1050" dirty="0">
                <a:solidFill>
                  <a:srgbClr val="000000"/>
                </a:solidFill>
                <a:latin typeface="Georgia" panose="02040502050405020303" pitchFamily="18" charset="0"/>
              </a:rPr>
              <a:t>Among the many commands a fresh recruit might hear from his or her drill sergeant are the words: “About face!” Like snapping to attention or giving a proper salute, doing an about face requires practice and precision. Otherwise, the pivot may throw one off-balance resulting in embarrassing, even painful consequences.</a:t>
            </a:r>
          </a:p>
          <a:p>
            <a:endParaRPr lang="en-US" sz="1050" dirty="0">
              <a:solidFill>
                <a:srgbClr val="000000"/>
              </a:solidFill>
              <a:latin typeface="Georgia" panose="02040502050405020303" pitchFamily="18" charset="0"/>
            </a:endParaRPr>
          </a:p>
          <a:p>
            <a:r>
              <a:rPr lang="en-US" sz="1050" dirty="0">
                <a:solidFill>
                  <a:srgbClr val="000000"/>
                </a:solidFill>
                <a:latin typeface="Georgia" panose="02040502050405020303" pitchFamily="18" charset="0"/>
              </a:rPr>
              <a:t>The spiritual equivalent to an “about face” is repentance. Repentance is a change of mind resulting in a change of life. While repentance is the result of “godly sorrow” (2 Cor. 7:10); sorrow alone is not repentance. While the Lord knows “the thoughts and intentions of the heart” (Hb. 4:12 cf. Ps. 139:1-4); as human beings, we are incapable of accurately gauging what takes place in the heart of those making a claim to repentance. The best we can do is observe, in the conduct of others, the evidence or lack of evidence of genuine repentance (Mt. 3:8). A spiritual “about face” sends one in the opposite direction. Before repentance one had turned away from the Lord; but, now, with true repentance, one has set his or her face toward God.</a:t>
            </a:r>
          </a:p>
          <a:p>
            <a:endParaRPr lang="en-US" sz="1050" dirty="0">
              <a:solidFill>
                <a:srgbClr val="000000"/>
              </a:solidFill>
              <a:latin typeface="Georgia" panose="02040502050405020303" pitchFamily="18" charset="0"/>
            </a:endParaRPr>
          </a:p>
          <a:p>
            <a:r>
              <a:rPr lang="en-US" sz="1050" dirty="0">
                <a:solidFill>
                  <a:srgbClr val="000000"/>
                </a:solidFill>
                <a:latin typeface="Georgia" panose="02040502050405020303" pitchFamily="18" charset="0"/>
              </a:rPr>
              <a:t>Too many practice sloppy repentance. They feel uncomfortable, even sorrowful, about their sins. Some even respond to the invitation at the end of a Sunday morning sermon. In many cases, this is a good start. But, repentance involves so much more than that. One must also follow-through, making an “about face” and moving forward in the direction that God has revealed in His word. This is where the church must show ongoing support through the hard work of making these difficult changes in life.</a:t>
            </a:r>
          </a:p>
          <a:p>
            <a:endParaRPr lang="en-US" sz="1050" dirty="0">
              <a:solidFill>
                <a:srgbClr val="000000"/>
              </a:solidFill>
              <a:latin typeface="Georgia" panose="02040502050405020303" pitchFamily="18" charset="0"/>
            </a:endParaRPr>
          </a:p>
          <a:p>
            <a:r>
              <a:rPr lang="en-US" sz="1050" dirty="0">
                <a:solidFill>
                  <a:srgbClr val="000000"/>
                </a:solidFill>
                <a:latin typeface="Georgia" panose="02040502050405020303" pitchFamily="18" charset="0"/>
              </a:rPr>
              <a:t>Repentance is God’s most difficult command. We must not compromise where God has spoken. We do no one a favor by watering down God’s expectations. Diverting people away from genuine repentance because it is difficult or uncomfortable keeps them away from the blessings of forgiveness and everlasting life. Jesus said, “unless you repent, you will all likewise perish” (Lk. 13:3). But, the Lord “is patient toward you, not wishing for any to perish but for all to come to repentance” (2 Pet. 3:9). The kindness of God should lead “us to repentance” (Rm. 2:4). But, ultimately, we are the ones who must do an “about face.”</a:t>
            </a:r>
          </a:p>
          <a:p>
            <a:endParaRPr lang="en-US" sz="1050" dirty="0">
              <a:solidFill>
                <a:srgbClr val="000000"/>
              </a:solidFill>
              <a:latin typeface="Georgia" panose="02040502050405020303" pitchFamily="18" charset="0"/>
            </a:endParaRPr>
          </a:p>
          <a:p>
            <a:endParaRPr lang="en-US" sz="1200" dirty="0">
              <a:solidFill>
                <a:srgbClr val="000000"/>
              </a:solidFill>
              <a:latin typeface="Georgia" panose="02040502050405020303" pitchFamily="18" charset="0"/>
            </a:endParaRPr>
          </a:p>
        </p:txBody>
      </p:sp>
      <p:pic>
        <p:nvPicPr>
          <p:cNvPr id="3" name="Picture 2">
            <a:extLst>
              <a:ext uri="{FF2B5EF4-FFF2-40B4-BE49-F238E27FC236}">
                <a16:creationId xmlns:a16="http://schemas.microsoft.com/office/drawing/2014/main" id="{6429923F-3177-445A-A69F-89101D0D33FE}"/>
              </a:ext>
            </a:extLst>
          </p:cNvPr>
          <p:cNvPicPr>
            <a:picLocks noChangeAspect="1"/>
          </p:cNvPicPr>
          <p:nvPr/>
        </p:nvPicPr>
        <p:blipFill rotWithShape="1">
          <a:blip r:embed="rId2"/>
          <a:srcRect l="29246" t="23221" r="30550" b="9689"/>
          <a:stretch/>
        </p:blipFill>
        <p:spPr>
          <a:xfrm>
            <a:off x="5927895" y="202019"/>
            <a:ext cx="3594875" cy="3374371"/>
          </a:xfrm>
          <a:prstGeom prst="rect">
            <a:avLst/>
          </a:prstGeom>
        </p:spPr>
      </p:pic>
    </p:spTree>
    <p:extLst>
      <p:ext uri="{BB962C8B-B14F-4D97-AF65-F5344CB8AC3E}">
        <p14:creationId xmlns:p14="http://schemas.microsoft.com/office/powerpoint/2010/main" val="19638202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40672</TotalTime>
  <Words>858</Words>
  <Application>Microsoft Office PowerPoint</Application>
  <PresentationFormat>Custom</PresentationFormat>
  <Paragraphs>113</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Cantarell</vt:lpstr>
      <vt:lpstr>Georgia</vt:lpstr>
      <vt:lpstr>Goudy Old Style</vt:lpstr>
      <vt:lpstr>Office Theme</vt:lpstr>
      <vt:lpstr>West Main Anchor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Main Anchor</dc:title>
  <dc:creator>Jamie A. Helmick</dc:creator>
  <cp:lastModifiedBy>Rick Lucas</cp:lastModifiedBy>
  <cp:revision>945</cp:revision>
  <cp:lastPrinted>2019-06-08T11:25:13Z</cp:lastPrinted>
  <dcterms:created xsi:type="dcterms:W3CDTF">2018-02-03T02:19:45Z</dcterms:created>
  <dcterms:modified xsi:type="dcterms:W3CDTF">2019-06-08T23:14:40Z</dcterms:modified>
</cp:coreProperties>
</file>