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8"/>
  </p:notesMasterIdLst>
  <p:sldIdLst>
    <p:sldId id="256" r:id="rId2"/>
    <p:sldId id="258" r:id="rId3"/>
    <p:sldId id="257" r:id="rId4"/>
    <p:sldId id="259" r:id="rId5"/>
    <p:sldId id="260" r:id="rId6"/>
    <p:sldId id="263" r:id="rId7"/>
    <p:sldId id="264" r:id="rId8"/>
    <p:sldId id="265" r:id="rId9"/>
    <p:sldId id="266" r:id="rId10"/>
    <p:sldId id="267" r:id="rId11"/>
    <p:sldId id="268" r:id="rId12"/>
    <p:sldId id="270" r:id="rId13"/>
    <p:sldId id="269" r:id="rId14"/>
    <p:sldId id="261" r:id="rId15"/>
    <p:sldId id="271"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9278"/>
  </p:normalViewPr>
  <p:slideViewPr>
    <p:cSldViewPr snapToGrid="0" snapToObjects="1">
      <p:cViewPr varScale="1">
        <p:scale>
          <a:sx n="50" d="100"/>
          <a:sy n="50" d="100"/>
        </p:scale>
        <p:origin x="1086" y="4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322C9-08AD-6F4E-B3D8-A5844EE5B9F1}" type="datetimeFigureOut">
              <a:rPr lang="en-US" smtClean="0"/>
              <a:t>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49772-C1F3-9F48-8A2F-03C794E758F0}" type="slidenum">
              <a:rPr lang="en-US" smtClean="0"/>
              <a:t>‹#›</a:t>
            </a:fld>
            <a:endParaRPr lang="en-US"/>
          </a:p>
        </p:txBody>
      </p:sp>
    </p:spTree>
    <p:extLst>
      <p:ext uri="{BB962C8B-B14F-4D97-AF65-F5344CB8AC3E}">
        <p14:creationId xmlns:p14="http://schemas.microsoft.com/office/powerpoint/2010/main" val="55335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Jesus the Great High Priest</a:t>
            </a:r>
          </a:p>
          <a:p>
            <a:r>
              <a:rPr lang="en-US" dirty="0"/>
              <a:t>Heb 4:14  Seeing then that we have a great high priest, that is passed into the heavens, Jesus the Son of God, let us hold fast our profession.</a:t>
            </a:r>
          </a:p>
          <a:p>
            <a:r>
              <a:rPr lang="en-US" dirty="0"/>
              <a:t>Heb 4:15  For we have not an high priest which cannot be touched with the feeling of our infirmities; but was in all points tempted like as we are, yet without sin. 16 Let us therefore come boldly unto the throne of grace, that we may obtain mercy, and find grace to help in time of need.</a:t>
            </a:r>
          </a:p>
          <a:p>
            <a:endParaRPr lang="en-US" dirty="0"/>
          </a:p>
        </p:txBody>
      </p:sp>
      <p:sp>
        <p:nvSpPr>
          <p:cNvPr id="4" name="Slide Number Placeholder 3"/>
          <p:cNvSpPr>
            <a:spLocks noGrp="1"/>
          </p:cNvSpPr>
          <p:nvPr>
            <p:ph type="sldNum" sz="quarter" idx="5"/>
          </p:nvPr>
        </p:nvSpPr>
        <p:spPr/>
        <p:txBody>
          <a:bodyPr/>
          <a:lstStyle/>
          <a:p>
            <a:fld id="{A4849772-C1F3-9F48-8A2F-03C794E758F0}" type="slidenum">
              <a:rPr lang="en-US" smtClean="0"/>
              <a:t>2</a:t>
            </a:fld>
            <a:endParaRPr lang="en-US"/>
          </a:p>
        </p:txBody>
      </p:sp>
    </p:spTree>
    <p:extLst>
      <p:ext uri="{BB962C8B-B14F-4D97-AF65-F5344CB8AC3E}">
        <p14:creationId xmlns:p14="http://schemas.microsoft.com/office/powerpoint/2010/main" val="413172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49772-C1F3-9F48-8A2F-03C794E758F0}" type="slidenum">
              <a:rPr lang="en-US" smtClean="0"/>
              <a:t>13</a:t>
            </a:fld>
            <a:endParaRPr lang="en-US"/>
          </a:p>
        </p:txBody>
      </p:sp>
    </p:spTree>
    <p:extLst>
      <p:ext uri="{BB962C8B-B14F-4D97-AF65-F5344CB8AC3E}">
        <p14:creationId xmlns:p14="http://schemas.microsoft.com/office/powerpoint/2010/main" val="187950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necessary even for Jesus to suffer so that He might minister unto us when we suffer to fulfill: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 4:15  For we have not an high priest which cannot be touched with the feeling of our infirmities; </a:t>
            </a:r>
            <a:r>
              <a:rPr lang="en-US" u="sng" dirty="0"/>
              <a:t>but was in all points tempted like as we are, yet without sin</a:t>
            </a:r>
            <a:r>
              <a:rPr lang="en-US" dirty="0"/>
              <a:t>.</a:t>
            </a:r>
          </a:p>
        </p:txBody>
      </p:sp>
      <p:sp>
        <p:nvSpPr>
          <p:cNvPr id="4" name="Slide Number Placeholder 3"/>
          <p:cNvSpPr>
            <a:spLocks noGrp="1"/>
          </p:cNvSpPr>
          <p:nvPr>
            <p:ph type="sldNum" sz="quarter" idx="5"/>
          </p:nvPr>
        </p:nvSpPr>
        <p:spPr/>
        <p:txBody>
          <a:bodyPr/>
          <a:lstStyle/>
          <a:p>
            <a:fld id="{A4849772-C1F3-9F48-8A2F-03C794E758F0}" type="slidenum">
              <a:rPr lang="en-US" smtClean="0"/>
              <a:t>14</a:t>
            </a:fld>
            <a:endParaRPr lang="en-US"/>
          </a:p>
        </p:txBody>
      </p:sp>
    </p:spTree>
    <p:extLst>
      <p:ext uri="{BB962C8B-B14F-4D97-AF65-F5344CB8AC3E}">
        <p14:creationId xmlns:p14="http://schemas.microsoft.com/office/powerpoint/2010/main" val="37537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49772-C1F3-9F48-8A2F-03C794E758F0}" type="slidenum">
              <a:rPr lang="en-US" smtClean="0"/>
              <a:t>15</a:t>
            </a:fld>
            <a:endParaRPr lang="en-US"/>
          </a:p>
        </p:txBody>
      </p:sp>
    </p:spTree>
    <p:extLst>
      <p:ext uri="{BB962C8B-B14F-4D97-AF65-F5344CB8AC3E}">
        <p14:creationId xmlns:p14="http://schemas.microsoft.com/office/powerpoint/2010/main" val="249875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not identify well with either of these accounts…</a:t>
            </a:r>
          </a:p>
          <a:p>
            <a:endParaRPr lang="en-US" dirty="0"/>
          </a:p>
          <a:p>
            <a:r>
              <a:rPr lang="en-US" dirty="0"/>
              <a:t>But we certainly welcome the fellowship of the saints. </a:t>
            </a:r>
          </a:p>
          <a:p>
            <a:r>
              <a:rPr lang="en-US" dirty="0"/>
              <a:t>-We just need to be sure this it is not growing into what is listed in these verses.</a:t>
            </a:r>
          </a:p>
        </p:txBody>
      </p:sp>
      <p:sp>
        <p:nvSpPr>
          <p:cNvPr id="4" name="Slide Number Placeholder 3"/>
          <p:cNvSpPr>
            <a:spLocks noGrp="1"/>
          </p:cNvSpPr>
          <p:nvPr>
            <p:ph type="sldNum" sz="quarter" idx="5"/>
          </p:nvPr>
        </p:nvSpPr>
        <p:spPr/>
        <p:txBody>
          <a:bodyPr/>
          <a:lstStyle/>
          <a:p>
            <a:fld id="{A4849772-C1F3-9F48-8A2F-03C794E758F0}" type="slidenum">
              <a:rPr lang="en-US" smtClean="0"/>
              <a:t>4</a:t>
            </a:fld>
            <a:endParaRPr lang="en-US"/>
          </a:p>
        </p:txBody>
      </p:sp>
    </p:spTree>
    <p:extLst>
      <p:ext uri="{BB962C8B-B14F-4D97-AF65-F5344CB8AC3E}">
        <p14:creationId xmlns:p14="http://schemas.microsoft.com/office/powerpoint/2010/main" val="264187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&amp; John</a:t>
            </a:r>
          </a:p>
        </p:txBody>
      </p:sp>
      <p:sp>
        <p:nvSpPr>
          <p:cNvPr id="4" name="Slide Number Placeholder 3"/>
          <p:cNvSpPr>
            <a:spLocks noGrp="1"/>
          </p:cNvSpPr>
          <p:nvPr>
            <p:ph type="sldNum" sz="quarter" idx="5"/>
          </p:nvPr>
        </p:nvSpPr>
        <p:spPr/>
        <p:txBody>
          <a:bodyPr/>
          <a:lstStyle/>
          <a:p>
            <a:fld id="{A4849772-C1F3-9F48-8A2F-03C794E758F0}" type="slidenum">
              <a:rPr lang="en-US" smtClean="0"/>
              <a:t>6</a:t>
            </a:fld>
            <a:endParaRPr lang="en-US"/>
          </a:p>
        </p:txBody>
      </p:sp>
    </p:spTree>
    <p:extLst>
      <p:ext uri="{BB962C8B-B14F-4D97-AF65-F5344CB8AC3E}">
        <p14:creationId xmlns:p14="http://schemas.microsoft.com/office/powerpoint/2010/main" val="160675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&amp; other Apostles</a:t>
            </a:r>
          </a:p>
        </p:txBody>
      </p:sp>
      <p:sp>
        <p:nvSpPr>
          <p:cNvPr id="4" name="Slide Number Placeholder 3"/>
          <p:cNvSpPr>
            <a:spLocks noGrp="1"/>
          </p:cNvSpPr>
          <p:nvPr>
            <p:ph type="sldNum" sz="quarter" idx="5"/>
          </p:nvPr>
        </p:nvSpPr>
        <p:spPr/>
        <p:txBody>
          <a:bodyPr/>
          <a:lstStyle/>
          <a:p>
            <a:fld id="{A4849772-C1F3-9F48-8A2F-03C794E758F0}" type="slidenum">
              <a:rPr lang="en-US" smtClean="0"/>
              <a:t>7</a:t>
            </a:fld>
            <a:endParaRPr lang="en-US"/>
          </a:p>
        </p:txBody>
      </p:sp>
    </p:spTree>
    <p:extLst>
      <p:ext uri="{BB962C8B-B14F-4D97-AF65-F5344CB8AC3E}">
        <p14:creationId xmlns:p14="http://schemas.microsoft.com/office/powerpoint/2010/main" val="282922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&amp; other Apostles</a:t>
            </a:r>
          </a:p>
        </p:txBody>
      </p:sp>
      <p:sp>
        <p:nvSpPr>
          <p:cNvPr id="4" name="Slide Number Placeholder 3"/>
          <p:cNvSpPr>
            <a:spLocks noGrp="1"/>
          </p:cNvSpPr>
          <p:nvPr>
            <p:ph type="sldNum" sz="quarter" idx="5"/>
          </p:nvPr>
        </p:nvSpPr>
        <p:spPr/>
        <p:txBody>
          <a:bodyPr/>
          <a:lstStyle/>
          <a:p>
            <a:fld id="{A4849772-C1F3-9F48-8A2F-03C794E758F0}" type="slidenum">
              <a:rPr lang="en-US" smtClean="0"/>
              <a:t>8</a:t>
            </a:fld>
            <a:endParaRPr lang="en-US"/>
          </a:p>
        </p:txBody>
      </p:sp>
    </p:spTree>
    <p:extLst>
      <p:ext uri="{BB962C8B-B14F-4D97-AF65-F5344CB8AC3E}">
        <p14:creationId xmlns:p14="http://schemas.microsoft.com/office/powerpoint/2010/main" val="88947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&amp; other Apostles</a:t>
            </a:r>
          </a:p>
        </p:txBody>
      </p:sp>
      <p:sp>
        <p:nvSpPr>
          <p:cNvPr id="4" name="Slide Number Placeholder 3"/>
          <p:cNvSpPr>
            <a:spLocks noGrp="1"/>
          </p:cNvSpPr>
          <p:nvPr>
            <p:ph type="sldNum" sz="quarter" idx="5"/>
          </p:nvPr>
        </p:nvSpPr>
        <p:spPr/>
        <p:txBody>
          <a:bodyPr/>
          <a:lstStyle/>
          <a:p>
            <a:fld id="{A4849772-C1F3-9F48-8A2F-03C794E758F0}" type="slidenum">
              <a:rPr lang="en-US" smtClean="0"/>
              <a:t>9</a:t>
            </a:fld>
            <a:endParaRPr lang="en-US"/>
          </a:p>
        </p:txBody>
      </p:sp>
    </p:spTree>
    <p:extLst>
      <p:ext uri="{BB962C8B-B14F-4D97-AF65-F5344CB8AC3E}">
        <p14:creationId xmlns:p14="http://schemas.microsoft.com/office/powerpoint/2010/main" val="262199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Jesus Rejected at Nazareth</a:t>
            </a:r>
          </a:p>
          <a:p>
            <a:r>
              <a:rPr lang="en-US" b="0" u="none" dirty="0" err="1"/>
              <a:t>Luk</a:t>
            </a:r>
            <a:r>
              <a:rPr lang="en-US" b="0" u="none" dirty="0"/>
              <a:t> 4:16  And he came to Nazareth, where he had been brought up: and, as his custom was, he went into the synagogue on the sabbath day, and stood up for to read.</a:t>
            </a:r>
          </a:p>
          <a:p>
            <a:r>
              <a:rPr lang="en-US" b="0" u="none" dirty="0" err="1"/>
              <a:t>Luk</a:t>
            </a:r>
            <a:r>
              <a:rPr lang="en-US" b="0" u="none" dirty="0"/>
              <a:t> 4:17  And there was delivered unto him the book of the prophet Esaias. And when he had opened the book, he found the place where it was written,</a:t>
            </a:r>
          </a:p>
          <a:p>
            <a:r>
              <a:rPr lang="en-US" b="0" u="sng" dirty="0" err="1"/>
              <a:t>Luk</a:t>
            </a:r>
            <a:r>
              <a:rPr lang="en-US" b="0" u="sng" dirty="0"/>
              <a:t> 4:18  The Spirit of the Lord is upon me, because he hath anointed me to preach the gospel to the poor; he hath sent me to heal the brokenhearted, to preach deliverance to the captives, and recovering of sight to the blind, to set at liberty them that are bruised,</a:t>
            </a:r>
          </a:p>
          <a:p>
            <a:r>
              <a:rPr lang="en-US" b="0" u="sng" dirty="0" err="1"/>
              <a:t>Luk</a:t>
            </a:r>
            <a:r>
              <a:rPr lang="en-US" b="0" u="sng" dirty="0"/>
              <a:t> 4:19  To preach the acceptable year of the Lord.</a:t>
            </a:r>
          </a:p>
          <a:p>
            <a:r>
              <a:rPr lang="en-US" b="0" u="none" dirty="0" err="1"/>
              <a:t>Luk</a:t>
            </a:r>
            <a:r>
              <a:rPr lang="en-US" b="0" u="none" dirty="0"/>
              <a:t> 4:20  And he closed the book, and he gave it again to the minister, and sat down. And the eyes of all them that were in the synagogue were fastened on him.</a:t>
            </a:r>
          </a:p>
          <a:p>
            <a:r>
              <a:rPr lang="en-US" b="0" u="none" dirty="0" err="1"/>
              <a:t>Luk</a:t>
            </a:r>
            <a:r>
              <a:rPr lang="en-US" b="0" u="none" dirty="0"/>
              <a:t> 4:21  And he began to say unto them, This day is this scripture fulfilled in your ears.</a:t>
            </a:r>
          </a:p>
          <a:p>
            <a:endParaRPr lang="en-US" b="1" u="sng" dirty="0"/>
          </a:p>
          <a:p>
            <a:endParaRPr lang="en-US" b="1" u="sng" dirty="0"/>
          </a:p>
          <a:p>
            <a:r>
              <a:rPr lang="en-US" b="1" u="sng" dirty="0"/>
              <a:t>Teach Sound Doctrine</a:t>
            </a:r>
          </a:p>
          <a:p>
            <a:r>
              <a:rPr lang="en-US" b="0" u="sng" dirty="0"/>
              <a:t>Tit 2:1  But speak thou the things which become sound doctrine:</a:t>
            </a:r>
          </a:p>
          <a:p>
            <a:r>
              <a:rPr lang="en-US" b="0" u="none" dirty="0"/>
              <a:t>Tit 2:2  That the aged men be sober, grave, temperate, sound in faith, in charity, in patience.</a:t>
            </a:r>
          </a:p>
          <a:p>
            <a:r>
              <a:rPr lang="en-US" b="0" u="none" dirty="0"/>
              <a:t>Tit 2:3  The aged women likewise, that they be in </a:t>
            </a:r>
            <a:r>
              <a:rPr lang="en-US" b="0" u="none" dirty="0" err="1"/>
              <a:t>behaviour</a:t>
            </a:r>
            <a:r>
              <a:rPr lang="en-US" b="0" u="none" dirty="0"/>
              <a:t> as becometh holiness, not false accusers, not given to much wine, teachers of good things;</a:t>
            </a:r>
          </a:p>
          <a:p>
            <a:r>
              <a:rPr lang="en-US" b="0" u="none" dirty="0"/>
              <a:t>Tit 2:4  That they may teach the young women to be sober, to love their husbands, to love their children,</a:t>
            </a:r>
          </a:p>
          <a:p>
            <a:r>
              <a:rPr lang="en-US" b="0" u="none" dirty="0"/>
              <a:t>Tit 2:5  To be discreet, chaste, keepers at home, good, obedient to their own husbands, that the word of God be not blasphemed.</a:t>
            </a:r>
          </a:p>
          <a:p>
            <a:r>
              <a:rPr lang="en-US" b="0" u="none" dirty="0"/>
              <a:t>Tit 2:6  Young men likewise exhort to be sober minded.</a:t>
            </a:r>
          </a:p>
          <a:p>
            <a:r>
              <a:rPr lang="en-US" b="0" u="none" dirty="0"/>
              <a:t>Tit 2:7  In all things shewing thyself a pattern of good works: in doctrine shewing </a:t>
            </a:r>
            <a:r>
              <a:rPr lang="en-US" b="0" u="none" dirty="0" err="1"/>
              <a:t>uncorruptness</a:t>
            </a:r>
            <a:r>
              <a:rPr lang="en-US" b="0" u="none" dirty="0"/>
              <a:t>, gravity, sincerity,</a:t>
            </a:r>
          </a:p>
          <a:p>
            <a:r>
              <a:rPr lang="en-US" b="0" u="none" dirty="0"/>
              <a:t>Tit 2:8  Sound speech, that cannot be condemned; that he that is of the contrary part may be ashamed, having no evil thing to say of you.</a:t>
            </a:r>
          </a:p>
          <a:p>
            <a:r>
              <a:rPr lang="en-US" b="0" u="none" dirty="0"/>
              <a:t>Tit 2:9  Exhort servants to be obedient unto their own masters, and to please them well in all things; not answering again;</a:t>
            </a:r>
          </a:p>
          <a:p>
            <a:r>
              <a:rPr lang="en-US" b="0" u="none" dirty="0"/>
              <a:t>Tit 2:10  Not purloining, but shewing all good fidelity; that they may adorn the doctrine of God our </a:t>
            </a:r>
            <a:r>
              <a:rPr lang="en-US" b="0" u="none" dirty="0" err="1"/>
              <a:t>Saviour</a:t>
            </a:r>
            <a:r>
              <a:rPr lang="en-US" b="0" u="none" dirty="0"/>
              <a:t> in all things.</a:t>
            </a:r>
          </a:p>
          <a:p>
            <a:r>
              <a:rPr lang="en-US" b="0" u="none" dirty="0"/>
              <a:t>Tit 2:11  For the grace of God that bringeth salvation hath appeared to all men,</a:t>
            </a:r>
          </a:p>
          <a:p>
            <a:r>
              <a:rPr lang="en-US" b="0" u="none" dirty="0"/>
              <a:t>Tit 2:12  Teaching us that, denying ungodliness and worldly lusts, we should live soberly, righteously, and godly, in this present world;</a:t>
            </a:r>
          </a:p>
          <a:p>
            <a:r>
              <a:rPr lang="en-US" b="0" u="none" dirty="0"/>
              <a:t>Tit 2:13  Looking for that blessed hope, and the glorious appearing of the great God and our </a:t>
            </a:r>
            <a:r>
              <a:rPr lang="en-US" b="0" u="none" dirty="0" err="1"/>
              <a:t>Saviour</a:t>
            </a:r>
            <a:r>
              <a:rPr lang="en-US" b="0" u="none" dirty="0"/>
              <a:t> Jesus Christ;</a:t>
            </a:r>
          </a:p>
          <a:p>
            <a:r>
              <a:rPr lang="en-US" b="0" u="none" dirty="0"/>
              <a:t>Tit 2:14  Who gave himself for us, that he might redeem us from all iniquity, and purify unto himself a peculiar people, zealous of good works.</a:t>
            </a:r>
          </a:p>
          <a:p>
            <a:r>
              <a:rPr lang="en-US" b="0" u="none" dirty="0"/>
              <a:t>Tit 2:15  These things speak, and exhort, and rebuke with all authority. Let no man despise thee.</a:t>
            </a:r>
          </a:p>
          <a:p>
            <a:endParaRPr lang="en-US" dirty="0"/>
          </a:p>
        </p:txBody>
      </p:sp>
      <p:sp>
        <p:nvSpPr>
          <p:cNvPr id="4" name="Slide Number Placeholder 3"/>
          <p:cNvSpPr>
            <a:spLocks noGrp="1"/>
          </p:cNvSpPr>
          <p:nvPr>
            <p:ph type="sldNum" sz="quarter" idx="5"/>
          </p:nvPr>
        </p:nvSpPr>
        <p:spPr/>
        <p:txBody>
          <a:bodyPr/>
          <a:lstStyle/>
          <a:p>
            <a:fld id="{A4849772-C1F3-9F48-8A2F-03C794E758F0}" type="slidenum">
              <a:rPr lang="en-US" smtClean="0"/>
              <a:t>10</a:t>
            </a:fld>
            <a:endParaRPr lang="en-US"/>
          </a:p>
        </p:txBody>
      </p:sp>
    </p:spTree>
    <p:extLst>
      <p:ext uri="{BB962C8B-B14F-4D97-AF65-F5344CB8AC3E}">
        <p14:creationId xmlns:p14="http://schemas.microsoft.com/office/powerpoint/2010/main" val="255204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49772-C1F3-9F48-8A2F-03C794E758F0}" type="slidenum">
              <a:rPr lang="en-US" smtClean="0"/>
              <a:t>11</a:t>
            </a:fld>
            <a:endParaRPr lang="en-US"/>
          </a:p>
        </p:txBody>
      </p:sp>
    </p:spTree>
    <p:extLst>
      <p:ext uri="{BB962C8B-B14F-4D97-AF65-F5344CB8AC3E}">
        <p14:creationId xmlns:p14="http://schemas.microsoft.com/office/powerpoint/2010/main" val="68823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49772-C1F3-9F48-8A2F-03C794E758F0}" type="slidenum">
              <a:rPr lang="en-US" smtClean="0"/>
              <a:t>12</a:t>
            </a:fld>
            <a:endParaRPr lang="en-US"/>
          </a:p>
        </p:txBody>
      </p:sp>
    </p:spTree>
    <p:extLst>
      <p:ext uri="{BB962C8B-B14F-4D97-AF65-F5344CB8AC3E}">
        <p14:creationId xmlns:p14="http://schemas.microsoft.com/office/powerpoint/2010/main" val="88963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5267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2/9/2020</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520712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9596315"/>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6348388"/>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5694258"/>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002610"/>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6314528"/>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36140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3990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601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99459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36253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8465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56686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51224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50899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4907D986-8816-4272-A432-0437A28A9828}" type="datetime1">
              <a:rPr lang="en-US" smtClean="0"/>
              <a:t>2/9/2020</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pPr algn="l"/>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60539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2D6E202-B606-4609-B914-27C9371A1F6D}" type="datetime1">
              <a:rPr lang="en-US" smtClean="0"/>
              <a:t>2/9/2020</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6957029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p:fade/>
  </p:transition>
  <p:hf sldNum="0"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EAEDCB-2C86-4E5A-847E-0D753BA46486}"/>
              </a:ext>
            </a:extLst>
          </p:cNvPr>
          <p:cNvPicPr>
            <a:picLocks noChangeAspect="1"/>
          </p:cNvPicPr>
          <p:nvPr/>
        </p:nvPicPr>
        <p:blipFill rotWithShape="1">
          <a:blip r:embed="rId2"/>
          <a:srcRect l="11000" r="-2" b="-2"/>
          <a:stretch/>
        </p:blipFill>
        <p:spPr>
          <a:xfrm>
            <a:off x="20" y="975"/>
            <a:ext cx="9143980" cy="6858000"/>
          </a:xfrm>
          <a:prstGeom prst="rect">
            <a:avLst/>
          </a:prstGeom>
        </p:spPr>
      </p:pic>
      <p:sp>
        <p:nvSpPr>
          <p:cNvPr id="2" name="Title 1">
            <a:extLst>
              <a:ext uri="{FF2B5EF4-FFF2-40B4-BE49-F238E27FC236}">
                <a16:creationId xmlns:a16="http://schemas.microsoft.com/office/drawing/2014/main" id="{FB24247B-C83E-F941-A8A2-8E1A1BE259E8}"/>
              </a:ext>
            </a:extLst>
          </p:cNvPr>
          <p:cNvSpPr>
            <a:spLocks noGrp="1"/>
          </p:cNvSpPr>
          <p:nvPr>
            <p:ph type="ctrTitle"/>
          </p:nvPr>
        </p:nvSpPr>
        <p:spPr>
          <a:xfrm>
            <a:off x="278286" y="199885"/>
            <a:ext cx="6190247" cy="1154781"/>
          </a:xfrm>
        </p:spPr>
        <p:txBody>
          <a:bodyPr anchor="ctr">
            <a:normAutofit/>
          </a:bodyPr>
          <a:lstStyle/>
          <a:p>
            <a:pPr algn="l"/>
            <a:r>
              <a:rPr lang="en-US" sz="4400" dirty="0">
                <a:solidFill>
                  <a:schemeClr val="tx1"/>
                </a:solidFill>
              </a:rPr>
              <a:t>Humble Obedience</a:t>
            </a:r>
          </a:p>
        </p:txBody>
      </p:sp>
      <p:sp>
        <p:nvSpPr>
          <p:cNvPr id="3" name="Subtitle 2">
            <a:extLst>
              <a:ext uri="{FF2B5EF4-FFF2-40B4-BE49-F238E27FC236}">
                <a16:creationId xmlns:a16="http://schemas.microsoft.com/office/drawing/2014/main" id="{F8C562D4-5059-ED4C-A9A1-982E14655CE9}"/>
              </a:ext>
            </a:extLst>
          </p:cNvPr>
          <p:cNvSpPr>
            <a:spLocks noGrp="1"/>
          </p:cNvSpPr>
          <p:nvPr>
            <p:ph type="subTitle" idx="1"/>
          </p:nvPr>
        </p:nvSpPr>
        <p:spPr>
          <a:xfrm>
            <a:off x="583799" y="5883928"/>
            <a:ext cx="3675379" cy="774186"/>
          </a:xfrm>
        </p:spPr>
        <p:txBody>
          <a:bodyPr anchor="t">
            <a:normAutofit/>
          </a:bodyPr>
          <a:lstStyle/>
          <a:p>
            <a:pPr algn="l"/>
            <a:r>
              <a:rPr lang="en-US" sz="2400" b="1" dirty="0"/>
              <a:t>Do I have what it takes?</a:t>
            </a:r>
          </a:p>
        </p:txBody>
      </p:sp>
    </p:spTree>
    <p:extLst>
      <p:ext uri="{BB962C8B-B14F-4D97-AF65-F5344CB8AC3E}">
        <p14:creationId xmlns:p14="http://schemas.microsoft.com/office/powerpoint/2010/main" val="3035235929"/>
      </p:ext>
    </p:extLst>
  </p:cSld>
  <p:clrMapOvr>
    <a:overrideClrMapping bg1="dk1" tx1="lt1" bg2="dk2" tx2="lt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4E225-BF52-3245-A33D-00FCA65F1216}"/>
              </a:ext>
            </a:extLst>
          </p:cNvPr>
          <p:cNvSpPr>
            <a:spLocks noGrp="1"/>
          </p:cNvSpPr>
          <p:nvPr>
            <p:ph idx="1"/>
          </p:nvPr>
        </p:nvSpPr>
        <p:spPr>
          <a:xfrm>
            <a:off x="300990" y="328351"/>
            <a:ext cx="8554251" cy="6168702"/>
          </a:xfrm>
        </p:spPr>
        <p:txBody>
          <a:bodyPr>
            <a:normAutofit lnSpcReduction="10000"/>
          </a:bodyPr>
          <a:lstStyle/>
          <a:p>
            <a:r>
              <a:rPr lang="en-US" sz="4000" b="1" u="sng" dirty="0">
                <a:effectLst/>
              </a:rPr>
              <a:t>The Doctrine of Jesus Christ</a:t>
            </a:r>
            <a:endParaRPr lang="en-US" sz="3200" dirty="0">
              <a:effectLst/>
            </a:endParaRPr>
          </a:p>
          <a:p>
            <a:r>
              <a:rPr lang="en-US" b="1" u="sng" dirty="0"/>
              <a:t>Matthew 4:17</a:t>
            </a:r>
            <a:r>
              <a:rPr lang="en-US" dirty="0"/>
              <a:t>  </a:t>
            </a:r>
          </a:p>
          <a:p>
            <a:r>
              <a:rPr lang="en-US" dirty="0"/>
              <a:t>From that time Jesus began to preach, and to say, Repent: for the kingdom of heaven is at hand.</a:t>
            </a:r>
          </a:p>
          <a:p>
            <a:r>
              <a:rPr lang="en-US" b="1" u="sng" dirty="0"/>
              <a:t>Acts 2:22-24</a:t>
            </a:r>
            <a:r>
              <a:rPr lang="en-US" dirty="0"/>
              <a:t>  Peter, ”Ye men of Israel, hear these words; Jesus of Nazareth, a man approved of God among you by miracles and wonders and signs, which God did by him in the midst of you, as ye yourselves also know: 23  Him, being delivered by the determinate counsel and foreknowledge of God, ye have taken, and by wicked hands have crucified and slain: 24  Whom God hath raised up, having loosed the pains of death: because it was not possible that he should be </a:t>
            </a:r>
            <a:r>
              <a:rPr lang="en-US" dirty="0" err="1"/>
              <a:t>holden</a:t>
            </a:r>
            <a:r>
              <a:rPr lang="en-US" dirty="0"/>
              <a:t> of it.</a:t>
            </a:r>
          </a:p>
          <a:p>
            <a:r>
              <a:rPr lang="en-US" b="1" u="sng" dirty="0"/>
              <a:t>32</a:t>
            </a:r>
            <a:r>
              <a:rPr lang="en-US" dirty="0"/>
              <a:t>  This Jesus hath God raised up, whereof we all are witnesses.</a:t>
            </a:r>
          </a:p>
          <a:p>
            <a:r>
              <a:rPr lang="en-US" b="1" u="sng" dirty="0"/>
              <a:t>36</a:t>
            </a:r>
            <a:r>
              <a:rPr lang="en-US" dirty="0"/>
              <a:t>  Therefore let all the house of Israel know assuredly, that God hath made that same Jesus, whom ye have crucified, both Lord and Christ.</a:t>
            </a:r>
          </a:p>
          <a:p>
            <a:r>
              <a:rPr lang="en-US" b="1" u="sng" dirty="0"/>
              <a:t>Acts 26:23</a:t>
            </a:r>
            <a:r>
              <a:rPr lang="en-US" dirty="0"/>
              <a:t>  </a:t>
            </a:r>
          </a:p>
          <a:p>
            <a:r>
              <a:rPr lang="en-US" dirty="0"/>
              <a:t>Paul, “That Christ should suffer, and that he should be the first that should rise from the dead, and should shew light unto the people, and to the Gentiles.”</a:t>
            </a:r>
          </a:p>
        </p:txBody>
      </p:sp>
    </p:spTree>
    <p:extLst>
      <p:ext uri="{BB962C8B-B14F-4D97-AF65-F5344CB8AC3E}">
        <p14:creationId xmlns:p14="http://schemas.microsoft.com/office/powerpoint/2010/main" val="3694795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4E225-BF52-3245-A33D-00FCA65F1216}"/>
              </a:ext>
            </a:extLst>
          </p:cNvPr>
          <p:cNvSpPr>
            <a:spLocks noGrp="1"/>
          </p:cNvSpPr>
          <p:nvPr>
            <p:ph idx="1"/>
          </p:nvPr>
        </p:nvSpPr>
        <p:spPr>
          <a:xfrm>
            <a:off x="300990" y="328351"/>
            <a:ext cx="8554251" cy="6168702"/>
          </a:xfrm>
        </p:spPr>
        <p:txBody>
          <a:bodyPr>
            <a:normAutofit/>
          </a:bodyPr>
          <a:lstStyle/>
          <a:p>
            <a:r>
              <a:rPr lang="en-US" sz="4000" b="1" u="sng" dirty="0">
                <a:effectLst/>
              </a:rPr>
              <a:t>The Doctrine of Jesus Christ</a:t>
            </a:r>
          </a:p>
          <a:p>
            <a:r>
              <a:rPr lang="en-US" sz="3200" b="1" u="sng" dirty="0">
                <a:effectLst/>
              </a:rPr>
              <a:t>Act 4:12</a:t>
            </a:r>
            <a:r>
              <a:rPr lang="en-US" sz="3200" dirty="0">
                <a:effectLst/>
              </a:rPr>
              <a:t>  </a:t>
            </a:r>
          </a:p>
          <a:p>
            <a:r>
              <a:rPr lang="en-US" sz="3200" dirty="0">
                <a:effectLst/>
              </a:rPr>
              <a:t>Neither is there salvation in any other: for there is none other name under heaven given among men, whereby we must be saved.</a:t>
            </a:r>
          </a:p>
        </p:txBody>
      </p:sp>
    </p:spTree>
    <p:extLst>
      <p:ext uri="{BB962C8B-B14F-4D97-AF65-F5344CB8AC3E}">
        <p14:creationId xmlns:p14="http://schemas.microsoft.com/office/powerpoint/2010/main" val="15102586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4E225-BF52-3245-A33D-00FCA65F1216}"/>
              </a:ext>
            </a:extLst>
          </p:cNvPr>
          <p:cNvSpPr>
            <a:spLocks noGrp="1"/>
          </p:cNvSpPr>
          <p:nvPr>
            <p:ph idx="1"/>
          </p:nvPr>
        </p:nvSpPr>
        <p:spPr>
          <a:xfrm>
            <a:off x="300990" y="328351"/>
            <a:ext cx="8554251" cy="6168702"/>
          </a:xfrm>
        </p:spPr>
        <p:txBody>
          <a:bodyPr>
            <a:normAutofit/>
          </a:bodyPr>
          <a:lstStyle/>
          <a:p>
            <a:r>
              <a:rPr lang="en-US" sz="4000" b="1" u="sng" dirty="0">
                <a:effectLst/>
              </a:rPr>
              <a:t>The Doctrine of Jesus Christ</a:t>
            </a:r>
          </a:p>
          <a:p>
            <a:r>
              <a:rPr lang="en-US" sz="3200" b="1" u="sng" dirty="0">
                <a:effectLst/>
              </a:rPr>
              <a:t>Luke 13:3 (&amp;6)</a:t>
            </a:r>
          </a:p>
          <a:p>
            <a:r>
              <a:rPr lang="en-US" sz="3200" dirty="0">
                <a:effectLst/>
              </a:rPr>
              <a:t>I tell you, Nay: but, except ye repent, ye shall all likewise perish.</a:t>
            </a:r>
          </a:p>
        </p:txBody>
      </p:sp>
    </p:spTree>
    <p:extLst>
      <p:ext uri="{BB962C8B-B14F-4D97-AF65-F5344CB8AC3E}">
        <p14:creationId xmlns:p14="http://schemas.microsoft.com/office/powerpoint/2010/main" val="27049370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4E225-BF52-3245-A33D-00FCA65F1216}"/>
              </a:ext>
            </a:extLst>
          </p:cNvPr>
          <p:cNvSpPr>
            <a:spLocks noGrp="1"/>
          </p:cNvSpPr>
          <p:nvPr>
            <p:ph idx="1"/>
          </p:nvPr>
        </p:nvSpPr>
        <p:spPr>
          <a:xfrm>
            <a:off x="300990" y="328351"/>
            <a:ext cx="8554251" cy="6168702"/>
          </a:xfrm>
        </p:spPr>
        <p:txBody>
          <a:bodyPr>
            <a:normAutofit/>
          </a:bodyPr>
          <a:lstStyle/>
          <a:p>
            <a:r>
              <a:rPr lang="en-US" sz="4000" b="1" u="sng" dirty="0">
                <a:effectLst/>
              </a:rPr>
              <a:t>The Doctrine of Jesus Christ</a:t>
            </a:r>
          </a:p>
          <a:p>
            <a:r>
              <a:rPr lang="en-US" sz="3200" b="1" u="sng" dirty="0">
                <a:effectLst/>
              </a:rPr>
              <a:t>Mark 16:15-16</a:t>
            </a:r>
            <a:r>
              <a:rPr lang="en-US" sz="3200" dirty="0">
                <a:effectLst/>
              </a:rPr>
              <a:t>  </a:t>
            </a:r>
          </a:p>
          <a:p>
            <a:r>
              <a:rPr lang="en-US" sz="3200" dirty="0">
                <a:effectLst/>
              </a:rPr>
              <a:t>And he said unto them, Go ye into all the world, and preach the gospel to every creature. 16  He that believeth and is baptized shall be saved; but he that believeth not shall be damned.</a:t>
            </a:r>
          </a:p>
        </p:txBody>
      </p:sp>
    </p:spTree>
    <p:extLst>
      <p:ext uri="{BB962C8B-B14F-4D97-AF65-F5344CB8AC3E}">
        <p14:creationId xmlns:p14="http://schemas.microsoft.com/office/powerpoint/2010/main" val="1440944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Suffering by example</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lstStyle/>
          <a:p>
            <a:r>
              <a:rPr lang="en-US" sz="3200" b="1" dirty="0"/>
              <a:t>Jesus Christ</a:t>
            </a:r>
          </a:p>
          <a:p>
            <a:r>
              <a:rPr lang="en-US" sz="3200" b="1" u="sng" dirty="0"/>
              <a:t>Hebrews 5:8-10</a:t>
            </a:r>
          </a:p>
          <a:p>
            <a:r>
              <a:rPr lang="en-US" sz="3200" dirty="0"/>
              <a:t>Though he were a Son, </a:t>
            </a:r>
            <a:r>
              <a:rPr lang="en-US" sz="3200" u="sng" dirty="0"/>
              <a:t>yet learned he obedience by the things which he suffered</a:t>
            </a:r>
            <a:r>
              <a:rPr lang="en-US" sz="3200" dirty="0"/>
              <a:t>; 9  And being made perfect, he became the author of eternal salvation unto all them that obey him; 10  Called of God an high priest after the order of </a:t>
            </a:r>
            <a:r>
              <a:rPr lang="en-US" sz="3200" dirty="0" err="1"/>
              <a:t>Melchisedec</a:t>
            </a:r>
            <a:r>
              <a:rPr lang="en-US" sz="3200" dirty="0"/>
              <a:t>.</a:t>
            </a:r>
          </a:p>
        </p:txBody>
      </p:sp>
    </p:spTree>
    <p:extLst>
      <p:ext uri="{BB962C8B-B14F-4D97-AF65-F5344CB8AC3E}">
        <p14:creationId xmlns:p14="http://schemas.microsoft.com/office/powerpoint/2010/main" val="23454736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solidFill>
                  <a:srgbClr val="00B0F0"/>
                </a:solidFill>
              </a:rPr>
              <a:t>Suffering</a:t>
            </a:r>
            <a:r>
              <a:rPr lang="en-US" sz="3600" b="1" dirty="0"/>
              <a:t> has </a:t>
            </a:r>
            <a:r>
              <a:rPr lang="en-US" sz="3600" b="1" dirty="0">
                <a:solidFill>
                  <a:srgbClr val="FFFF00"/>
                </a:solidFill>
              </a:rPr>
              <a:t>purpose</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fontScale="85000" lnSpcReduction="20000"/>
          </a:bodyPr>
          <a:lstStyle/>
          <a:p>
            <a:r>
              <a:rPr lang="en-US" sz="3200" b="1" u="sng" dirty="0"/>
              <a:t>Romans 5:3-8</a:t>
            </a:r>
            <a:r>
              <a:rPr lang="en-US" sz="3200" b="1" dirty="0"/>
              <a:t>  </a:t>
            </a:r>
          </a:p>
          <a:p>
            <a:r>
              <a:rPr lang="en-US" sz="3200" dirty="0"/>
              <a:t>And not only so, but we glory in </a:t>
            </a:r>
            <a:r>
              <a:rPr lang="en-US" sz="3200" dirty="0">
                <a:solidFill>
                  <a:srgbClr val="00B0F0"/>
                </a:solidFill>
              </a:rPr>
              <a:t>tribulations</a:t>
            </a:r>
            <a:r>
              <a:rPr lang="en-US" sz="3200" dirty="0"/>
              <a:t> also: knowing that </a:t>
            </a:r>
            <a:r>
              <a:rPr lang="en-US" sz="3200" dirty="0">
                <a:solidFill>
                  <a:srgbClr val="00B0F0"/>
                </a:solidFill>
              </a:rPr>
              <a:t>tribulation</a:t>
            </a:r>
            <a:r>
              <a:rPr lang="en-US" sz="3200" dirty="0"/>
              <a:t> </a:t>
            </a:r>
            <a:r>
              <a:rPr lang="en-US" sz="3200" dirty="0">
                <a:solidFill>
                  <a:srgbClr val="FFFF00"/>
                </a:solidFill>
              </a:rPr>
              <a:t>worketh patience</a:t>
            </a:r>
            <a:r>
              <a:rPr lang="en-US" sz="3200" dirty="0"/>
              <a:t>; 4  And patience, </a:t>
            </a:r>
            <a:r>
              <a:rPr lang="en-US" sz="3200" dirty="0">
                <a:solidFill>
                  <a:srgbClr val="FFFF00"/>
                </a:solidFill>
              </a:rPr>
              <a:t>experience</a:t>
            </a:r>
            <a:r>
              <a:rPr lang="en-US" sz="3200" dirty="0"/>
              <a:t>; and experience, </a:t>
            </a:r>
            <a:r>
              <a:rPr lang="en-US" sz="3200" dirty="0">
                <a:solidFill>
                  <a:srgbClr val="FFFF00"/>
                </a:solidFill>
              </a:rPr>
              <a:t>hope</a:t>
            </a:r>
            <a:r>
              <a:rPr lang="en-US" sz="3200" dirty="0"/>
              <a:t>: 5  And hope </a:t>
            </a:r>
            <a:r>
              <a:rPr lang="en-US" sz="3200" dirty="0" err="1"/>
              <a:t>maketh</a:t>
            </a:r>
            <a:r>
              <a:rPr lang="en-US" sz="3200" dirty="0"/>
              <a:t> not ashamed; because the </a:t>
            </a:r>
            <a:r>
              <a:rPr lang="en-US" sz="3200" dirty="0">
                <a:solidFill>
                  <a:srgbClr val="FFFF00"/>
                </a:solidFill>
              </a:rPr>
              <a:t>love</a:t>
            </a:r>
            <a:r>
              <a:rPr lang="en-US" sz="3200" dirty="0"/>
              <a:t> of God is shed abroad in our hearts by the Holy Ghost which is given unto us. 6  For when we were yet without strength, in due time </a:t>
            </a:r>
            <a:r>
              <a:rPr lang="en-US" sz="3200" dirty="0">
                <a:solidFill>
                  <a:srgbClr val="00B0F0"/>
                </a:solidFill>
              </a:rPr>
              <a:t>Christ died</a:t>
            </a:r>
            <a:r>
              <a:rPr lang="en-US" sz="3200" dirty="0"/>
              <a:t> for the ungodly. 7  For scarcely for a righteous man will one die: yet peradventure for a good man some would even dare to die. 8  But God </a:t>
            </a:r>
            <a:r>
              <a:rPr lang="en-US" sz="3200" dirty="0" err="1"/>
              <a:t>commendeth</a:t>
            </a:r>
            <a:r>
              <a:rPr lang="en-US" sz="3200" dirty="0"/>
              <a:t> his love toward us, in that, </a:t>
            </a:r>
            <a:r>
              <a:rPr lang="en-US" sz="3200" dirty="0">
                <a:solidFill>
                  <a:srgbClr val="FFFF00"/>
                </a:solidFill>
              </a:rPr>
              <a:t>while we were yet sinners, Christ died for us</a:t>
            </a:r>
            <a:r>
              <a:rPr lang="en-US" sz="3200" dirty="0"/>
              <a:t>.</a:t>
            </a:r>
          </a:p>
        </p:txBody>
      </p:sp>
    </p:spTree>
    <p:extLst>
      <p:ext uri="{BB962C8B-B14F-4D97-AF65-F5344CB8AC3E}">
        <p14:creationId xmlns:p14="http://schemas.microsoft.com/office/powerpoint/2010/main" val="12100953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solidFill>
                  <a:srgbClr val="FFFF00"/>
                </a:solidFill>
              </a:rPr>
              <a:t>It will be worth it!</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fontScale="85000" lnSpcReduction="20000"/>
          </a:bodyPr>
          <a:lstStyle/>
          <a:p>
            <a:r>
              <a:rPr lang="en-US" sz="3800" b="1" u="sng" dirty="0"/>
              <a:t>Romans 8:35-39</a:t>
            </a:r>
            <a:r>
              <a:rPr lang="en-US" sz="3800" b="1" dirty="0"/>
              <a:t> </a:t>
            </a:r>
            <a:r>
              <a:rPr lang="en-US" sz="3200" b="1" dirty="0"/>
              <a:t> </a:t>
            </a:r>
          </a:p>
          <a:p>
            <a:r>
              <a:rPr lang="en-US" sz="3200" dirty="0"/>
              <a:t>Who shall separate us from the love of Christ? shall tribulation, or distress, or persecution, or famine, or nakedness, or peril, or sword? 36  As it is written, For thy sake we are killed all the day long; we are accounted as sheep for the slaughter. 37  Nay, in all these things </a:t>
            </a:r>
            <a:r>
              <a:rPr lang="en-US" sz="3200" dirty="0">
                <a:solidFill>
                  <a:srgbClr val="FFFF00"/>
                </a:solidFill>
              </a:rPr>
              <a:t>we are more than conquerors through him that loved us. </a:t>
            </a:r>
            <a:r>
              <a:rPr lang="en-US" sz="3200" dirty="0"/>
              <a:t>38  For I am persuaded, that neither death, nor life, nor angels, nor principalities, nor powers, nor things present, nor things to come, 39  Nor height, nor depth, nor any other creature, shall be able to separate us from the love of God, which is in Christ Jesus our Lord.</a:t>
            </a:r>
          </a:p>
        </p:txBody>
      </p:sp>
    </p:spTree>
    <p:extLst>
      <p:ext uri="{BB962C8B-B14F-4D97-AF65-F5344CB8AC3E}">
        <p14:creationId xmlns:p14="http://schemas.microsoft.com/office/powerpoint/2010/main" val="12575748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4E225-BF52-3245-A33D-00FCA65F1216}"/>
              </a:ext>
            </a:extLst>
          </p:cNvPr>
          <p:cNvSpPr>
            <a:spLocks noGrp="1"/>
          </p:cNvSpPr>
          <p:nvPr>
            <p:ph idx="1"/>
          </p:nvPr>
        </p:nvSpPr>
        <p:spPr>
          <a:xfrm>
            <a:off x="300990" y="328351"/>
            <a:ext cx="8554251" cy="6168702"/>
          </a:xfrm>
        </p:spPr>
        <p:txBody>
          <a:bodyPr/>
          <a:lstStyle/>
          <a:p>
            <a:r>
              <a:rPr lang="en-US" sz="4000" b="1" u="sng" dirty="0">
                <a:effectLst/>
              </a:rPr>
              <a:t>Hebrews 4:12-13 (-15)</a:t>
            </a:r>
            <a:r>
              <a:rPr lang="en-US" sz="4000" b="1" dirty="0">
                <a:effectLst/>
              </a:rPr>
              <a:t>  </a:t>
            </a:r>
          </a:p>
          <a:p>
            <a:r>
              <a:rPr lang="en-US" sz="3200" dirty="0">
                <a:effectLst/>
              </a:rPr>
              <a:t>For the word of God </a:t>
            </a:r>
            <a:r>
              <a:rPr lang="en-US" sz="3200" i="1" dirty="0">
                <a:effectLst/>
              </a:rPr>
              <a:t>is</a:t>
            </a:r>
            <a:r>
              <a:rPr lang="en-US" sz="3200" dirty="0">
                <a:effectLst/>
              </a:rPr>
              <a:t> quick, and powerful, and sharper than any two-edged sword, piercing even to the dividing asunder of soul and spirit, and of the joints and marrow, and </a:t>
            </a:r>
            <a:r>
              <a:rPr lang="en-US" sz="3200" i="1" dirty="0">
                <a:effectLst/>
              </a:rPr>
              <a:t>is</a:t>
            </a:r>
            <a:r>
              <a:rPr lang="en-US" sz="3200" dirty="0">
                <a:effectLst/>
              </a:rPr>
              <a:t> a discerner of the thoughts and intents of the heart. </a:t>
            </a:r>
            <a:r>
              <a:rPr lang="en-US" sz="3200" b="1" dirty="0">
                <a:effectLst/>
              </a:rPr>
              <a:t>13</a:t>
            </a:r>
            <a:r>
              <a:rPr lang="en-US" sz="3200" dirty="0">
                <a:effectLst/>
              </a:rPr>
              <a:t>  Neither is there any creature that is not manifest in his sight: but all things </a:t>
            </a:r>
            <a:r>
              <a:rPr lang="en-US" sz="3200" i="1" dirty="0">
                <a:effectLst/>
              </a:rPr>
              <a:t>are</a:t>
            </a:r>
            <a:r>
              <a:rPr lang="en-US" sz="3200" dirty="0">
                <a:effectLst/>
              </a:rPr>
              <a:t> naked and opened unto the eyes of him with whom we have to do.</a:t>
            </a:r>
          </a:p>
          <a:p>
            <a:endParaRPr lang="en-US" dirty="0"/>
          </a:p>
        </p:txBody>
      </p:sp>
    </p:spTree>
    <p:extLst>
      <p:ext uri="{BB962C8B-B14F-4D97-AF65-F5344CB8AC3E}">
        <p14:creationId xmlns:p14="http://schemas.microsoft.com/office/powerpoint/2010/main" val="1553565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1822-F321-F047-83FB-D312CA2F1568}"/>
              </a:ext>
            </a:extLst>
          </p:cNvPr>
          <p:cNvSpPr>
            <a:spLocks noGrp="1"/>
          </p:cNvSpPr>
          <p:nvPr>
            <p:ph type="title"/>
          </p:nvPr>
        </p:nvSpPr>
        <p:spPr>
          <a:xfrm>
            <a:off x="168441" y="132347"/>
            <a:ext cx="8783053" cy="6605337"/>
          </a:xfrm>
        </p:spPr>
        <p:txBody>
          <a:bodyPr vert="horz" lIns="91440" tIns="45720" rIns="91440" bIns="45720" rtlCol="0" anchor="ctr">
            <a:noAutofit/>
          </a:bodyPr>
          <a:lstStyle/>
          <a:p>
            <a:r>
              <a:rPr lang="en-US" b="1" u="sng" dirty="0">
                <a:solidFill>
                  <a:schemeClr val="tx1">
                    <a:lumMod val="85000"/>
                    <a:lumOff val="15000"/>
                  </a:schemeClr>
                </a:solidFill>
                <a:effectLst/>
              </a:rPr>
              <a:t>1Corinthains 4:9-14 </a:t>
            </a:r>
            <a:r>
              <a:rPr lang="en-US" sz="2400" dirty="0">
                <a:solidFill>
                  <a:schemeClr val="tx1">
                    <a:lumMod val="85000"/>
                    <a:lumOff val="15000"/>
                  </a:schemeClr>
                </a:solidFill>
                <a:effectLst/>
              </a:rPr>
              <a:t> </a:t>
            </a:r>
            <a:br>
              <a:rPr lang="en-US" sz="2400" dirty="0">
                <a:solidFill>
                  <a:schemeClr val="tx1">
                    <a:lumMod val="85000"/>
                    <a:lumOff val="15000"/>
                  </a:schemeClr>
                </a:solidFill>
                <a:effectLst/>
              </a:rPr>
            </a:br>
            <a:r>
              <a:rPr lang="en-US" sz="2500" dirty="0">
                <a:solidFill>
                  <a:schemeClr val="tx1">
                    <a:lumMod val="85000"/>
                    <a:lumOff val="15000"/>
                  </a:schemeClr>
                </a:solidFill>
                <a:effectLst/>
              </a:rPr>
              <a:t>For I think that God hath set forth us the apostles </a:t>
            </a:r>
            <a:r>
              <a:rPr lang="en-US" sz="2500" dirty="0">
                <a:solidFill>
                  <a:srgbClr val="00B0F0"/>
                </a:solidFill>
                <a:effectLst/>
              </a:rPr>
              <a:t>last</a:t>
            </a:r>
            <a:r>
              <a:rPr lang="en-US" sz="2500" dirty="0">
                <a:solidFill>
                  <a:schemeClr val="tx1">
                    <a:lumMod val="85000"/>
                    <a:lumOff val="15000"/>
                  </a:schemeClr>
                </a:solidFill>
                <a:effectLst/>
              </a:rPr>
              <a:t>, as it were appointed to </a:t>
            </a:r>
            <a:r>
              <a:rPr lang="en-US" sz="2500" dirty="0">
                <a:solidFill>
                  <a:srgbClr val="00B0F0"/>
                </a:solidFill>
                <a:effectLst/>
              </a:rPr>
              <a:t>death</a:t>
            </a:r>
            <a:r>
              <a:rPr lang="en-US" sz="2500" dirty="0">
                <a:solidFill>
                  <a:schemeClr val="tx1">
                    <a:lumMod val="85000"/>
                    <a:lumOff val="15000"/>
                  </a:schemeClr>
                </a:solidFill>
                <a:effectLst/>
              </a:rPr>
              <a:t>: for we are made a </a:t>
            </a:r>
            <a:r>
              <a:rPr lang="en-US" sz="2500" dirty="0">
                <a:solidFill>
                  <a:srgbClr val="00B0F0"/>
                </a:solidFill>
                <a:effectLst/>
              </a:rPr>
              <a:t>spectacle</a:t>
            </a:r>
            <a:r>
              <a:rPr lang="en-US" sz="2500" dirty="0">
                <a:solidFill>
                  <a:schemeClr val="tx1">
                    <a:lumMod val="85000"/>
                    <a:lumOff val="15000"/>
                  </a:schemeClr>
                </a:solidFill>
                <a:effectLst/>
              </a:rPr>
              <a:t> unto the world, and to angels, and to men. 10  We are </a:t>
            </a:r>
            <a:r>
              <a:rPr lang="en-US" sz="2500" dirty="0">
                <a:solidFill>
                  <a:srgbClr val="00B0F0"/>
                </a:solidFill>
                <a:effectLst/>
              </a:rPr>
              <a:t>fools</a:t>
            </a:r>
            <a:r>
              <a:rPr lang="en-US" sz="2500" dirty="0">
                <a:solidFill>
                  <a:schemeClr val="tx1">
                    <a:lumMod val="85000"/>
                    <a:lumOff val="15000"/>
                  </a:schemeClr>
                </a:solidFill>
                <a:effectLst/>
              </a:rPr>
              <a:t> for Christ's sake, but ye are wise in Christ; we are </a:t>
            </a:r>
            <a:r>
              <a:rPr lang="en-US" sz="2500" dirty="0">
                <a:solidFill>
                  <a:srgbClr val="00B0F0"/>
                </a:solidFill>
                <a:effectLst/>
              </a:rPr>
              <a:t>weak</a:t>
            </a:r>
            <a:r>
              <a:rPr lang="en-US" sz="2500" dirty="0">
                <a:solidFill>
                  <a:schemeClr val="tx1">
                    <a:lumMod val="85000"/>
                    <a:lumOff val="15000"/>
                  </a:schemeClr>
                </a:solidFill>
                <a:effectLst/>
              </a:rPr>
              <a:t>, but ye are strong; ye are </a:t>
            </a:r>
            <a:r>
              <a:rPr lang="en-US" sz="2500" dirty="0" err="1">
                <a:solidFill>
                  <a:schemeClr val="tx1">
                    <a:lumMod val="85000"/>
                    <a:lumOff val="15000"/>
                  </a:schemeClr>
                </a:solidFill>
                <a:effectLst/>
              </a:rPr>
              <a:t>honourable</a:t>
            </a:r>
            <a:r>
              <a:rPr lang="en-US" sz="2500" dirty="0">
                <a:solidFill>
                  <a:schemeClr val="tx1">
                    <a:lumMod val="85000"/>
                    <a:lumOff val="15000"/>
                  </a:schemeClr>
                </a:solidFill>
                <a:effectLst/>
              </a:rPr>
              <a:t>, but we are </a:t>
            </a:r>
            <a:r>
              <a:rPr lang="en-US" sz="2500" dirty="0">
                <a:solidFill>
                  <a:srgbClr val="00B0F0"/>
                </a:solidFill>
                <a:effectLst/>
              </a:rPr>
              <a:t>despised</a:t>
            </a:r>
            <a:r>
              <a:rPr lang="en-US" sz="2500" dirty="0">
                <a:solidFill>
                  <a:schemeClr val="tx1">
                    <a:lumMod val="85000"/>
                    <a:lumOff val="15000"/>
                  </a:schemeClr>
                </a:solidFill>
                <a:effectLst/>
              </a:rPr>
              <a:t>. 11  Even unto this present hour we both </a:t>
            </a:r>
            <a:r>
              <a:rPr lang="en-US" sz="2500" dirty="0">
                <a:solidFill>
                  <a:srgbClr val="00B0F0"/>
                </a:solidFill>
                <a:effectLst/>
              </a:rPr>
              <a:t>hunger</a:t>
            </a:r>
            <a:r>
              <a:rPr lang="en-US" sz="2500" dirty="0">
                <a:solidFill>
                  <a:schemeClr val="tx1">
                    <a:lumMod val="85000"/>
                    <a:lumOff val="15000"/>
                  </a:schemeClr>
                </a:solidFill>
                <a:effectLst/>
              </a:rPr>
              <a:t>, and </a:t>
            </a:r>
            <a:r>
              <a:rPr lang="en-US" sz="2500" dirty="0">
                <a:solidFill>
                  <a:srgbClr val="00B0F0"/>
                </a:solidFill>
                <a:effectLst/>
              </a:rPr>
              <a:t>thirst</a:t>
            </a:r>
            <a:r>
              <a:rPr lang="en-US" sz="2500" dirty="0">
                <a:solidFill>
                  <a:schemeClr val="tx1">
                    <a:lumMod val="85000"/>
                    <a:lumOff val="15000"/>
                  </a:schemeClr>
                </a:solidFill>
                <a:effectLst/>
              </a:rPr>
              <a:t>, and are </a:t>
            </a:r>
            <a:r>
              <a:rPr lang="en-US" sz="2500" dirty="0">
                <a:solidFill>
                  <a:srgbClr val="00B0F0"/>
                </a:solidFill>
                <a:effectLst/>
              </a:rPr>
              <a:t>naked</a:t>
            </a:r>
            <a:r>
              <a:rPr lang="en-US" sz="2500" dirty="0">
                <a:solidFill>
                  <a:schemeClr val="tx1">
                    <a:lumMod val="85000"/>
                    <a:lumOff val="15000"/>
                  </a:schemeClr>
                </a:solidFill>
                <a:effectLst/>
              </a:rPr>
              <a:t>, and are </a:t>
            </a:r>
            <a:r>
              <a:rPr lang="en-US" sz="2500" dirty="0">
                <a:solidFill>
                  <a:srgbClr val="00B0F0"/>
                </a:solidFill>
                <a:effectLst/>
              </a:rPr>
              <a:t>buffeted</a:t>
            </a:r>
            <a:r>
              <a:rPr lang="en-US" sz="2500" dirty="0">
                <a:solidFill>
                  <a:schemeClr val="tx1">
                    <a:lumMod val="85000"/>
                    <a:lumOff val="15000"/>
                  </a:schemeClr>
                </a:solidFill>
                <a:effectLst/>
              </a:rPr>
              <a:t>, and have no certain dwelling place; 12  And </a:t>
            </a:r>
            <a:r>
              <a:rPr lang="en-US" sz="2500" dirty="0" err="1">
                <a:solidFill>
                  <a:schemeClr val="tx1">
                    <a:lumMod val="85000"/>
                    <a:lumOff val="15000"/>
                  </a:schemeClr>
                </a:solidFill>
                <a:effectLst/>
              </a:rPr>
              <a:t>labour</a:t>
            </a:r>
            <a:r>
              <a:rPr lang="en-US" sz="2500" dirty="0">
                <a:solidFill>
                  <a:schemeClr val="tx1">
                    <a:lumMod val="85000"/>
                    <a:lumOff val="15000"/>
                  </a:schemeClr>
                </a:solidFill>
                <a:effectLst/>
              </a:rPr>
              <a:t>, working with our own hands: being </a:t>
            </a:r>
            <a:r>
              <a:rPr lang="en-US" sz="2500" dirty="0">
                <a:solidFill>
                  <a:srgbClr val="00B0F0"/>
                </a:solidFill>
                <a:effectLst/>
              </a:rPr>
              <a:t>reviled</a:t>
            </a:r>
            <a:r>
              <a:rPr lang="en-US" sz="2500" dirty="0">
                <a:solidFill>
                  <a:schemeClr val="tx1">
                    <a:lumMod val="85000"/>
                    <a:lumOff val="15000"/>
                  </a:schemeClr>
                </a:solidFill>
                <a:effectLst/>
              </a:rPr>
              <a:t>, we bless; being </a:t>
            </a:r>
            <a:r>
              <a:rPr lang="en-US" sz="2500" dirty="0">
                <a:solidFill>
                  <a:srgbClr val="00B0F0"/>
                </a:solidFill>
                <a:effectLst/>
              </a:rPr>
              <a:t>persecuted</a:t>
            </a:r>
            <a:r>
              <a:rPr lang="en-US" sz="2500" dirty="0">
                <a:solidFill>
                  <a:schemeClr val="tx1">
                    <a:lumMod val="85000"/>
                    <a:lumOff val="15000"/>
                  </a:schemeClr>
                </a:solidFill>
                <a:effectLst/>
              </a:rPr>
              <a:t>, we </a:t>
            </a:r>
            <a:r>
              <a:rPr lang="en-US" sz="2500" dirty="0">
                <a:solidFill>
                  <a:srgbClr val="00B0F0"/>
                </a:solidFill>
                <a:effectLst/>
              </a:rPr>
              <a:t>suffer</a:t>
            </a:r>
            <a:r>
              <a:rPr lang="en-US" sz="2500" dirty="0">
                <a:solidFill>
                  <a:schemeClr val="tx1">
                    <a:lumMod val="85000"/>
                    <a:lumOff val="15000"/>
                  </a:schemeClr>
                </a:solidFill>
                <a:effectLst/>
              </a:rPr>
              <a:t> it: 13  Being </a:t>
            </a:r>
            <a:r>
              <a:rPr lang="en-US" sz="2500" dirty="0">
                <a:solidFill>
                  <a:srgbClr val="00B0F0"/>
                </a:solidFill>
                <a:effectLst/>
              </a:rPr>
              <a:t>defamed</a:t>
            </a:r>
            <a:r>
              <a:rPr lang="en-US" sz="2500" dirty="0">
                <a:solidFill>
                  <a:schemeClr val="tx1">
                    <a:lumMod val="85000"/>
                    <a:lumOff val="15000"/>
                  </a:schemeClr>
                </a:solidFill>
                <a:effectLst/>
              </a:rPr>
              <a:t>, we intreat: we are made as the </a:t>
            </a:r>
            <a:r>
              <a:rPr lang="en-US" sz="2500" dirty="0">
                <a:solidFill>
                  <a:srgbClr val="00B0F0"/>
                </a:solidFill>
                <a:effectLst/>
              </a:rPr>
              <a:t>filth</a:t>
            </a:r>
            <a:r>
              <a:rPr lang="en-US" sz="2500" dirty="0">
                <a:solidFill>
                  <a:schemeClr val="tx1">
                    <a:lumMod val="85000"/>
                    <a:lumOff val="15000"/>
                  </a:schemeClr>
                </a:solidFill>
                <a:effectLst/>
              </a:rPr>
              <a:t> of the world, and are the </a:t>
            </a:r>
            <a:r>
              <a:rPr lang="en-US" sz="2500" dirty="0">
                <a:solidFill>
                  <a:srgbClr val="00B0F0"/>
                </a:solidFill>
                <a:effectLst/>
              </a:rPr>
              <a:t>offscouring</a:t>
            </a:r>
            <a:r>
              <a:rPr lang="en-US" sz="2500" dirty="0">
                <a:solidFill>
                  <a:schemeClr val="tx1">
                    <a:lumMod val="85000"/>
                    <a:lumOff val="15000"/>
                  </a:schemeClr>
                </a:solidFill>
                <a:effectLst/>
              </a:rPr>
              <a:t> of all things unto this day. 14  I write not these things to shame you, but as my beloved sons I warn you.</a:t>
            </a:r>
          </a:p>
        </p:txBody>
      </p:sp>
    </p:spTree>
    <p:extLst>
      <p:ext uri="{BB962C8B-B14F-4D97-AF65-F5344CB8AC3E}">
        <p14:creationId xmlns:p14="http://schemas.microsoft.com/office/powerpoint/2010/main" val="34914793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Expectation?</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a:bodyPr>
          <a:lstStyle/>
          <a:p>
            <a:r>
              <a:rPr lang="en-US" sz="2400" b="1" u="sng" dirty="0"/>
              <a:t>Matthew 23:5-7</a:t>
            </a:r>
            <a:r>
              <a:rPr lang="en-US" sz="2400" b="1" dirty="0"/>
              <a:t> </a:t>
            </a:r>
            <a:r>
              <a:rPr lang="en-US" sz="2400" dirty="0"/>
              <a:t> </a:t>
            </a:r>
          </a:p>
          <a:p>
            <a:r>
              <a:rPr lang="en-US" sz="2400" dirty="0"/>
              <a:t>They do all their deeds to be seen by others. For they make their phylacteries broad and their fringes long, 6  and they love the place of honor at feasts and the best seats in the synagogues 7  and greetings in the marketplaces and being called rabbi by others.</a:t>
            </a:r>
          </a:p>
          <a:p>
            <a:endParaRPr lang="en-US" sz="2400" dirty="0"/>
          </a:p>
          <a:p>
            <a:r>
              <a:rPr lang="en-US" sz="2000" b="1" u="sng" dirty="0"/>
              <a:t>2 Corinthians 10:12</a:t>
            </a:r>
            <a:r>
              <a:rPr lang="en-US" sz="2000" b="1" dirty="0"/>
              <a:t>  </a:t>
            </a:r>
          </a:p>
          <a:p>
            <a:r>
              <a:rPr lang="en-US" sz="2000" dirty="0"/>
              <a:t>For we dare not make ourselves of the number or compare ourselves with some that commend themselves: but they measuring themselves by themselves, and comparing themselves among themselves, are not wise.</a:t>
            </a:r>
          </a:p>
        </p:txBody>
      </p:sp>
    </p:spTree>
    <p:extLst>
      <p:ext uri="{BB962C8B-B14F-4D97-AF65-F5344CB8AC3E}">
        <p14:creationId xmlns:p14="http://schemas.microsoft.com/office/powerpoint/2010/main" val="38012805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reality</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lstStyle/>
          <a:p>
            <a:r>
              <a:rPr lang="en-US" sz="3200" b="1" u="sng" dirty="0"/>
              <a:t>Philippians 1:27-30 </a:t>
            </a:r>
            <a:r>
              <a:rPr lang="en-US" sz="2400" dirty="0"/>
              <a:t> </a:t>
            </a:r>
          </a:p>
          <a:p>
            <a:r>
              <a:rPr lang="en-US" sz="2400" dirty="0"/>
              <a:t>Only let your manner of life be worthy of the gospel of Christ, so that whether I come and see you or am absent, I may hear of you that you are standing firm in one spirit, with one mind striving side by side for the faith of the gospel, 28  and not frightened in anything by your opponents. This is a clear sign to them of their destruction, but of your salvation, and that from God. </a:t>
            </a:r>
            <a:r>
              <a:rPr lang="en-US" sz="2400" u="sng" dirty="0"/>
              <a:t>29  For it has been granted to you that for the sake of Christ you should not only believe in him but also </a:t>
            </a:r>
            <a:r>
              <a:rPr lang="en-US" sz="2400" u="sng" dirty="0">
                <a:solidFill>
                  <a:srgbClr val="00B0F0"/>
                </a:solidFill>
              </a:rPr>
              <a:t>suffer for his sake</a:t>
            </a:r>
            <a:r>
              <a:rPr lang="en-US" sz="2400" dirty="0"/>
              <a:t>, 30  engaged in the same conflict that you saw I had and now hear that I still have.</a:t>
            </a:r>
          </a:p>
        </p:txBody>
      </p:sp>
    </p:spTree>
    <p:extLst>
      <p:ext uri="{BB962C8B-B14F-4D97-AF65-F5344CB8AC3E}">
        <p14:creationId xmlns:p14="http://schemas.microsoft.com/office/powerpoint/2010/main" val="30226558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Suffering by example</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a:bodyPr>
          <a:lstStyle/>
          <a:p>
            <a:r>
              <a:rPr lang="en-US" sz="3200" b="1" dirty="0"/>
              <a:t>Peter &amp; John</a:t>
            </a:r>
          </a:p>
          <a:p>
            <a:r>
              <a:rPr lang="en-US" sz="3200" b="1" u="sng" dirty="0"/>
              <a:t>Act 4:21</a:t>
            </a:r>
            <a:r>
              <a:rPr lang="en-US" sz="3200" b="1" dirty="0"/>
              <a:t>  </a:t>
            </a:r>
            <a:r>
              <a:rPr lang="en-US" sz="3200" dirty="0"/>
              <a:t>So when they had further </a:t>
            </a:r>
            <a:r>
              <a:rPr lang="en-US" sz="3200" dirty="0">
                <a:solidFill>
                  <a:srgbClr val="00B0F0"/>
                </a:solidFill>
              </a:rPr>
              <a:t>threatened</a:t>
            </a:r>
            <a:r>
              <a:rPr lang="en-US" sz="3200" dirty="0"/>
              <a:t> them, they let them go, finding nothing how they might punish them, because of the people: for all men glorified God for that which was done.</a:t>
            </a:r>
          </a:p>
        </p:txBody>
      </p:sp>
    </p:spTree>
    <p:extLst>
      <p:ext uri="{BB962C8B-B14F-4D97-AF65-F5344CB8AC3E}">
        <p14:creationId xmlns:p14="http://schemas.microsoft.com/office/powerpoint/2010/main" val="2344994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Suffering by example</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fontScale="77500" lnSpcReduction="20000"/>
          </a:bodyPr>
          <a:lstStyle/>
          <a:p>
            <a:r>
              <a:rPr lang="en-US" sz="3200" b="1" u="sng" dirty="0"/>
              <a:t>Peter &amp; Apostles</a:t>
            </a:r>
          </a:p>
          <a:p>
            <a:r>
              <a:rPr lang="en-US" sz="3200" b="1" u="sng" dirty="0"/>
              <a:t>Act 5:17-18</a:t>
            </a:r>
            <a:r>
              <a:rPr lang="en-US" sz="3200" dirty="0"/>
              <a:t>  Then the high priest rose up, and all they that were with him, (which is the sect of the Sadducees,) and were filled with indignation, 18  And laid their hands on the apostles, and put them in the common </a:t>
            </a:r>
            <a:r>
              <a:rPr lang="en-US" sz="3200" dirty="0">
                <a:solidFill>
                  <a:srgbClr val="00B0F0"/>
                </a:solidFill>
              </a:rPr>
              <a:t>prison</a:t>
            </a:r>
            <a:r>
              <a:rPr lang="en-US" sz="3200" dirty="0"/>
              <a:t>.</a:t>
            </a:r>
          </a:p>
          <a:p>
            <a:r>
              <a:rPr lang="en-US" sz="3200" b="1" u="sng" dirty="0"/>
              <a:t>33</a:t>
            </a:r>
            <a:r>
              <a:rPr lang="en-US" sz="3200" dirty="0"/>
              <a:t>  When they heard that, they were cut to the heart, and took counsel to </a:t>
            </a:r>
            <a:r>
              <a:rPr lang="en-US" sz="3200" dirty="0">
                <a:solidFill>
                  <a:srgbClr val="00B0F0"/>
                </a:solidFill>
              </a:rPr>
              <a:t>slay them</a:t>
            </a:r>
            <a:r>
              <a:rPr lang="en-US" sz="3200" dirty="0"/>
              <a:t>.</a:t>
            </a:r>
          </a:p>
          <a:p>
            <a:r>
              <a:rPr lang="en-US" sz="3200" b="1" u="sng" dirty="0"/>
              <a:t>40-41</a:t>
            </a:r>
            <a:r>
              <a:rPr lang="en-US" sz="3200" dirty="0"/>
              <a:t>  And to him they agreed: and when they had called the apostles, and </a:t>
            </a:r>
            <a:r>
              <a:rPr lang="en-US" sz="3200" dirty="0">
                <a:solidFill>
                  <a:srgbClr val="00B0F0"/>
                </a:solidFill>
              </a:rPr>
              <a:t>beaten them</a:t>
            </a:r>
            <a:r>
              <a:rPr lang="en-US" sz="3200" dirty="0"/>
              <a:t>, they commanded that they should not speak in the name of Jesus, and let them go. 41  And they departed from the presence of the council, rejoicing that they were counted worthy to </a:t>
            </a:r>
            <a:r>
              <a:rPr lang="en-US" sz="3200" dirty="0">
                <a:solidFill>
                  <a:srgbClr val="00B0F0"/>
                </a:solidFill>
              </a:rPr>
              <a:t>suffer shame</a:t>
            </a:r>
            <a:r>
              <a:rPr lang="en-US" sz="3200" dirty="0"/>
              <a:t> for his name.</a:t>
            </a:r>
          </a:p>
        </p:txBody>
      </p:sp>
    </p:spTree>
    <p:extLst>
      <p:ext uri="{BB962C8B-B14F-4D97-AF65-F5344CB8AC3E}">
        <p14:creationId xmlns:p14="http://schemas.microsoft.com/office/powerpoint/2010/main" val="18719730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Suffering by example</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fontScale="77500" lnSpcReduction="20000"/>
          </a:bodyPr>
          <a:lstStyle/>
          <a:p>
            <a:r>
              <a:rPr lang="en-US" sz="4600" b="1" dirty="0"/>
              <a:t>Stephen</a:t>
            </a:r>
          </a:p>
          <a:p>
            <a:r>
              <a:rPr lang="en-US" sz="3200" b="1" u="sng" dirty="0"/>
              <a:t>Acts 6:8</a:t>
            </a:r>
            <a:r>
              <a:rPr lang="en-US" sz="3200" dirty="0"/>
              <a:t>  And Stephen, full of faith and power, did great wonders and miracles among the people.</a:t>
            </a:r>
          </a:p>
          <a:p>
            <a:r>
              <a:rPr lang="en-US" sz="3200" b="1" u="sng" dirty="0"/>
              <a:t>10</a:t>
            </a:r>
            <a:r>
              <a:rPr lang="en-US" sz="3200" dirty="0"/>
              <a:t>  And they were not able to resist the wisdom and the spirit by which he </a:t>
            </a:r>
            <a:r>
              <a:rPr lang="en-US" sz="3200" dirty="0" err="1"/>
              <a:t>spake</a:t>
            </a:r>
            <a:r>
              <a:rPr lang="en-US" sz="3200" dirty="0"/>
              <a:t>.</a:t>
            </a:r>
          </a:p>
          <a:p>
            <a:r>
              <a:rPr lang="en-US" sz="3200" b="1" u="sng" dirty="0"/>
              <a:t>15</a:t>
            </a:r>
            <a:r>
              <a:rPr lang="en-US" sz="3200" dirty="0"/>
              <a:t>  And all that sat in the council, looking </a:t>
            </a:r>
            <a:r>
              <a:rPr lang="en-US" sz="3200" dirty="0" err="1"/>
              <a:t>stedfastly</a:t>
            </a:r>
            <a:r>
              <a:rPr lang="en-US" sz="3200" dirty="0"/>
              <a:t> on him, saw his face as it had been the face of an angel.</a:t>
            </a:r>
          </a:p>
          <a:p>
            <a:r>
              <a:rPr lang="en-US" sz="3200" b="1" u="sng" dirty="0"/>
              <a:t>Acts 7:54</a:t>
            </a:r>
            <a:r>
              <a:rPr lang="en-US" sz="3200" b="1" dirty="0"/>
              <a:t>  </a:t>
            </a:r>
            <a:r>
              <a:rPr lang="en-US" sz="3200" dirty="0"/>
              <a:t>When they heard these things, they were cut to the heart, and they </a:t>
            </a:r>
            <a:r>
              <a:rPr lang="en-US" sz="3200" dirty="0">
                <a:solidFill>
                  <a:srgbClr val="00B0F0"/>
                </a:solidFill>
              </a:rPr>
              <a:t>gnashed on him </a:t>
            </a:r>
            <a:r>
              <a:rPr lang="en-US" sz="3200" dirty="0"/>
              <a:t>with their teeth.</a:t>
            </a:r>
          </a:p>
          <a:p>
            <a:r>
              <a:rPr lang="en-US" sz="3200" b="1" u="sng" dirty="0"/>
              <a:t>58</a:t>
            </a:r>
            <a:r>
              <a:rPr lang="en-US" sz="3200" dirty="0"/>
              <a:t>  And cast him out of the city, and </a:t>
            </a:r>
            <a:r>
              <a:rPr lang="en-US" sz="3200" dirty="0">
                <a:solidFill>
                  <a:srgbClr val="00B0F0"/>
                </a:solidFill>
              </a:rPr>
              <a:t>stoned him</a:t>
            </a:r>
            <a:r>
              <a:rPr lang="en-US" sz="3200" dirty="0"/>
              <a:t>: and the witnesses laid down their clothes at a young man's feet, whose name was Saul.</a:t>
            </a:r>
          </a:p>
        </p:txBody>
      </p:sp>
    </p:spTree>
    <p:extLst>
      <p:ext uri="{BB962C8B-B14F-4D97-AF65-F5344CB8AC3E}">
        <p14:creationId xmlns:p14="http://schemas.microsoft.com/office/powerpoint/2010/main" val="30981733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B41F-F1BE-8C40-A89E-B49E67B2150A}"/>
              </a:ext>
            </a:extLst>
          </p:cNvPr>
          <p:cNvSpPr>
            <a:spLocks noGrp="1"/>
          </p:cNvSpPr>
          <p:nvPr>
            <p:ph type="title"/>
          </p:nvPr>
        </p:nvSpPr>
        <p:spPr>
          <a:xfrm>
            <a:off x="327281" y="291217"/>
            <a:ext cx="7511473" cy="995715"/>
          </a:xfrm>
        </p:spPr>
        <p:txBody>
          <a:bodyPr>
            <a:normAutofit/>
          </a:bodyPr>
          <a:lstStyle/>
          <a:p>
            <a:r>
              <a:rPr lang="en-US" sz="3600" b="1" dirty="0"/>
              <a:t>Suffering by example</a:t>
            </a:r>
          </a:p>
        </p:txBody>
      </p:sp>
      <p:sp>
        <p:nvSpPr>
          <p:cNvPr id="3" name="Content Placeholder 2">
            <a:extLst>
              <a:ext uri="{FF2B5EF4-FFF2-40B4-BE49-F238E27FC236}">
                <a16:creationId xmlns:a16="http://schemas.microsoft.com/office/drawing/2014/main" id="{1ADC8CAD-905F-5A44-9DB7-6470F509667A}"/>
              </a:ext>
            </a:extLst>
          </p:cNvPr>
          <p:cNvSpPr>
            <a:spLocks noGrp="1"/>
          </p:cNvSpPr>
          <p:nvPr>
            <p:ph idx="1"/>
          </p:nvPr>
        </p:nvSpPr>
        <p:spPr>
          <a:xfrm>
            <a:off x="327281" y="1408419"/>
            <a:ext cx="8478052" cy="5026248"/>
          </a:xfrm>
        </p:spPr>
        <p:txBody>
          <a:bodyPr>
            <a:normAutofit fontScale="77500" lnSpcReduction="20000"/>
          </a:bodyPr>
          <a:lstStyle/>
          <a:p>
            <a:r>
              <a:rPr lang="en-US" sz="4600" b="1" dirty="0">
                <a:solidFill>
                  <a:srgbClr val="00B0F0"/>
                </a:solidFill>
              </a:rPr>
              <a:t>Paul</a:t>
            </a:r>
            <a:r>
              <a:rPr lang="en-US" sz="4600" b="1" dirty="0"/>
              <a:t>	</a:t>
            </a:r>
          </a:p>
          <a:p>
            <a:r>
              <a:rPr lang="en-US" sz="3200" b="1" u="sng" dirty="0"/>
              <a:t>2 Corinthians 11:23b-28</a:t>
            </a:r>
            <a:r>
              <a:rPr lang="en-US" sz="3200" b="1" dirty="0"/>
              <a:t>  </a:t>
            </a:r>
          </a:p>
          <a:p>
            <a:r>
              <a:rPr lang="en-US" sz="2800" dirty="0"/>
              <a:t>in </a:t>
            </a:r>
            <a:r>
              <a:rPr lang="en-US" sz="2800" dirty="0" err="1"/>
              <a:t>labours</a:t>
            </a:r>
            <a:r>
              <a:rPr lang="en-US" sz="2800" dirty="0"/>
              <a:t> more abundant, in stripes above measure, in prisons more frequent, in deaths oft. 24  Of the Jews five times received I forty stripes save one. 25  Thrice was I beaten with rods, once was I stoned, thrice I suffered shipwreck, a night and a day I have been in the deep; 26  In journeyings often, in perils of waters, in perils of robbers, in perils by mine own countrymen, in perils by the heathen, in perils in the city, in perils in the wilderness, in perils in the sea, in perils among false brethren; 27  In weariness and painfulness, in </a:t>
            </a:r>
            <a:r>
              <a:rPr lang="en-US" sz="2800" dirty="0" err="1"/>
              <a:t>watchings</a:t>
            </a:r>
            <a:r>
              <a:rPr lang="en-US" sz="2800" dirty="0"/>
              <a:t> often, in hunger and thirst, in </a:t>
            </a:r>
            <a:r>
              <a:rPr lang="en-US" sz="2800" dirty="0" err="1"/>
              <a:t>fastings</a:t>
            </a:r>
            <a:r>
              <a:rPr lang="en-US" sz="2800" dirty="0"/>
              <a:t> often, in cold and nakedness. 28  Beside those things that are without, that which cometh upon me daily, the care of all the churches.</a:t>
            </a:r>
          </a:p>
        </p:txBody>
      </p:sp>
    </p:spTree>
    <p:extLst>
      <p:ext uri="{BB962C8B-B14F-4D97-AF65-F5344CB8AC3E}">
        <p14:creationId xmlns:p14="http://schemas.microsoft.com/office/powerpoint/2010/main" val="1344655757"/>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{BAD188FF-C069-7A4F-B68A-464B10B17408}tf10001063</Template>
  <TotalTime>219</TotalTime>
  <Words>2397</Words>
  <Application>Microsoft Office PowerPoint</Application>
  <PresentationFormat>On-screen Show (4:3)</PresentationFormat>
  <Paragraphs>111</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Mesh</vt:lpstr>
      <vt:lpstr>Humble Obedience</vt:lpstr>
      <vt:lpstr>PowerPoint Presentation</vt:lpstr>
      <vt:lpstr>1Corinthains 4:9-14   For I think that God hath set forth us the apostles last, as it were appointed to death: for we are made a spectacle unto the world, and to angels, and to men. 10  We are fools for Christ's sake, but ye are wise in Christ; we are weak, but ye are strong; ye are honourable, but we are despised. 11  Even unto this present hour we both hunger, and thirst, and are naked, and are buffeted, and have no certain dwelling place; 12  And labour, working with our own hands: being reviled, we bless; being persecuted, we suffer it: 13  Being defamed, we intreat: we are made as the filth of the world, and are the offscouring of all things unto this day. 14  I write not these things to shame you, but as my beloved sons I warn you.</vt:lpstr>
      <vt:lpstr>Expectation?</vt:lpstr>
      <vt:lpstr>reality</vt:lpstr>
      <vt:lpstr>Suffering by example</vt:lpstr>
      <vt:lpstr>Suffering by example</vt:lpstr>
      <vt:lpstr>Suffering by example</vt:lpstr>
      <vt:lpstr>Suffering by example</vt:lpstr>
      <vt:lpstr>PowerPoint Presentation</vt:lpstr>
      <vt:lpstr>PowerPoint Presentation</vt:lpstr>
      <vt:lpstr>PowerPoint Presentation</vt:lpstr>
      <vt:lpstr>PowerPoint Presentation</vt:lpstr>
      <vt:lpstr>Suffering by example</vt:lpstr>
      <vt:lpstr>Suffering has purpose</vt:lpstr>
      <vt:lpstr>It will be worth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Humble Obedience</dc:title>
  <dc:creator>Jamie A. Helmick</dc:creator>
  <cp:lastModifiedBy>User</cp:lastModifiedBy>
  <cp:revision>16</cp:revision>
  <dcterms:created xsi:type="dcterms:W3CDTF">2020-02-09T18:38:49Z</dcterms:created>
  <dcterms:modified xsi:type="dcterms:W3CDTF">2020-02-10T00:07:16Z</dcterms:modified>
</cp:coreProperties>
</file>