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260" r:id="rId1"/>
  </p:sldMasterIdLst>
  <p:notesMasterIdLst>
    <p:notesMasterId r:id="rId14"/>
  </p:notesMasterIdLst>
  <p:sldIdLst>
    <p:sldId id="256" r:id="rId2"/>
    <p:sldId id="259" r:id="rId3"/>
    <p:sldId id="260" r:id="rId4"/>
    <p:sldId id="268" r:id="rId5"/>
    <p:sldId id="258" r:id="rId6"/>
    <p:sldId id="257" r:id="rId7"/>
    <p:sldId id="261" r:id="rId8"/>
    <p:sldId id="263" r:id="rId9"/>
    <p:sldId id="265" r:id="rId10"/>
    <p:sldId id="264"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6109"/>
  </p:normalViewPr>
  <p:slideViewPr>
    <p:cSldViewPr snapToGrid="0" snapToObjects="1">
      <p:cViewPr varScale="1">
        <p:scale>
          <a:sx n="48" d="100"/>
          <a:sy n="48" d="100"/>
        </p:scale>
        <p:origin x="1146" y="42"/>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3A69F-DD0E-9D49-A22E-7A2CE118D539}" type="datetimeFigureOut">
              <a:rPr lang="en-US" smtClean="0"/>
              <a:t>3/8/2020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9CDD8F-A544-BD46-85D5-089428C5D9DE}" type="slidenum">
              <a:rPr lang="en-US" smtClean="0"/>
              <a:t>‹#›</a:t>
            </a:fld>
            <a:endParaRPr lang="en-US"/>
          </a:p>
        </p:txBody>
      </p:sp>
    </p:spTree>
    <p:extLst>
      <p:ext uri="{BB962C8B-B14F-4D97-AF65-F5344CB8AC3E}">
        <p14:creationId xmlns:p14="http://schemas.microsoft.com/office/powerpoint/2010/main" val="2641887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ref:Eze.37.22-28" TargetMode="External"/><Relationship Id="rId3" Type="http://schemas.openxmlformats.org/officeDocument/2006/relationships/hyperlink" Target="ref:Eze.11.5" TargetMode="External"/><Relationship Id="rId7" Type="http://schemas.openxmlformats.org/officeDocument/2006/relationships/hyperlink" Target="ref:Joh.10.11-16"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ref:Eze.34.11-16" TargetMode="External"/><Relationship Id="rId5" Type="http://schemas.openxmlformats.org/officeDocument/2006/relationships/hyperlink" Target="ref:Luk.4.19" TargetMode="External"/><Relationship Id="rId10" Type="http://schemas.openxmlformats.org/officeDocument/2006/relationships/hyperlink" Target="ref:Act.15.16" TargetMode="External"/><Relationship Id="rId4" Type="http://schemas.openxmlformats.org/officeDocument/2006/relationships/hyperlink" Target="ref:Luk.4.18" TargetMode="External"/><Relationship Id="rId9" Type="http://schemas.openxmlformats.org/officeDocument/2006/relationships/hyperlink" Target="ref:Amo.9.1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9CDD8F-A544-BD46-85D5-089428C5D9DE}" type="slidenum">
              <a:rPr lang="en-US" smtClean="0"/>
              <a:t>5</a:t>
            </a:fld>
            <a:endParaRPr lang="en-US"/>
          </a:p>
        </p:txBody>
      </p:sp>
    </p:spTree>
    <p:extLst>
      <p:ext uri="{BB962C8B-B14F-4D97-AF65-F5344CB8AC3E}">
        <p14:creationId xmlns:p14="http://schemas.microsoft.com/office/powerpoint/2010/main" val="1269359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Ezekiel’s eschatological visions of Israel’s restoration clearly have a messianic dimension. </a:t>
            </a:r>
          </a:p>
          <a:p>
            <a:endParaRPr lang="en-US" sz="1200" b="0" i="0" u="none" strike="noStrike" kern="1200" dirty="0">
              <a:solidFill>
                <a:schemeClr val="tx1"/>
              </a:solidFill>
              <a:effectLst/>
              <a:latin typeface="+mn-lt"/>
              <a:ea typeface="+mn-ea"/>
              <a:cs typeface="+mn-cs"/>
            </a:endParaRPr>
          </a:p>
          <a:p>
            <a:r>
              <a:rPr lang="en-US" sz="1200" b="0" i="0" u="sng" strike="noStrike" kern="1200" dirty="0">
                <a:solidFill>
                  <a:schemeClr val="tx1"/>
                </a:solidFill>
                <a:effectLst/>
                <a:latin typeface="+mn-lt"/>
                <a:ea typeface="+mn-ea"/>
                <a:cs typeface="+mn-cs"/>
              </a:rPr>
              <a:t>The title “son of man” occurs some ninety times in Ezekiel and, while the title here is applied to Ezekiel himself, it was appropriated by Jesus as His favorite self-designation.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Therefore, Ezekiel may be regarded as a type of Christ. </a:t>
            </a:r>
          </a:p>
          <a:p>
            <a:r>
              <a:rPr lang="en-US" sz="1200" b="0" i="0" u="none" strike="noStrike" kern="1200" dirty="0">
                <a:solidFill>
                  <a:schemeClr val="tx1"/>
                </a:solidFill>
                <a:effectLst/>
                <a:latin typeface="+mn-lt"/>
                <a:ea typeface="+mn-ea"/>
                <a:cs typeface="+mn-cs"/>
              </a:rPr>
              <a:t>-As such, Ezekiel was empowered as a prophetic voice of the messianic age when the “Spirit of the LORD fell” upon him (</a:t>
            </a:r>
            <a:r>
              <a:rPr lang="en-US" sz="1200" b="0" i="0" u="sng" kern="1200" dirty="0">
                <a:solidFill>
                  <a:schemeClr val="tx1"/>
                </a:solidFill>
                <a:effectLst/>
                <a:latin typeface="+mn-lt"/>
                <a:ea typeface="+mn-ea"/>
                <a:cs typeface="+mn-cs"/>
                <a:hlinkClick r:id="rId3"/>
              </a:rPr>
              <a:t>Eze 11:5</a:t>
            </a:r>
            <a:r>
              <a:rPr lang="en-US" sz="1200" b="0" i="0" u="none" strike="noStrike" kern="1200" dirty="0">
                <a:solidFill>
                  <a:schemeClr val="tx1"/>
                </a:solidFill>
                <a:effectLst/>
                <a:latin typeface="+mn-lt"/>
                <a:ea typeface="+mn-ea"/>
                <a:cs typeface="+mn-cs"/>
              </a:rPr>
              <a:t>). </a:t>
            </a:r>
          </a:p>
          <a:p>
            <a:r>
              <a:rPr lang="en-US" sz="1200" b="0" i="0" u="none" strike="noStrike" kern="1200" dirty="0">
                <a:solidFill>
                  <a:schemeClr val="tx1"/>
                </a:solidFill>
                <a:effectLst/>
                <a:latin typeface="+mn-lt"/>
                <a:ea typeface="+mn-ea"/>
                <a:cs typeface="+mn-cs"/>
              </a:rPr>
              <a:t>-The descent of the Holy Spirit upon Jesus at the Jordan River empowered Him to proclaim the advent of the messianic kingdom (</a:t>
            </a:r>
            <a:r>
              <a:rPr lang="en-US" sz="1200" b="0" i="0" u="sng" kern="1200" dirty="0">
                <a:solidFill>
                  <a:schemeClr val="tx1"/>
                </a:solidFill>
                <a:effectLst/>
                <a:latin typeface="+mn-lt"/>
                <a:ea typeface="+mn-ea"/>
                <a:cs typeface="+mn-cs"/>
                <a:hlinkClick r:id="rId4"/>
              </a:rPr>
              <a:t>Luk 4:18</a:t>
            </a:r>
            <a:r>
              <a:rPr lang="en-US" sz="1200" b="0" i="0" u="none" strike="noStrike"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hlinkClick r:id="rId5"/>
              </a:rPr>
              <a:t>Luk 4:19</a:t>
            </a:r>
            <a:r>
              <a:rPr lang="en-US" sz="1200" b="0" i="0" u="none" strike="noStrike" kern="1200" dirty="0">
                <a:solidFill>
                  <a:schemeClr val="tx1"/>
                </a:solidFill>
                <a:effectLst/>
                <a:latin typeface="+mn-lt"/>
                <a:ea typeface="+mn-ea"/>
                <a:cs typeface="+mn-cs"/>
              </a:rPr>
              <a:t>). </a:t>
            </a:r>
          </a:p>
          <a:p>
            <a:endParaRPr lang="en-US" sz="1200" b="0" i="0" u="none" strike="noStrike" kern="1200" dirty="0">
              <a:solidFill>
                <a:schemeClr val="tx1"/>
              </a:solidFill>
              <a:effectLst/>
              <a:latin typeface="+mn-lt"/>
              <a:ea typeface="+mn-ea"/>
              <a:cs typeface="+mn-cs"/>
            </a:endParaRPr>
          </a:p>
          <a:p>
            <a:r>
              <a:rPr lang="en-US" sz="1200" b="0" i="0" u="sng" strike="noStrike" kern="1200" dirty="0">
                <a:solidFill>
                  <a:schemeClr val="tx1"/>
                </a:solidFill>
                <a:effectLst/>
                <a:latin typeface="+mn-lt"/>
                <a:ea typeface="+mn-ea"/>
                <a:cs typeface="+mn-cs"/>
              </a:rPr>
              <a:t>In addition, the vision of the Lord God as the divine Shepherd who gathers His scattered flock (</a:t>
            </a:r>
            <a:r>
              <a:rPr lang="en-US" sz="1200" b="0" i="0" u="sng" kern="1200" dirty="0">
                <a:solidFill>
                  <a:schemeClr val="tx1"/>
                </a:solidFill>
                <a:effectLst/>
                <a:latin typeface="+mn-lt"/>
                <a:ea typeface="+mn-ea"/>
                <a:cs typeface="+mn-cs"/>
                <a:hlinkClick r:id="rId6"/>
              </a:rPr>
              <a:t>Eze 34:11-16</a:t>
            </a:r>
            <a:r>
              <a:rPr lang="en-US" sz="1200" b="0" i="0" u="sng" strike="noStrike" kern="1200" dirty="0">
                <a:solidFill>
                  <a:schemeClr val="tx1"/>
                </a:solidFill>
                <a:effectLst/>
                <a:latin typeface="+mn-lt"/>
                <a:ea typeface="+mn-ea"/>
                <a:cs typeface="+mn-cs"/>
              </a:rPr>
              <a:t>) evokes images of Jesus as the Good Shepherd (</a:t>
            </a:r>
            <a:r>
              <a:rPr lang="en-US" sz="1200" b="0" i="0" u="sng" kern="1200" dirty="0">
                <a:solidFill>
                  <a:schemeClr val="tx1"/>
                </a:solidFill>
                <a:effectLst/>
                <a:latin typeface="+mn-lt"/>
                <a:ea typeface="+mn-ea"/>
                <a:cs typeface="+mn-cs"/>
                <a:hlinkClick r:id="rId7"/>
              </a:rPr>
              <a:t>Joh 10:11-16</a:t>
            </a:r>
            <a:r>
              <a:rPr lang="en-US" sz="1200" b="0" i="0" u="sng" strike="noStrike" kern="1200" dirty="0">
                <a:solidFill>
                  <a:schemeClr val="tx1"/>
                </a:solidFill>
                <a:effectLst/>
                <a:latin typeface="+mn-lt"/>
                <a:ea typeface="+mn-ea"/>
                <a:cs typeface="+mn-cs"/>
              </a:rPr>
              <a:t>). </a:t>
            </a:r>
          </a:p>
          <a:p>
            <a:endParaRPr lang="en-US" sz="1200" b="0" i="0" u="sng"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Vital statistics</a:t>
            </a:r>
            <a:br>
              <a:rPr lang="en-US" dirty="0"/>
            </a:br>
            <a:r>
              <a:rPr lang="en-US" sz="1200" b="1" i="0" u="none" strike="noStrike" kern="1200" dirty="0">
                <a:solidFill>
                  <a:schemeClr val="tx1"/>
                </a:solidFill>
                <a:effectLst/>
                <a:latin typeface="+mn-lt"/>
                <a:ea typeface="+mn-ea"/>
                <a:cs typeface="+mn-cs"/>
              </a:rPr>
              <a:t>•</a:t>
            </a:r>
            <a:r>
              <a:rPr lang="en-US" sz="1200" b="0" i="0" u="none" strike="noStrike" kern="1200" dirty="0">
                <a:solidFill>
                  <a:schemeClr val="tx1"/>
                </a:solidFill>
                <a:effectLst/>
                <a:latin typeface="+mn-lt"/>
                <a:ea typeface="+mn-ea"/>
                <a:cs typeface="+mn-cs"/>
              </a:rPr>
              <a:t> Where: Babylon</a:t>
            </a:r>
            <a:br>
              <a:rPr lang="en-US" dirty="0"/>
            </a:br>
            <a:r>
              <a:rPr lang="en-US" sz="1200" b="1" i="0" u="none" strike="noStrike" kern="1200" dirty="0">
                <a:solidFill>
                  <a:schemeClr val="tx1"/>
                </a:solidFill>
                <a:effectLst/>
                <a:latin typeface="+mn-lt"/>
                <a:ea typeface="+mn-ea"/>
                <a:cs typeface="+mn-cs"/>
              </a:rPr>
              <a:t>•</a:t>
            </a:r>
            <a:r>
              <a:rPr lang="en-US" sz="1200" b="0" i="0" u="none" strike="noStrike" kern="1200" dirty="0">
                <a:solidFill>
                  <a:schemeClr val="tx1"/>
                </a:solidFill>
                <a:effectLst/>
                <a:latin typeface="+mn-lt"/>
                <a:ea typeface="+mn-ea"/>
                <a:cs typeface="+mn-cs"/>
              </a:rPr>
              <a:t> Occupation: Prophet to the captives in Babylon</a:t>
            </a:r>
            <a:br>
              <a:rPr lang="en-US" dirty="0"/>
            </a:br>
            <a:r>
              <a:rPr lang="en-US" sz="1200" b="1" i="0" u="none" strike="noStrike" kern="1200" dirty="0">
                <a:solidFill>
                  <a:schemeClr val="tx1"/>
                </a:solidFill>
                <a:effectLst/>
                <a:latin typeface="+mn-lt"/>
                <a:ea typeface="+mn-ea"/>
                <a:cs typeface="+mn-cs"/>
              </a:rPr>
              <a:t>•</a:t>
            </a:r>
            <a:r>
              <a:rPr lang="en-US" sz="1200" b="0" i="0" u="none" strike="noStrike" kern="1200" dirty="0">
                <a:solidFill>
                  <a:schemeClr val="tx1"/>
                </a:solidFill>
                <a:effectLst/>
                <a:latin typeface="+mn-lt"/>
                <a:ea typeface="+mn-ea"/>
                <a:cs typeface="+mn-cs"/>
              </a:rPr>
              <a:t> Relatives: Father: </a:t>
            </a:r>
            <a:r>
              <a:rPr lang="en-US" sz="1200" b="0" i="0" u="none" strike="noStrike" kern="1200" dirty="0" err="1">
                <a:solidFill>
                  <a:schemeClr val="tx1"/>
                </a:solidFill>
                <a:effectLst/>
                <a:latin typeface="+mn-lt"/>
                <a:ea typeface="+mn-ea"/>
                <a:cs typeface="+mn-cs"/>
              </a:rPr>
              <a:t>Buzi</a:t>
            </a:r>
            <a:r>
              <a:rPr lang="en-US" sz="1200" b="0" i="0" u="none" strike="noStrike" kern="1200" dirty="0">
                <a:solidFill>
                  <a:schemeClr val="tx1"/>
                </a:solidFill>
                <a:effectLst/>
                <a:latin typeface="+mn-lt"/>
                <a:ea typeface="+mn-ea"/>
                <a:cs typeface="+mn-cs"/>
              </a:rPr>
              <a:t>. Wife: Unknown.</a:t>
            </a:r>
            <a:br>
              <a:rPr lang="en-US" dirty="0"/>
            </a:br>
            <a:r>
              <a:rPr lang="en-US" sz="1200" b="1" i="0" u="none" strike="noStrike" kern="1200" dirty="0">
                <a:solidFill>
                  <a:schemeClr val="tx1"/>
                </a:solidFill>
                <a:effectLst/>
                <a:latin typeface="+mn-lt"/>
                <a:ea typeface="+mn-ea"/>
                <a:cs typeface="+mn-cs"/>
              </a:rPr>
              <a:t>•</a:t>
            </a:r>
            <a:r>
              <a:rPr lang="en-US" sz="1200" b="0" i="0" u="none" strike="noStrike" kern="1200" dirty="0">
                <a:solidFill>
                  <a:schemeClr val="tx1"/>
                </a:solidFill>
                <a:effectLst/>
                <a:latin typeface="+mn-lt"/>
                <a:ea typeface="+mn-ea"/>
                <a:cs typeface="+mn-cs"/>
              </a:rPr>
              <a:t> Contemporaries: Jehoiachin, Jeremiah, Jehoiakim, Nebuchadnezzar</a:t>
            </a:r>
            <a:endParaRPr lang="en-US" sz="1200" b="0" i="0" u="sng"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The restored sanctuary in the midst of a regathered people whose head is the King-priest, the Davidic Messiah (</a:t>
            </a:r>
            <a:r>
              <a:rPr lang="en-US" sz="1200" b="0" i="0" u="sng" kern="1200" dirty="0">
                <a:solidFill>
                  <a:schemeClr val="tx1"/>
                </a:solidFill>
                <a:effectLst/>
                <a:latin typeface="+mn-lt"/>
                <a:ea typeface="+mn-ea"/>
                <a:cs typeface="+mn-cs"/>
                <a:hlinkClick r:id="rId8"/>
              </a:rPr>
              <a:t>Eze 37:22-28</a:t>
            </a:r>
            <a:r>
              <a:rPr lang="en-US" sz="1200" b="0" i="0" u="none" strike="noStrike" kern="1200" dirty="0">
                <a:solidFill>
                  <a:schemeClr val="tx1"/>
                </a:solidFill>
                <a:effectLst/>
                <a:latin typeface="+mn-lt"/>
                <a:ea typeface="+mn-ea"/>
                <a:cs typeface="+mn-cs"/>
              </a:rPr>
              <a:t>), foreshadows the restored tabernacle of David, the church (</a:t>
            </a:r>
            <a:r>
              <a:rPr lang="en-US" sz="1200" b="0" i="0" u="sng" kern="1200" dirty="0">
                <a:solidFill>
                  <a:schemeClr val="tx1"/>
                </a:solidFill>
                <a:effectLst/>
                <a:latin typeface="+mn-lt"/>
                <a:ea typeface="+mn-ea"/>
                <a:cs typeface="+mn-cs"/>
                <a:hlinkClick r:id="rId9"/>
              </a:rPr>
              <a:t>Amo 9:11</a:t>
            </a:r>
            <a:r>
              <a:rPr lang="en-US" sz="1200" b="0" i="0" u="none" strike="noStrike"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hlinkClick r:id="rId10"/>
              </a:rPr>
              <a:t>Act 15:16</a:t>
            </a:r>
            <a:r>
              <a:rPr lang="en-US" sz="1200" b="0" i="0" u="none" strike="noStrike"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DA9CDD8F-A544-BD46-85D5-089428C5D9DE}" type="slidenum">
              <a:rPr lang="en-US" smtClean="0"/>
              <a:t>6</a:t>
            </a:fld>
            <a:endParaRPr lang="en-US"/>
          </a:p>
        </p:txBody>
      </p:sp>
    </p:spTree>
    <p:extLst>
      <p:ext uri="{BB962C8B-B14F-4D97-AF65-F5344CB8AC3E}">
        <p14:creationId xmlns:p14="http://schemas.microsoft.com/office/powerpoint/2010/main" val="3176026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God’s unfaithful bride CH 16 / Broken Hearted</a:t>
            </a:r>
          </a:p>
        </p:txBody>
      </p:sp>
      <p:sp>
        <p:nvSpPr>
          <p:cNvPr id="4" name="Slide Number Placeholder 3"/>
          <p:cNvSpPr>
            <a:spLocks noGrp="1"/>
          </p:cNvSpPr>
          <p:nvPr>
            <p:ph type="sldNum" sz="quarter" idx="5"/>
          </p:nvPr>
        </p:nvSpPr>
        <p:spPr/>
        <p:txBody>
          <a:bodyPr/>
          <a:lstStyle/>
          <a:p>
            <a:fld id="{DA9CDD8F-A544-BD46-85D5-089428C5D9DE}" type="slidenum">
              <a:rPr lang="en-US" smtClean="0"/>
              <a:t>7</a:t>
            </a:fld>
            <a:endParaRPr lang="en-US"/>
          </a:p>
        </p:txBody>
      </p:sp>
    </p:spTree>
    <p:extLst>
      <p:ext uri="{BB962C8B-B14F-4D97-AF65-F5344CB8AC3E}">
        <p14:creationId xmlns:p14="http://schemas.microsoft.com/office/powerpoint/2010/main" val="1460966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sng" strike="noStrike" kern="1200" dirty="0">
                <a:solidFill>
                  <a:schemeClr val="tx1"/>
                </a:solidFill>
                <a:effectLst/>
                <a:latin typeface="+mn-lt"/>
                <a:ea typeface="+mn-ea"/>
                <a:cs typeface="+mn-cs"/>
              </a:rPr>
              <a:t>As in Ezekiel’s day, it is easy for us today to forget that God has a </a:t>
            </a:r>
            <a:r>
              <a:rPr lang="en-US" sz="1200" b="1" i="0" u="sng" strike="noStrike" kern="1200" dirty="0">
                <a:solidFill>
                  <a:schemeClr val="tx1"/>
                </a:solidFill>
                <a:effectLst/>
                <a:latin typeface="+mn-lt"/>
                <a:ea typeface="+mn-ea"/>
                <a:cs typeface="+mn-cs"/>
              </a:rPr>
              <a:t>personal interest in each one of us. </a:t>
            </a:r>
          </a:p>
          <a:p>
            <a:endParaRPr lang="en-US" sz="1200" b="1"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We may feel insignificant or out of control when we look at world events.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But knowing that God is ultimately in control, that he cares, and that he is willing to be known by us can bring a new sense of purpose to our lives. </a:t>
            </a:r>
          </a:p>
          <a:p>
            <a:endParaRPr lang="en-US" sz="1200" b="0" i="0" u="none" strike="noStrike" kern="1200" dirty="0">
              <a:solidFill>
                <a:schemeClr val="tx1"/>
              </a:solidFill>
              <a:effectLst/>
              <a:latin typeface="+mn-lt"/>
              <a:ea typeface="+mn-ea"/>
              <a:cs typeface="+mn-cs"/>
            </a:endParaRPr>
          </a:p>
          <a:p>
            <a:r>
              <a:rPr lang="en-US" sz="1200" b="0" i="0" u="sng" strike="noStrike" kern="1200" dirty="0">
                <a:solidFill>
                  <a:schemeClr val="tx1"/>
                </a:solidFill>
                <a:effectLst/>
                <a:latin typeface="+mn-lt"/>
                <a:ea typeface="+mn-ea"/>
                <a:cs typeface="+mn-cs"/>
              </a:rPr>
              <a:t>How do you measure your worth? </a:t>
            </a:r>
          </a:p>
          <a:p>
            <a:r>
              <a:rPr lang="en-US" sz="1200" b="0" i="0" u="none" strike="noStrike" kern="1200" dirty="0">
                <a:solidFill>
                  <a:schemeClr val="tx1"/>
                </a:solidFill>
                <a:effectLst/>
                <a:latin typeface="+mn-lt"/>
                <a:ea typeface="+mn-ea"/>
                <a:cs typeface="+mn-cs"/>
              </a:rPr>
              <a:t>Are you valuable because of your achievements and potential or because God, your Creator and Designer, declares you valuable?</a:t>
            </a:r>
            <a:endParaRPr lang="en-US" dirty="0"/>
          </a:p>
        </p:txBody>
      </p:sp>
      <p:sp>
        <p:nvSpPr>
          <p:cNvPr id="4" name="Slide Number Placeholder 3"/>
          <p:cNvSpPr>
            <a:spLocks noGrp="1"/>
          </p:cNvSpPr>
          <p:nvPr>
            <p:ph type="sldNum" sz="quarter" idx="5"/>
          </p:nvPr>
        </p:nvSpPr>
        <p:spPr/>
        <p:txBody>
          <a:bodyPr/>
          <a:lstStyle/>
          <a:p>
            <a:fld id="{DA9CDD8F-A544-BD46-85D5-089428C5D9DE}" type="slidenum">
              <a:rPr lang="en-US" smtClean="0"/>
              <a:t>8</a:t>
            </a:fld>
            <a:endParaRPr lang="en-US"/>
          </a:p>
        </p:txBody>
      </p:sp>
    </p:spTree>
    <p:extLst>
      <p:ext uri="{BB962C8B-B14F-4D97-AF65-F5344CB8AC3E}">
        <p14:creationId xmlns:p14="http://schemas.microsoft.com/office/powerpoint/2010/main" val="2398025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Let us hear as Ezekiel did, God’s words FIRST to our own hearts then understand the need to tell others.</a:t>
            </a:r>
          </a:p>
          <a:p>
            <a:endParaRPr lang="en-US" dirty="0"/>
          </a:p>
          <a:p>
            <a:r>
              <a:rPr lang="en-US" b="1" u="sng" dirty="0"/>
              <a:t>“That they might know the I am the Lord”</a:t>
            </a:r>
          </a:p>
          <a:p>
            <a:r>
              <a:rPr lang="en-US" b="1" u="sng" dirty="0"/>
              <a:t>Used 67 Times in KJV…</a:t>
            </a:r>
          </a:p>
          <a:p>
            <a:endParaRPr lang="en-US" b="1" u="sng" dirty="0"/>
          </a:p>
          <a:p>
            <a:r>
              <a:rPr lang="en-US" b="1" u="sng" dirty="0"/>
              <a:t>Psalms 46:10</a:t>
            </a:r>
          </a:p>
          <a:p>
            <a:pPr marL="0" marR="0" indent="0" algn="l" defTabSz="914400" rtl="0" eaLnBrk="1" fontAlgn="auto" latinLnBrk="0" hangingPunct="1">
              <a:lnSpc>
                <a:spcPct val="100000"/>
              </a:lnSpc>
              <a:spcBef>
                <a:spcPts val="0"/>
              </a:spcBef>
              <a:spcAft>
                <a:spcPts val="0"/>
              </a:spcAft>
              <a:buClrTx/>
              <a:buSzTx/>
              <a:buFontTx/>
              <a:buNone/>
              <a:tabLst/>
              <a:defRPr/>
            </a:pPr>
            <a:r>
              <a:rPr lang="en-US" b="0" u="none"/>
              <a:t>Be still, and know that I am God: I will be exalted among the heathen, I will be exalted in the earth.</a:t>
            </a:r>
            <a:endParaRPr lang="en-US" b="0" u="none" dirty="0"/>
          </a:p>
        </p:txBody>
      </p:sp>
      <p:sp>
        <p:nvSpPr>
          <p:cNvPr id="4" name="Slide Number Placeholder 3"/>
          <p:cNvSpPr>
            <a:spLocks noGrp="1"/>
          </p:cNvSpPr>
          <p:nvPr>
            <p:ph type="sldNum" sz="quarter" idx="5"/>
          </p:nvPr>
        </p:nvSpPr>
        <p:spPr/>
        <p:txBody>
          <a:bodyPr/>
          <a:lstStyle/>
          <a:p>
            <a:fld id="{DA9CDD8F-A544-BD46-85D5-089428C5D9DE}" type="slidenum">
              <a:rPr lang="en-US" smtClean="0"/>
              <a:t>11</a:t>
            </a:fld>
            <a:endParaRPr lang="en-US"/>
          </a:p>
        </p:txBody>
      </p:sp>
    </p:spTree>
    <p:extLst>
      <p:ext uri="{BB962C8B-B14F-4D97-AF65-F5344CB8AC3E}">
        <p14:creationId xmlns:p14="http://schemas.microsoft.com/office/powerpoint/2010/main" val="2015876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u="sng" dirty="0"/>
              <a:t>Ephesians 2 </a:t>
            </a:r>
          </a:p>
          <a:p>
            <a:endParaRPr lang="en-US" dirty="0"/>
          </a:p>
          <a:p>
            <a:r>
              <a:rPr lang="en-US" dirty="0"/>
              <a:t>12  That at that time ye were without Christ, </a:t>
            </a:r>
            <a:r>
              <a:rPr lang="en-US" u="sng" dirty="0"/>
              <a:t>being aliens</a:t>
            </a:r>
            <a:r>
              <a:rPr lang="en-US" dirty="0"/>
              <a:t> from the commonwealth of Israel, and </a:t>
            </a:r>
            <a:r>
              <a:rPr lang="en-US" u="sng" dirty="0"/>
              <a:t>strangers from the covenants of promise</a:t>
            </a:r>
            <a:r>
              <a:rPr lang="en-US" dirty="0"/>
              <a:t>, </a:t>
            </a:r>
            <a:r>
              <a:rPr lang="en-US" u="sng" dirty="0"/>
              <a:t>having no hope</a:t>
            </a:r>
            <a:r>
              <a:rPr lang="en-US" dirty="0"/>
              <a:t>, and without God in the world: </a:t>
            </a:r>
          </a:p>
          <a:p>
            <a:endParaRPr lang="en-US" dirty="0"/>
          </a:p>
          <a:p>
            <a:r>
              <a:rPr lang="en-US" dirty="0"/>
              <a:t>13  </a:t>
            </a:r>
            <a:r>
              <a:rPr lang="en-US" b="1" u="sng" dirty="0"/>
              <a:t>But now in Christ Jesus ye who sometimes were far off are made nigh by the blood of Christ.</a:t>
            </a:r>
          </a:p>
          <a:p>
            <a:endParaRPr lang="en-US" dirty="0"/>
          </a:p>
        </p:txBody>
      </p:sp>
      <p:sp>
        <p:nvSpPr>
          <p:cNvPr id="4" name="Slide Number Placeholder 3"/>
          <p:cNvSpPr>
            <a:spLocks noGrp="1"/>
          </p:cNvSpPr>
          <p:nvPr>
            <p:ph type="sldNum" sz="quarter" idx="5"/>
          </p:nvPr>
        </p:nvSpPr>
        <p:spPr/>
        <p:txBody>
          <a:bodyPr/>
          <a:lstStyle/>
          <a:p>
            <a:fld id="{DA9CDD8F-A544-BD46-85D5-089428C5D9DE}" type="slidenum">
              <a:rPr lang="en-US" smtClean="0"/>
              <a:t>12</a:t>
            </a:fld>
            <a:endParaRPr lang="en-US"/>
          </a:p>
        </p:txBody>
      </p:sp>
    </p:spTree>
    <p:extLst>
      <p:ext uri="{BB962C8B-B14F-4D97-AF65-F5344CB8AC3E}">
        <p14:creationId xmlns:p14="http://schemas.microsoft.com/office/powerpoint/2010/main" val="2184179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3491" y="796631"/>
            <a:ext cx="6251304" cy="2700706"/>
          </a:xfrm>
        </p:spPr>
        <p:txBody>
          <a:bodyPr bIns="0"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443491" y="3497337"/>
            <a:ext cx="6251304" cy="1011489"/>
          </a:xfrm>
        </p:spPr>
        <p:txBody>
          <a:bodyPr tIns="91440" bIns="91440">
            <a:normAutofit/>
          </a:bodyPr>
          <a:lstStyle>
            <a:lvl1pPr marL="0" indent="0" algn="ct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3/8/2020</a:t>
            </a:fld>
            <a:endParaRPr lang="en-US" dirty="0"/>
          </a:p>
        </p:txBody>
      </p:sp>
      <p:sp>
        <p:nvSpPr>
          <p:cNvPr id="5" name="Footer Placeholder 4"/>
          <p:cNvSpPr>
            <a:spLocks noGrp="1"/>
          </p:cNvSpPr>
          <p:nvPr>
            <p:ph type="ftr" sz="quarter" idx="11"/>
          </p:nvPr>
        </p:nvSpPr>
        <p:spPr>
          <a:xfrm>
            <a:off x="1443490" y="329308"/>
            <a:ext cx="3719283" cy="309201"/>
          </a:xfrm>
        </p:spPr>
        <p:txBody>
          <a:bodyPr/>
          <a:lstStyle/>
          <a:p>
            <a:endParaRPr lang="en-US" dirty="0"/>
          </a:p>
        </p:txBody>
      </p:sp>
      <p:sp>
        <p:nvSpPr>
          <p:cNvPr id="6" name="Slide Number Placeholder 5"/>
          <p:cNvSpPr>
            <a:spLocks noGrp="1"/>
          </p:cNvSpPr>
          <p:nvPr>
            <p:ph type="sldNum" sz="quarter" idx="12"/>
          </p:nvPr>
        </p:nvSpPr>
        <p:spPr>
          <a:xfrm>
            <a:off x="477760" y="798973"/>
            <a:ext cx="802005" cy="503578"/>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43655176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88132780"/>
      </p:ext>
    </p:extLst>
  </p:cSld>
  <p:clrMapOvr>
    <a:masterClrMapping/>
  </p:clrMapOvr>
  <p:transition>
    <p:fade/>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2373"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2" y="798974"/>
            <a:ext cx="4985762"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67234193"/>
      </p:ext>
    </p:extLst>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014507701"/>
      </p:ext>
    </p:extLst>
  </p:cSld>
  <p:clrMapOvr>
    <a:masterClrMapping/>
  </p:clrMapOvr>
  <p:transition>
    <p:fade/>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2" y="1756130"/>
            <a:ext cx="6251302" cy="1952270"/>
          </a:xfrm>
        </p:spPr>
        <p:txBody>
          <a:bodyPr anchor="b">
            <a:normAutofit/>
          </a:bodyPr>
          <a:lstStyle>
            <a:lvl1pPr algn="ctr">
              <a:defRPr sz="3200"/>
            </a:lvl1pPr>
          </a:lstStyle>
          <a:p>
            <a:r>
              <a:rPr lang="en-US"/>
              <a:t>Click to edit Master title style</a:t>
            </a:r>
            <a:endParaRPr lang="en-US" dirty="0"/>
          </a:p>
        </p:txBody>
      </p:sp>
      <p:sp>
        <p:nvSpPr>
          <p:cNvPr id="3" name="Text Placeholder 2"/>
          <p:cNvSpPr>
            <a:spLocks noGrp="1"/>
          </p:cNvSpPr>
          <p:nvPr>
            <p:ph type="body" idx="1"/>
          </p:nvPr>
        </p:nvSpPr>
        <p:spPr>
          <a:xfrm>
            <a:off x="1434318" y="3708400"/>
            <a:ext cx="6251302" cy="1110725"/>
          </a:xfrm>
        </p:spPr>
        <p:txBody>
          <a:bodyPr tIns="91440">
            <a:normAutofit/>
          </a:bodyP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76186999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25130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1" y="2013936"/>
            <a:ext cx="2965632"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29162" y="2013936"/>
            <a:ext cx="2965424"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60EA64-D806-43AC-9DF2-F8C432F32B4C}" type="datetimeFigureOut">
              <a:rPr lang="en-US" smtClean="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86458970"/>
      </p:ext>
    </p:extLst>
  </p:cSld>
  <p:clrMapOvr>
    <a:masterClrMapping/>
  </p:clrMapOvr>
  <p:transition>
    <p:fade/>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164"/>
            <a:ext cx="62513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2965631"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2965631"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9270" y="2023004"/>
            <a:ext cx="2965523"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29270" y="2821491"/>
            <a:ext cx="2965523"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3/8/2020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74743793"/>
      </p:ext>
    </p:extLst>
  </p:cSld>
  <p:clrMapOvr>
    <a:masterClrMapping/>
  </p:clrMapOvr>
  <p:transition>
    <p:fade/>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3/8/2020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64633891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3/8/2020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8564105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406519"/>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506719"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1501"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773305681"/>
      </p:ext>
    </p:extLst>
  </p:cSld>
  <p:clrMapOvr>
    <a:masterClrMapping/>
  </p:clrMapOvr>
  <p:transition>
    <p:fade/>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9" y="1129513"/>
            <a:ext cx="308049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defTabSz="914400">
              <a:spcBef>
                <a:spcPts val="1800"/>
              </a:spcBef>
            </a:pPr>
            <a:r>
              <a:rPr lang="en-US"/>
              <a:t>Click icon to add picture</a:t>
            </a:r>
            <a:endParaRPr lang="en-US" dirty="0"/>
          </a:p>
        </p:txBody>
      </p:sp>
      <p:sp>
        <p:nvSpPr>
          <p:cNvPr id="4" name="Text Placeholder 3"/>
          <p:cNvSpPr>
            <a:spLocks noGrp="1"/>
          </p:cNvSpPr>
          <p:nvPr>
            <p:ph type="body" sz="half" idx="2"/>
          </p:nvPr>
        </p:nvSpPr>
        <p:spPr>
          <a:xfrm>
            <a:off x="1443492" y="3145992"/>
            <a:ext cx="3076077"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082905" cy="320123"/>
          </a:xfrm>
        </p:spPr>
        <p:txBody>
          <a:bodyPr/>
          <a:lstStyle>
            <a:lvl1pPr algn="l">
              <a:defRPr/>
            </a:lvl1pPr>
          </a:lstStyle>
          <a:p>
            <a:fld id="{1160EA64-D806-43AC-9DF2-F8C432F32B4C}" type="datetimeFigureOut">
              <a:rPr lang="en-US" smtClean="0"/>
              <a:t>3/8/2020</a:t>
            </a:fld>
            <a:endParaRPr lang="en-US" dirty="0"/>
          </a:p>
        </p:txBody>
      </p:sp>
      <p:sp>
        <p:nvSpPr>
          <p:cNvPr id="6" name="Footer Placeholder 5"/>
          <p:cNvSpPr>
            <a:spLocks noGrp="1"/>
          </p:cNvSpPr>
          <p:nvPr>
            <p:ph type="ftr" sz="quarter" idx="11"/>
          </p:nvPr>
        </p:nvSpPr>
        <p:spPr>
          <a:xfrm>
            <a:off x="1437530" y="318641"/>
            <a:ext cx="3082083" cy="320931"/>
          </a:xfrm>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18126504"/>
      </p:ext>
    </p:extLst>
  </p:cSld>
  <p:clrMapOvr>
    <a:masterClrMapping/>
  </p:clrMapOvr>
  <p:transition>
    <p:fade/>
  </p:transition>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3622291"/>
            <a:ext cx="9144000" cy="251227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p:nvPicPr>
        <p:blipFill rotWithShape="1">
          <a:blip r:embed="rId13">
            <a:extLst>
              <a:ext uri="{28A0092B-C50C-407E-A947-70E740481C1C}">
                <a14:useLocalDpi xmlns:a14="http://schemas.microsoft.com/office/drawing/2010/main" val="0"/>
              </a:ext>
            </a:extLst>
          </a:blip>
          <a:srcRect t="2769" b="-2769"/>
          <a:stretch/>
        </p:blipFill>
        <p:spPr>
          <a:xfrm>
            <a:off x="0" y="6135624"/>
            <a:ext cx="9144000" cy="742950"/>
          </a:xfrm>
          <a:prstGeom prst="rect">
            <a:avLst/>
          </a:prstGeom>
        </p:spPr>
      </p:pic>
      <p:sp>
        <p:nvSpPr>
          <p:cNvPr id="2" name="Title Placeholder 1"/>
          <p:cNvSpPr>
            <a:spLocks noGrp="1"/>
          </p:cNvSpPr>
          <p:nvPr>
            <p:ph type="title"/>
          </p:nvPr>
        </p:nvSpPr>
        <p:spPr>
          <a:xfrm>
            <a:off x="1443491" y="804520"/>
            <a:ext cx="6251303"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25130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2650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160EA64-D806-43AC-9DF2-F8C432F32B4C}" type="datetimeFigureOut">
              <a:rPr lang="en-US" smtClean="0"/>
              <a:t>3/8/2020</a:t>
            </a:fld>
            <a:endParaRPr lang="en-US" dirty="0"/>
          </a:p>
        </p:txBody>
      </p:sp>
      <p:sp>
        <p:nvSpPr>
          <p:cNvPr id="5" name="Footer Placeholder 4"/>
          <p:cNvSpPr>
            <a:spLocks noGrp="1"/>
          </p:cNvSpPr>
          <p:nvPr>
            <p:ph type="ftr" sz="quarter" idx="3"/>
          </p:nvPr>
        </p:nvSpPr>
        <p:spPr>
          <a:xfrm>
            <a:off x="1443491" y="329308"/>
            <a:ext cx="3719283"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8A7A6979-0714-4377-B894-6BE4C2D6E202}" type="slidenum">
              <a:rPr lang="en-US" smtClean="0"/>
              <a:pPr/>
              <a:t>‹#›</a:t>
            </a:fld>
            <a:endParaRPr lang="en-US" dirty="0"/>
          </a:p>
        </p:txBody>
      </p:sp>
      <p:cxnSp>
        <p:nvCxnSpPr>
          <p:cNvPr id="12" name="Straight Connector 11"/>
          <p:cNvCxnSpPr/>
          <p:nvPr/>
        </p:nvCxnSpPr>
        <p:spPr>
          <a:xfrm>
            <a:off x="0" y="614476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1781080"/>
      </p:ext>
    </p:extLst>
  </p:cSld>
  <p:clrMap bg1="dk1" tx1="lt1" bg2="dk2" tx2="lt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ransition>
    <p:fade/>
  </p:transition>
  <p:hf sldNum="0" hdr="0" ftr="0" dt="0"/>
  <p:txStyles>
    <p:titleStyle>
      <a:lvl1pPr algn="ctr" defTabSz="6858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38C1B-DDA0-A14B-9587-5583F2CFA2DE}"/>
              </a:ext>
            </a:extLst>
          </p:cNvPr>
          <p:cNvSpPr>
            <a:spLocks noGrp="1"/>
          </p:cNvSpPr>
          <p:nvPr>
            <p:ph type="ctrTitle"/>
          </p:nvPr>
        </p:nvSpPr>
        <p:spPr>
          <a:xfrm>
            <a:off x="720700" y="1577431"/>
            <a:ext cx="5137274" cy="3152904"/>
          </a:xfrm>
        </p:spPr>
        <p:txBody>
          <a:bodyPr anchor="ctr">
            <a:normAutofit/>
          </a:bodyPr>
          <a:lstStyle/>
          <a:p>
            <a:pPr algn="r"/>
            <a:r>
              <a:rPr lang="en-US" sz="7200" dirty="0" err="1"/>
              <a:t>ezekiel</a:t>
            </a:r>
            <a:endParaRPr lang="en-US" sz="7200" dirty="0"/>
          </a:p>
        </p:txBody>
      </p:sp>
      <p:sp>
        <p:nvSpPr>
          <p:cNvPr id="3" name="Subtitle 2">
            <a:extLst>
              <a:ext uri="{FF2B5EF4-FFF2-40B4-BE49-F238E27FC236}">
                <a16:creationId xmlns:a16="http://schemas.microsoft.com/office/drawing/2014/main" id="{D3249BD9-4F7E-5E40-88E0-6A204DE1E927}"/>
              </a:ext>
            </a:extLst>
          </p:cNvPr>
          <p:cNvSpPr>
            <a:spLocks noGrp="1"/>
          </p:cNvSpPr>
          <p:nvPr>
            <p:ph type="subTitle" idx="1"/>
          </p:nvPr>
        </p:nvSpPr>
        <p:spPr>
          <a:xfrm>
            <a:off x="6339804" y="1580272"/>
            <a:ext cx="2654728" cy="3147224"/>
          </a:xfrm>
        </p:spPr>
        <p:txBody>
          <a:bodyPr anchor="ctr">
            <a:normAutofit/>
          </a:bodyPr>
          <a:lstStyle/>
          <a:p>
            <a:r>
              <a:rPr lang="en-US" sz="2100" dirty="0"/>
              <a:t>that they might know that I </a:t>
            </a:r>
            <a:r>
              <a:rPr lang="en-US" sz="2100" i="1" dirty="0"/>
              <a:t>am</a:t>
            </a:r>
            <a:r>
              <a:rPr lang="en-US" sz="2100" dirty="0"/>
              <a:t> the LORD.</a:t>
            </a:r>
          </a:p>
        </p:txBody>
      </p:sp>
    </p:spTree>
    <p:extLst>
      <p:ext uri="{BB962C8B-B14F-4D97-AF65-F5344CB8AC3E}">
        <p14:creationId xmlns:p14="http://schemas.microsoft.com/office/powerpoint/2010/main" val="3581372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03841-3A87-5149-8B90-43E627F2B3DE}"/>
              </a:ext>
            </a:extLst>
          </p:cNvPr>
          <p:cNvSpPr>
            <a:spLocks noGrp="1"/>
          </p:cNvSpPr>
          <p:nvPr>
            <p:ph type="title"/>
          </p:nvPr>
        </p:nvSpPr>
        <p:spPr>
          <a:xfrm>
            <a:off x="246185" y="298938"/>
            <a:ext cx="8528538" cy="756139"/>
          </a:xfrm>
        </p:spPr>
        <p:txBody>
          <a:bodyPr>
            <a:normAutofit/>
          </a:bodyPr>
          <a:lstStyle/>
          <a:p>
            <a:r>
              <a:rPr lang="en-US" sz="3600" dirty="0"/>
              <a:t>Ye shall know that I am the LORD</a:t>
            </a:r>
          </a:p>
        </p:txBody>
      </p:sp>
      <p:sp>
        <p:nvSpPr>
          <p:cNvPr id="3" name="Content Placeholder 2">
            <a:extLst>
              <a:ext uri="{FF2B5EF4-FFF2-40B4-BE49-F238E27FC236}">
                <a16:creationId xmlns:a16="http://schemas.microsoft.com/office/drawing/2014/main" id="{6281D645-8DD9-5247-A956-6BEC0A945154}"/>
              </a:ext>
            </a:extLst>
          </p:cNvPr>
          <p:cNvSpPr>
            <a:spLocks noGrp="1"/>
          </p:cNvSpPr>
          <p:nvPr>
            <p:ph idx="1"/>
          </p:nvPr>
        </p:nvSpPr>
        <p:spPr>
          <a:xfrm>
            <a:off x="246185" y="1055077"/>
            <a:ext cx="8528538" cy="4958861"/>
          </a:xfrm>
        </p:spPr>
        <p:txBody>
          <a:bodyPr anchor="ctr">
            <a:normAutofit fontScale="92500"/>
          </a:bodyPr>
          <a:lstStyle/>
          <a:p>
            <a:r>
              <a:rPr lang="en-US" sz="2800" b="1" u="sng" dirty="0"/>
              <a:t>Restoration of Israel (</a:t>
            </a:r>
            <a:r>
              <a:rPr lang="en-US" sz="2800" b="1" u="sng" dirty="0" err="1"/>
              <a:t>Eze</a:t>
            </a:r>
            <a:r>
              <a:rPr lang="en-US" sz="2800" b="1" u="sng" dirty="0"/>
              <a:t>. 33:1-48:35)</a:t>
            </a:r>
          </a:p>
          <a:p>
            <a:r>
              <a:rPr lang="en-US" sz="2800" dirty="0"/>
              <a:t>Return of Israel to the Land    </a:t>
            </a:r>
            <a:r>
              <a:rPr lang="en-US" sz="2800" dirty="0" err="1"/>
              <a:t>Eze</a:t>
            </a:r>
            <a:r>
              <a:rPr lang="en-US" sz="2800" dirty="0"/>
              <a:t>. 33:1-39:29</a:t>
            </a:r>
          </a:p>
          <a:p>
            <a:r>
              <a:rPr lang="en-US" sz="2800" dirty="0"/>
              <a:t>Appointment of Ezekiel as Watchman    </a:t>
            </a:r>
            <a:r>
              <a:rPr lang="en-US" sz="2800" dirty="0" err="1"/>
              <a:t>Eze</a:t>
            </a:r>
            <a:r>
              <a:rPr lang="en-US" sz="2800" dirty="0"/>
              <a:t> 33:1-33</a:t>
            </a:r>
          </a:p>
          <a:p>
            <a:r>
              <a:rPr lang="en-US" sz="2800" dirty="0"/>
              <a:t>Message to the Shepherds    </a:t>
            </a:r>
            <a:r>
              <a:rPr lang="en-US" sz="2800" dirty="0" err="1"/>
              <a:t>Eze</a:t>
            </a:r>
            <a:r>
              <a:rPr lang="en-US" sz="2800" dirty="0"/>
              <a:t> 34:1-31</a:t>
            </a:r>
          </a:p>
          <a:p>
            <a:r>
              <a:rPr lang="en-US" sz="2800" dirty="0"/>
              <a:t>Judgment of Edom    </a:t>
            </a:r>
            <a:r>
              <a:rPr lang="en-US" sz="2800" dirty="0" err="1"/>
              <a:t>Eze</a:t>
            </a:r>
            <a:r>
              <a:rPr lang="en-US" sz="2800" dirty="0"/>
              <a:t> 35:1-15</a:t>
            </a:r>
          </a:p>
          <a:p>
            <a:r>
              <a:rPr lang="en-US" sz="2800" dirty="0"/>
              <a:t>Prophecies Concerning Israel    </a:t>
            </a:r>
            <a:r>
              <a:rPr lang="en-US" sz="2800" dirty="0" err="1"/>
              <a:t>Eze</a:t>
            </a:r>
            <a:r>
              <a:rPr lang="en-US" sz="2800" dirty="0"/>
              <a:t>. 36:1-37:28</a:t>
            </a:r>
          </a:p>
          <a:p>
            <a:r>
              <a:rPr lang="en-US" sz="2800" dirty="0"/>
              <a:t>Restoration of Israel in the Kingdom    </a:t>
            </a:r>
            <a:r>
              <a:rPr lang="en-US" sz="2800" dirty="0" err="1"/>
              <a:t>Eze</a:t>
            </a:r>
            <a:r>
              <a:rPr lang="en-US" sz="2800" dirty="0"/>
              <a:t>. 40:1-48:35</a:t>
            </a:r>
          </a:p>
        </p:txBody>
      </p:sp>
    </p:spTree>
    <p:extLst>
      <p:ext uri="{BB962C8B-B14F-4D97-AF65-F5344CB8AC3E}">
        <p14:creationId xmlns:p14="http://schemas.microsoft.com/office/powerpoint/2010/main" val="56417685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AB600-C349-D045-B8EC-179339EBF56D}"/>
              </a:ext>
            </a:extLst>
          </p:cNvPr>
          <p:cNvSpPr>
            <a:spLocks noGrp="1"/>
          </p:cNvSpPr>
          <p:nvPr>
            <p:ph type="title"/>
          </p:nvPr>
        </p:nvSpPr>
        <p:spPr>
          <a:xfrm>
            <a:off x="1087794" y="1107831"/>
            <a:ext cx="6968411" cy="786926"/>
          </a:xfrm>
        </p:spPr>
        <p:txBody>
          <a:bodyPr>
            <a:normAutofit/>
          </a:bodyPr>
          <a:lstStyle/>
          <a:p>
            <a:r>
              <a:rPr lang="en-US" sz="4050" dirty="0"/>
              <a:t>Thus saith the Lord God</a:t>
            </a:r>
          </a:p>
        </p:txBody>
      </p:sp>
      <p:sp>
        <p:nvSpPr>
          <p:cNvPr id="3" name="Content Placeholder 2">
            <a:extLst>
              <a:ext uri="{FF2B5EF4-FFF2-40B4-BE49-F238E27FC236}">
                <a16:creationId xmlns:a16="http://schemas.microsoft.com/office/drawing/2014/main" id="{C8323F8C-7DCE-D64F-B4B7-246F04DF2E20}"/>
              </a:ext>
            </a:extLst>
          </p:cNvPr>
          <p:cNvSpPr>
            <a:spLocks noGrp="1"/>
          </p:cNvSpPr>
          <p:nvPr>
            <p:ph idx="1"/>
          </p:nvPr>
        </p:nvSpPr>
        <p:spPr>
          <a:xfrm>
            <a:off x="263769" y="2708031"/>
            <a:ext cx="8686800" cy="3042138"/>
          </a:xfrm>
        </p:spPr>
        <p:txBody>
          <a:bodyPr anchor="b">
            <a:normAutofit/>
          </a:bodyPr>
          <a:lstStyle/>
          <a:p>
            <a:pPr algn="ctr"/>
            <a:r>
              <a:rPr lang="en-US" sz="2400" dirty="0"/>
              <a:t>Moreover, he said to me, “Son of man, all my words that I shall speak to you receive in your heart, and hear with your ears. 11  And go to the exiles, to your people, and speak to them and say to them, ‘Thus says the Lord GOD,’ whether they hear or refuse to hear.”</a:t>
            </a:r>
          </a:p>
          <a:p>
            <a:pPr algn="ctr"/>
            <a:r>
              <a:rPr lang="en-US" sz="2400" dirty="0"/>
              <a:t>Ezekiel 3:10 -11 </a:t>
            </a:r>
          </a:p>
        </p:txBody>
      </p:sp>
    </p:spTree>
    <p:extLst>
      <p:ext uri="{BB962C8B-B14F-4D97-AF65-F5344CB8AC3E}">
        <p14:creationId xmlns:p14="http://schemas.microsoft.com/office/powerpoint/2010/main" val="34112528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AB600-C349-D045-B8EC-179339EBF56D}"/>
              </a:ext>
            </a:extLst>
          </p:cNvPr>
          <p:cNvSpPr>
            <a:spLocks noGrp="1"/>
          </p:cNvSpPr>
          <p:nvPr>
            <p:ph type="title"/>
          </p:nvPr>
        </p:nvSpPr>
        <p:spPr>
          <a:xfrm>
            <a:off x="263770" y="1107831"/>
            <a:ext cx="8546122" cy="1600200"/>
          </a:xfrm>
        </p:spPr>
        <p:txBody>
          <a:bodyPr>
            <a:normAutofit/>
          </a:bodyPr>
          <a:lstStyle/>
          <a:p>
            <a:r>
              <a:rPr lang="en-US" sz="4800" dirty="0"/>
              <a:t>There is salvation in God</a:t>
            </a:r>
          </a:p>
        </p:txBody>
      </p:sp>
      <p:sp>
        <p:nvSpPr>
          <p:cNvPr id="3" name="Content Placeholder 2">
            <a:extLst>
              <a:ext uri="{FF2B5EF4-FFF2-40B4-BE49-F238E27FC236}">
                <a16:creationId xmlns:a16="http://schemas.microsoft.com/office/drawing/2014/main" id="{C8323F8C-7DCE-D64F-B4B7-246F04DF2E20}"/>
              </a:ext>
            </a:extLst>
          </p:cNvPr>
          <p:cNvSpPr>
            <a:spLocks noGrp="1"/>
          </p:cNvSpPr>
          <p:nvPr>
            <p:ph idx="1"/>
          </p:nvPr>
        </p:nvSpPr>
        <p:spPr>
          <a:xfrm>
            <a:off x="263769" y="2708031"/>
            <a:ext cx="8686800" cy="3042138"/>
          </a:xfrm>
        </p:spPr>
        <p:txBody>
          <a:bodyPr anchor="b">
            <a:normAutofit/>
          </a:bodyPr>
          <a:lstStyle/>
          <a:p>
            <a:pPr algn="ctr"/>
            <a:r>
              <a:rPr lang="en-US" sz="2400" dirty="0"/>
              <a:t>Ezekiel 37:23  Neither shall they defile themselves any more with their idols, nor with their detestable things, nor with any of their transgressions: but I will save them out of all their </a:t>
            </a:r>
            <a:r>
              <a:rPr lang="en-US" sz="2400" dirty="0" err="1"/>
              <a:t>dwellingplaces</a:t>
            </a:r>
            <a:r>
              <a:rPr lang="en-US" sz="2400" dirty="0"/>
              <a:t>, wherein they have sinned, and will cleanse them: so shall they be my people, and I will be their God.</a:t>
            </a:r>
          </a:p>
        </p:txBody>
      </p:sp>
    </p:spTree>
    <p:extLst>
      <p:ext uri="{BB962C8B-B14F-4D97-AF65-F5344CB8AC3E}">
        <p14:creationId xmlns:p14="http://schemas.microsoft.com/office/powerpoint/2010/main" val="266771839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9C29D6-3384-2444-8EB8-570294F9AC16}"/>
              </a:ext>
            </a:extLst>
          </p:cNvPr>
          <p:cNvSpPr>
            <a:spLocks noGrp="1"/>
          </p:cNvSpPr>
          <p:nvPr>
            <p:ph idx="1"/>
          </p:nvPr>
        </p:nvSpPr>
        <p:spPr>
          <a:xfrm>
            <a:off x="197827" y="228600"/>
            <a:ext cx="8757139" cy="6383215"/>
          </a:xfrm>
        </p:spPr>
        <p:txBody>
          <a:bodyPr>
            <a:normAutofit/>
          </a:bodyPr>
          <a:lstStyle/>
          <a:p>
            <a:r>
              <a:rPr lang="en-US" sz="3200" b="1" dirty="0"/>
              <a:t>Ezekiel 2:1-10  </a:t>
            </a:r>
          </a:p>
          <a:p>
            <a:r>
              <a:rPr lang="en-US" sz="2400" dirty="0"/>
              <a:t>And he said unto me, Son of man, stand upon thy feet, and I will speak unto thee. 2  And the spirit entered into me when he </a:t>
            </a:r>
            <a:r>
              <a:rPr lang="en-US" sz="2400" dirty="0" err="1"/>
              <a:t>spake</a:t>
            </a:r>
            <a:r>
              <a:rPr lang="en-US" sz="2400" dirty="0"/>
              <a:t> unto me, and set me upon my feet, that I heard him that </a:t>
            </a:r>
            <a:r>
              <a:rPr lang="en-US" sz="2400" dirty="0" err="1"/>
              <a:t>spake</a:t>
            </a:r>
            <a:r>
              <a:rPr lang="en-US" sz="2400" dirty="0"/>
              <a:t> unto me. 3  And he said unto me, Son of man, I send thee to the children of Israel, to a rebellious nation that hath rebelled against me: they and their fathers have transgressed against me, even unto this very day. 4  For they are impudent children and </a:t>
            </a:r>
            <a:r>
              <a:rPr lang="en-US" sz="2400" dirty="0" err="1"/>
              <a:t>stiffhearted</a:t>
            </a:r>
            <a:r>
              <a:rPr lang="en-US" sz="2400" dirty="0"/>
              <a:t>. I do send thee unto them; and thou shalt say unto them, Thus saith the Lord GOD. 5  And they, whether they will hear, or whether they will forbear, (for they are a rebellious house,) yet shall know that there hath been a prophet among them.</a:t>
            </a:r>
          </a:p>
        </p:txBody>
      </p:sp>
    </p:spTree>
    <p:extLst>
      <p:ext uri="{BB962C8B-B14F-4D97-AF65-F5344CB8AC3E}">
        <p14:creationId xmlns:p14="http://schemas.microsoft.com/office/powerpoint/2010/main" val="138537993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9C29D6-3384-2444-8EB8-570294F9AC16}"/>
              </a:ext>
            </a:extLst>
          </p:cNvPr>
          <p:cNvSpPr>
            <a:spLocks noGrp="1"/>
          </p:cNvSpPr>
          <p:nvPr>
            <p:ph idx="1"/>
          </p:nvPr>
        </p:nvSpPr>
        <p:spPr>
          <a:xfrm>
            <a:off x="197827" y="228600"/>
            <a:ext cx="8757139" cy="6383215"/>
          </a:xfrm>
        </p:spPr>
        <p:txBody>
          <a:bodyPr>
            <a:normAutofit lnSpcReduction="10000"/>
          </a:bodyPr>
          <a:lstStyle/>
          <a:p>
            <a:r>
              <a:rPr lang="en-US" sz="3200" b="1" dirty="0"/>
              <a:t>Ezekiel 2:1-10 </a:t>
            </a:r>
            <a:r>
              <a:rPr lang="en-US" sz="3200" dirty="0"/>
              <a:t> </a:t>
            </a:r>
          </a:p>
          <a:p>
            <a:r>
              <a:rPr lang="en-US" sz="2400" dirty="0"/>
              <a:t>6  And thou, son of man, be not afraid of them, neither be afraid of their words, though briers and thorns be with thee, and thou dost dwell among scorpions: be not afraid of their words, nor be dismayed at their looks, though they be a rebellious house. 7  And thou shalt speak my words unto them, whether they will hear, or whether they will forbear: for they are most rebellious. 8  But thou, son of man, hear what I say unto thee; Be not thou rebellious like that rebellious house: open thy mouth, and eat that I give thee. 9  And when I looked, behold, an hand was sent unto me; and, lo, a roll of a book was therein; 10  And he spread it before me; and it was written within and without: and there was written therein lamentations, and mourning, and woe.</a:t>
            </a:r>
          </a:p>
          <a:p>
            <a:endParaRPr lang="en-US" dirty="0"/>
          </a:p>
        </p:txBody>
      </p:sp>
    </p:spTree>
    <p:extLst>
      <p:ext uri="{BB962C8B-B14F-4D97-AF65-F5344CB8AC3E}">
        <p14:creationId xmlns:p14="http://schemas.microsoft.com/office/powerpoint/2010/main" val="389217235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38C1B-DDA0-A14B-9587-5583F2CFA2DE}"/>
              </a:ext>
            </a:extLst>
          </p:cNvPr>
          <p:cNvSpPr>
            <a:spLocks noGrp="1"/>
          </p:cNvSpPr>
          <p:nvPr>
            <p:ph type="ctrTitle"/>
          </p:nvPr>
        </p:nvSpPr>
        <p:spPr>
          <a:xfrm>
            <a:off x="720700" y="1577431"/>
            <a:ext cx="5137274" cy="3152904"/>
          </a:xfrm>
        </p:spPr>
        <p:txBody>
          <a:bodyPr anchor="ctr">
            <a:normAutofit/>
          </a:bodyPr>
          <a:lstStyle/>
          <a:p>
            <a:pPr algn="r"/>
            <a:r>
              <a:rPr lang="en-US" sz="7200" dirty="0" err="1"/>
              <a:t>ezekiel</a:t>
            </a:r>
            <a:endParaRPr lang="en-US" sz="7200" dirty="0"/>
          </a:p>
        </p:txBody>
      </p:sp>
      <p:sp>
        <p:nvSpPr>
          <p:cNvPr id="3" name="Subtitle 2">
            <a:extLst>
              <a:ext uri="{FF2B5EF4-FFF2-40B4-BE49-F238E27FC236}">
                <a16:creationId xmlns:a16="http://schemas.microsoft.com/office/drawing/2014/main" id="{D3249BD9-4F7E-5E40-88E0-6A204DE1E927}"/>
              </a:ext>
            </a:extLst>
          </p:cNvPr>
          <p:cNvSpPr>
            <a:spLocks noGrp="1"/>
          </p:cNvSpPr>
          <p:nvPr>
            <p:ph type="subTitle" idx="1"/>
          </p:nvPr>
        </p:nvSpPr>
        <p:spPr>
          <a:xfrm>
            <a:off x="6339804" y="1580272"/>
            <a:ext cx="2654728" cy="3147224"/>
          </a:xfrm>
        </p:spPr>
        <p:txBody>
          <a:bodyPr anchor="ctr">
            <a:normAutofit/>
          </a:bodyPr>
          <a:lstStyle/>
          <a:p>
            <a:r>
              <a:rPr lang="en-US" sz="2100" dirty="0"/>
              <a:t>that they might know that I </a:t>
            </a:r>
            <a:r>
              <a:rPr lang="en-US" sz="2100" i="1" dirty="0"/>
              <a:t>am</a:t>
            </a:r>
            <a:r>
              <a:rPr lang="en-US" sz="2100" dirty="0"/>
              <a:t> the LORD.</a:t>
            </a:r>
          </a:p>
        </p:txBody>
      </p:sp>
    </p:spTree>
    <p:extLst>
      <p:ext uri="{BB962C8B-B14F-4D97-AF65-F5344CB8AC3E}">
        <p14:creationId xmlns:p14="http://schemas.microsoft.com/office/powerpoint/2010/main" val="338140460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86798-334D-E34C-8E31-1007EA4872A0}"/>
              </a:ext>
            </a:extLst>
          </p:cNvPr>
          <p:cNvSpPr>
            <a:spLocks noGrp="1"/>
          </p:cNvSpPr>
          <p:nvPr>
            <p:ph type="title"/>
          </p:nvPr>
        </p:nvSpPr>
        <p:spPr>
          <a:xfrm>
            <a:off x="1087795" y="1790350"/>
            <a:ext cx="6968411" cy="1295750"/>
          </a:xfrm>
        </p:spPr>
        <p:txBody>
          <a:bodyPr>
            <a:normAutofit/>
          </a:bodyPr>
          <a:lstStyle/>
          <a:p>
            <a:r>
              <a:rPr lang="en-US" sz="6000" b="1" dirty="0"/>
              <a:t>Rebellious</a:t>
            </a:r>
          </a:p>
        </p:txBody>
      </p:sp>
      <p:sp>
        <p:nvSpPr>
          <p:cNvPr id="3" name="Content Placeholder 2">
            <a:extLst>
              <a:ext uri="{FF2B5EF4-FFF2-40B4-BE49-F238E27FC236}">
                <a16:creationId xmlns:a16="http://schemas.microsoft.com/office/drawing/2014/main" id="{B43B8A8E-93AB-EC4F-850C-2656E50F3718}"/>
              </a:ext>
            </a:extLst>
          </p:cNvPr>
          <p:cNvSpPr>
            <a:spLocks noGrp="1"/>
          </p:cNvSpPr>
          <p:nvPr>
            <p:ph idx="1"/>
          </p:nvPr>
        </p:nvSpPr>
        <p:spPr>
          <a:xfrm>
            <a:off x="303335" y="3429000"/>
            <a:ext cx="8546123" cy="1528009"/>
          </a:xfrm>
        </p:spPr>
        <p:txBody>
          <a:bodyPr>
            <a:normAutofit fontScale="85000" lnSpcReduction="10000"/>
          </a:bodyPr>
          <a:lstStyle/>
          <a:p>
            <a:r>
              <a:rPr lang="en-US" dirty="0"/>
              <a:t>Ezekiel 2:3-4  And he said unto me, Son of man, I send thee to the children of Israel, to a rebellious nation that hath rebelled against me: they and their fathers have transgressed against me, even unto this very day. 4  For they are impudent children and </a:t>
            </a:r>
            <a:r>
              <a:rPr lang="en-US" dirty="0" err="1"/>
              <a:t>stiffhearted</a:t>
            </a:r>
            <a:r>
              <a:rPr lang="en-US" dirty="0"/>
              <a:t>. I do send thee unto them; and thou shalt say unto them, Thus saith the Lord GOD.</a:t>
            </a:r>
          </a:p>
          <a:p>
            <a:endParaRPr lang="en-US" dirty="0"/>
          </a:p>
        </p:txBody>
      </p:sp>
    </p:spTree>
    <p:extLst>
      <p:ext uri="{BB962C8B-B14F-4D97-AF65-F5344CB8AC3E}">
        <p14:creationId xmlns:p14="http://schemas.microsoft.com/office/powerpoint/2010/main" val="171084653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AB600-C349-D045-B8EC-179339EBF56D}"/>
              </a:ext>
            </a:extLst>
          </p:cNvPr>
          <p:cNvSpPr>
            <a:spLocks noGrp="1"/>
          </p:cNvSpPr>
          <p:nvPr>
            <p:ph type="title"/>
          </p:nvPr>
        </p:nvSpPr>
        <p:spPr>
          <a:xfrm>
            <a:off x="1087795" y="2431060"/>
            <a:ext cx="6968411" cy="786926"/>
          </a:xfrm>
        </p:spPr>
        <p:txBody>
          <a:bodyPr>
            <a:normAutofit/>
          </a:bodyPr>
          <a:lstStyle/>
          <a:p>
            <a:r>
              <a:rPr lang="en-US" sz="4050" dirty="0"/>
              <a:t>Thus saith the Lord God</a:t>
            </a:r>
          </a:p>
        </p:txBody>
      </p:sp>
      <p:sp>
        <p:nvSpPr>
          <p:cNvPr id="3" name="Content Placeholder 2">
            <a:extLst>
              <a:ext uri="{FF2B5EF4-FFF2-40B4-BE49-F238E27FC236}">
                <a16:creationId xmlns:a16="http://schemas.microsoft.com/office/drawing/2014/main" id="{C8323F8C-7DCE-D64F-B4B7-246F04DF2E20}"/>
              </a:ext>
            </a:extLst>
          </p:cNvPr>
          <p:cNvSpPr>
            <a:spLocks noGrp="1"/>
          </p:cNvSpPr>
          <p:nvPr>
            <p:ph idx="1"/>
          </p:nvPr>
        </p:nvSpPr>
        <p:spPr>
          <a:xfrm>
            <a:off x="246185" y="3890596"/>
            <a:ext cx="8598877" cy="1490295"/>
          </a:xfrm>
        </p:spPr>
        <p:txBody>
          <a:bodyPr>
            <a:normAutofit/>
          </a:bodyPr>
          <a:lstStyle/>
          <a:p>
            <a:r>
              <a:rPr lang="en-US" dirty="0"/>
              <a:t>Ezekiel was training in the office of Priesthood until the exile, but God still used Him in the captivity. His occupation changed from Priest to Prophet.</a:t>
            </a:r>
          </a:p>
        </p:txBody>
      </p:sp>
    </p:spTree>
    <p:extLst>
      <p:ext uri="{BB962C8B-B14F-4D97-AF65-F5344CB8AC3E}">
        <p14:creationId xmlns:p14="http://schemas.microsoft.com/office/powerpoint/2010/main" val="320950457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03841-3A87-5149-8B90-43E627F2B3DE}"/>
              </a:ext>
            </a:extLst>
          </p:cNvPr>
          <p:cNvSpPr>
            <a:spLocks noGrp="1"/>
          </p:cNvSpPr>
          <p:nvPr>
            <p:ph type="title"/>
          </p:nvPr>
        </p:nvSpPr>
        <p:spPr>
          <a:xfrm>
            <a:off x="246185" y="298938"/>
            <a:ext cx="8528538" cy="1554817"/>
          </a:xfrm>
        </p:spPr>
        <p:txBody>
          <a:bodyPr>
            <a:normAutofit/>
          </a:bodyPr>
          <a:lstStyle/>
          <a:p>
            <a:r>
              <a:rPr lang="en-US" sz="4400" dirty="0"/>
              <a:t>Ye shall know that I am the LORD</a:t>
            </a:r>
          </a:p>
        </p:txBody>
      </p:sp>
      <p:sp>
        <p:nvSpPr>
          <p:cNvPr id="3" name="Content Placeholder 2">
            <a:extLst>
              <a:ext uri="{FF2B5EF4-FFF2-40B4-BE49-F238E27FC236}">
                <a16:creationId xmlns:a16="http://schemas.microsoft.com/office/drawing/2014/main" id="{6281D645-8DD9-5247-A956-6BEC0A945154}"/>
              </a:ext>
            </a:extLst>
          </p:cNvPr>
          <p:cNvSpPr>
            <a:spLocks noGrp="1"/>
          </p:cNvSpPr>
          <p:nvPr>
            <p:ph idx="1"/>
          </p:nvPr>
        </p:nvSpPr>
        <p:spPr>
          <a:xfrm>
            <a:off x="246185" y="2015733"/>
            <a:ext cx="8528538" cy="3450613"/>
          </a:xfrm>
        </p:spPr>
        <p:txBody>
          <a:bodyPr anchor="ctr">
            <a:normAutofit/>
          </a:bodyPr>
          <a:lstStyle/>
          <a:p>
            <a:pPr algn="ctr"/>
            <a:r>
              <a:rPr lang="en-US" sz="2800" dirty="0"/>
              <a:t>And ye shall know that I </a:t>
            </a:r>
            <a:r>
              <a:rPr lang="en-US" sz="2800" i="1" dirty="0"/>
              <a:t>am</a:t>
            </a:r>
            <a:r>
              <a:rPr lang="en-US" sz="2800" dirty="0"/>
              <a:t> the LORD: for ye have not walked in my statutes, neither executed my judgments, but have done after the manners of the heathen that </a:t>
            </a:r>
            <a:r>
              <a:rPr lang="en-US" sz="2800" i="1" dirty="0"/>
              <a:t>are</a:t>
            </a:r>
            <a:r>
              <a:rPr lang="en-US" sz="2800" dirty="0"/>
              <a:t> round about you.</a:t>
            </a:r>
          </a:p>
          <a:p>
            <a:pPr algn="ctr"/>
            <a:r>
              <a:rPr lang="en-US" sz="2800" b="1" dirty="0"/>
              <a:t>Ezekiel 11:12</a:t>
            </a:r>
            <a:r>
              <a:rPr lang="en-US" sz="2800" dirty="0"/>
              <a:t>  </a:t>
            </a:r>
          </a:p>
        </p:txBody>
      </p:sp>
    </p:spTree>
    <p:extLst>
      <p:ext uri="{BB962C8B-B14F-4D97-AF65-F5344CB8AC3E}">
        <p14:creationId xmlns:p14="http://schemas.microsoft.com/office/powerpoint/2010/main" val="178866545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03841-3A87-5149-8B90-43E627F2B3DE}"/>
              </a:ext>
            </a:extLst>
          </p:cNvPr>
          <p:cNvSpPr>
            <a:spLocks noGrp="1"/>
          </p:cNvSpPr>
          <p:nvPr>
            <p:ph type="title"/>
          </p:nvPr>
        </p:nvSpPr>
        <p:spPr>
          <a:xfrm>
            <a:off x="246185" y="298938"/>
            <a:ext cx="8528538" cy="756139"/>
          </a:xfrm>
        </p:spPr>
        <p:txBody>
          <a:bodyPr>
            <a:normAutofit/>
          </a:bodyPr>
          <a:lstStyle/>
          <a:p>
            <a:r>
              <a:rPr lang="en-US" sz="3600" dirty="0"/>
              <a:t>Ye shall know that I am the LORD</a:t>
            </a:r>
          </a:p>
        </p:txBody>
      </p:sp>
      <p:sp>
        <p:nvSpPr>
          <p:cNvPr id="3" name="Content Placeholder 2">
            <a:extLst>
              <a:ext uri="{FF2B5EF4-FFF2-40B4-BE49-F238E27FC236}">
                <a16:creationId xmlns:a16="http://schemas.microsoft.com/office/drawing/2014/main" id="{6281D645-8DD9-5247-A956-6BEC0A945154}"/>
              </a:ext>
            </a:extLst>
          </p:cNvPr>
          <p:cNvSpPr>
            <a:spLocks noGrp="1"/>
          </p:cNvSpPr>
          <p:nvPr>
            <p:ph idx="1"/>
          </p:nvPr>
        </p:nvSpPr>
        <p:spPr>
          <a:xfrm>
            <a:off x="246185" y="1055077"/>
            <a:ext cx="8528538" cy="4958861"/>
          </a:xfrm>
        </p:spPr>
        <p:txBody>
          <a:bodyPr anchor="ctr">
            <a:normAutofit/>
          </a:bodyPr>
          <a:lstStyle/>
          <a:p>
            <a:r>
              <a:rPr lang="en-US" sz="2800" b="1" u="sng" dirty="0"/>
              <a:t>Judgment on Judah (</a:t>
            </a:r>
            <a:r>
              <a:rPr lang="en-US" sz="2800" b="1" u="sng" dirty="0" err="1"/>
              <a:t>Eze</a:t>
            </a:r>
            <a:r>
              <a:rPr lang="en-US" sz="2800" b="1" u="sng" dirty="0"/>
              <a:t>. 4:1-24:27)</a:t>
            </a:r>
          </a:p>
          <a:p>
            <a:r>
              <a:rPr lang="en-US" sz="2800" dirty="0"/>
              <a:t>Destruction Because of Idolatry  </a:t>
            </a:r>
            <a:r>
              <a:rPr lang="en-US" sz="2200" dirty="0" err="1"/>
              <a:t>Eze</a:t>
            </a:r>
            <a:r>
              <a:rPr lang="en-US" sz="2200" dirty="0"/>
              <a:t> 6:1-14</a:t>
            </a:r>
          </a:p>
          <a:p>
            <a:r>
              <a:rPr lang="en-US" sz="2800" dirty="0"/>
              <a:t>Description of the Babylonian Conquest  </a:t>
            </a:r>
            <a:r>
              <a:rPr lang="en-US" sz="2200" dirty="0" err="1"/>
              <a:t>Eze</a:t>
            </a:r>
            <a:r>
              <a:rPr lang="en-US" sz="2200" dirty="0"/>
              <a:t> 7:1-27</a:t>
            </a:r>
          </a:p>
          <a:p>
            <a:r>
              <a:rPr lang="en-US" sz="2800" dirty="0"/>
              <a:t>Promised Restoration of the Remnant  </a:t>
            </a:r>
            <a:r>
              <a:rPr lang="en-US" sz="2200" dirty="0" err="1"/>
              <a:t>Eze</a:t>
            </a:r>
            <a:r>
              <a:rPr lang="en-US" sz="2200" dirty="0"/>
              <a:t> 11:13-21</a:t>
            </a:r>
          </a:p>
          <a:p>
            <a:r>
              <a:rPr lang="en-US" sz="2800" dirty="0"/>
              <a:t>Message Against the False Prophets  </a:t>
            </a:r>
            <a:r>
              <a:rPr lang="en-US" sz="2200" dirty="0" err="1"/>
              <a:t>Eze</a:t>
            </a:r>
            <a:r>
              <a:rPr lang="en-US" sz="2200" dirty="0"/>
              <a:t> 13:1-23</a:t>
            </a:r>
          </a:p>
          <a:p>
            <a:r>
              <a:rPr lang="en-US" sz="2800" dirty="0"/>
              <a:t>Message Against the Elders  </a:t>
            </a:r>
            <a:r>
              <a:rPr lang="en-US" sz="2200" dirty="0" err="1"/>
              <a:t>Eze</a:t>
            </a:r>
            <a:r>
              <a:rPr lang="en-US" sz="2200" dirty="0"/>
              <a:t> 14:1-23</a:t>
            </a:r>
          </a:p>
          <a:p>
            <a:r>
              <a:rPr lang="en-US" sz="2800" dirty="0"/>
              <a:t>Personal Judgment for Personal Sin  </a:t>
            </a:r>
            <a:r>
              <a:rPr lang="en-US" sz="2200" dirty="0" err="1"/>
              <a:t>Eze</a:t>
            </a:r>
            <a:r>
              <a:rPr lang="en-US" sz="2200" dirty="0"/>
              <a:t> 18:1-32</a:t>
            </a:r>
          </a:p>
        </p:txBody>
      </p:sp>
    </p:spTree>
    <p:extLst>
      <p:ext uri="{BB962C8B-B14F-4D97-AF65-F5344CB8AC3E}">
        <p14:creationId xmlns:p14="http://schemas.microsoft.com/office/powerpoint/2010/main" val="412156253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03841-3A87-5149-8B90-43E627F2B3DE}"/>
              </a:ext>
            </a:extLst>
          </p:cNvPr>
          <p:cNvSpPr>
            <a:spLocks noGrp="1"/>
          </p:cNvSpPr>
          <p:nvPr>
            <p:ph type="title"/>
          </p:nvPr>
        </p:nvSpPr>
        <p:spPr>
          <a:xfrm>
            <a:off x="246185" y="298938"/>
            <a:ext cx="8528538" cy="756139"/>
          </a:xfrm>
        </p:spPr>
        <p:txBody>
          <a:bodyPr>
            <a:normAutofit/>
          </a:bodyPr>
          <a:lstStyle/>
          <a:p>
            <a:r>
              <a:rPr lang="en-US" sz="3600" dirty="0"/>
              <a:t>Ye shall know that I am the LORD</a:t>
            </a:r>
          </a:p>
        </p:txBody>
      </p:sp>
      <p:sp>
        <p:nvSpPr>
          <p:cNvPr id="3" name="Content Placeholder 2">
            <a:extLst>
              <a:ext uri="{FF2B5EF4-FFF2-40B4-BE49-F238E27FC236}">
                <a16:creationId xmlns:a16="http://schemas.microsoft.com/office/drawing/2014/main" id="{6281D645-8DD9-5247-A956-6BEC0A945154}"/>
              </a:ext>
            </a:extLst>
          </p:cNvPr>
          <p:cNvSpPr>
            <a:spLocks noGrp="1"/>
          </p:cNvSpPr>
          <p:nvPr>
            <p:ph idx="1"/>
          </p:nvPr>
        </p:nvSpPr>
        <p:spPr>
          <a:xfrm>
            <a:off x="246185" y="1055077"/>
            <a:ext cx="8528538" cy="4958861"/>
          </a:xfrm>
        </p:spPr>
        <p:txBody>
          <a:bodyPr anchor="ctr">
            <a:normAutofit lnSpcReduction="10000"/>
          </a:bodyPr>
          <a:lstStyle/>
          <a:p>
            <a:r>
              <a:rPr lang="en-US" sz="2800" b="1" u="sng" dirty="0"/>
              <a:t>Judgment on Gentiles (</a:t>
            </a:r>
            <a:r>
              <a:rPr lang="en-US" sz="2800" b="1" u="sng" dirty="0" err="1"/>
              <a:t>Eze</a:t>
            </a:r>
            <a:r>
              <a:rPr lang="en-US" sz="2800" b="1" u="sng" dirty="0"/>
              <a:t>. 25:1-32:32)</a:t>
            </a:r>
          </a:p>
          <a:p>
            <a:r>
              <a:rPr lang="en-US" sz="2800" dirty="0"/>
              <a:t>Ammon    </a:t>
            </a:r>
            <a:r>
              <a:rPr lang="en-US" sz="2800" dirty="0" err="1"/>
              <a:t>Eze</a:t>
            </a:r>
            <a:r>
              <a:rPr lang="en-US" sz="2800" dirty="0"/>
              <a:t> 25:1-7</a:t>
            </a:r>
          </a:p>
          <a:p>
            <a:r>
              <a:rPr lang="en-US" sz="2800" dirty="0"/>
              <a:t>Moab    </a:t>
            </a:r>
            <a:r>
              <a:rPr lang="en-US" sz="2800" dirty="0" err="1"/>
              <a:t>Eze</a:t>
            </a:r>
            <a:r>
              <a:rPr lang="en-US" sz="2800" dirty="0"/>
              <a:t> 25:8-11</a:t>
            </a:r>
          </a:p>
          <a:p>
            <a:r>
              <a:rPr lang="en-US" sz="2800" dirty="0"/>
              <a:t>Edom    </a:t>
            </a:r>
            <a:r>
              <a:rPr lang="en-US" sz="2800" dirty="0" err="1"/>
              <a:t>Eze</a:t>
            </a:r>
            <a:r>
              <a:rPr lang="en-US" sz="2800" dirty="0"/>
              <a:t> 25:12-14</a:t>
            </a:r>
          </a:p>
          <a:p>
            <a:r>
              <a:rPr lang="en-US" sz="2800" dirty="0"/>
              <a:t>Philistia    </a:t>
            </a:r>
            <a:r>
              <a:rPr lang="en-US" sz="2800" dirty="0" err="1"/>
              <a:t>Eze</a:t>
            </a:r>
            <a:r>
              <a:rPr lang="en-US" sz="2800" dirty="0"/>
              <a:t> 25:15-17</a:t>
            </a:r>
          </a:p>
          <a:p>
            <a:r>
              <a:rPr lang="en-US" sz="2800" dirty="0" err="1"/>
              <a:t>Tyre</a:t>
            </a:r>
            <a:r>
              <a:rPr lang="en-US" sz="2800" dirty="0"/>
              <a:t>    </a:t>
            </a:r>
            <a:r>
              <a:rPr lang="en-US" sz="2800" dirty="0" err="1"/>
              <a:t>Eze</a:t>
            </a:r>
            <a:r>
              <a:rPr lang="en-US" sz="2800" dirty="0"/>
              <a:t>. 26:1-28:19</a:t>
            </a:r>
          </a:p>
          <a:p>
            <a:r>
              <a:rPr lang="en-US" sz="2800" dirty="0"/>
              <a:t>Sidon    </a:t>
            </a:r>
            <a:r>
              <a:rPr lang="en-US" sz="2800" dirty="0" err="1"/>
              <a:t>Eze</a:t>
            </a:r>
            <a:r>
              <a:rPr lang="en-US" sz="2800" dirty="0"/>
              <a:t> 28:20-26</a:t>
            </a:r>
          </a:p>
          <a:p>
            <a:r>
              <a:rPr lang="en-US" sz="2800" dirty="0"/>
              <a:t>Egypt    </a:t>
            </a:r>
            <a:r>
              <a:rPr lang="en-US" sz="2800" dirty="0" err="1"/>
              <a:t>Eze</a:t>
            </a:r>
            <a:r>
              <a:rPr lang="en-US" sz="2800" dirty="0"/>
              <a:t>. 29:1-32:32</a:t>
            </a:r>
          </a:p>
        </p:txBody>
      </p:sp>
    </p:spTree>
    <p:extLst>
      <p:ext uri="{BB962C8B-B14F-4D97-AF65-F5344CB8AC3E}">
        <p14:creationId xmlns:p14="http://schemas.microsoft.com/office/powerpoint/2010/main" val="2465582394"/>
      </p:ext>
    </p:extLst>
  </p:cSld>
  <p:clrMapOvr>
    <a:masterClrMapping/>
  </p:clrMapOvr>
  <p:transition>
    <p:fade/>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43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987</TotalTime>
  <Words>1291</Words>
  <Application>Microsoft Office PowerPoint</Application>
  <PresentationFormat>On-screen Show (4:3)</PresentationFormat>
  <Paragraphs>85</Paragraphs>
  <Slides>12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Rockwell</vt:lpstr>
      <vt:lpstr>Gallery</vt:lpstr>
      <vt:lpstr>ezekiel</vt:lpstr>
      <vt:lpstr>PowerPoint Presentation</vt:lpstr>
      <vt:lpstr>PowerPoint Presentation</vt:lpstr>
      <vt:lpstr>ezekiel</vt:lpstr>
      <vt:lpstr>Rebellious</vt:lpstr>
      <vt:lpstr>Thus saith the Lord God</vt:lpstr>
      <vt:lpstr>Ye shall know that I am the LORD</vt:lpstr>
      <vt:lpstr>Ye shall know that I am the LORD</vt:lpstr>
      <vt:lpstr>Ye shall know that I am the LORD</vt:lpstr>
      <vt:lpstr>Ye shall know that I am the LORD</vt:lpstr>
      <vt:lpstr>Thus saith the Lord God</vt:lpstr>
      <vt:lpstr>There is salvation in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dc:title>
  <dc:creator>Jamie A. Helmick</dc:creator>
  <cp:lastModifiedBy>User</cp:lastModifiedBy>
  <cp:revision>12</cp:revision>
  <dcterms:created xsi:type="dcterms:W3CDTF">2020-03-08T04:40:57Z</dcterms:created>
  <dcterms:modified xsi:type="dcterms:W3CDTF">2020-03-08T21:56:17Z</dcterms:modified>
</cp:coreProperties>
</file>