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71" r:id="rId8"/>
    <p:sldId id="263" r:id="rId9"/>
    <p:sldId id="269" r:id="rId10"/>
    <p:sldId id="273" r:id="rId11"/>
    <p:sldId id="272" r:id="rId12"/>
    <p:sldId id="275" r:id="rId13"/>
    <p:sldId id="274" r:id="rId14"/>
    <p:sldId id="276" r:id="rId15"/>
    <p:sldId id="277"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2B1F6-C245-42FA-B727-B500D4C88E5A}"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354539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2B1F6-C245-42FA-B727-B500D4C88E5A}"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409841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2B1F6-C245-42FA-B727-B500D4C88E5A}"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347732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2B1F6-C245-42FA-B727-B500D4C88E5A}"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391326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2B1F6-C245-42FA-B727-B500D4C88E5A}"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390214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2B1F6-C245-42FA-B727-B500D4C88E5A}"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43707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2B1F6-C245-42FA-B727-B500D4C88E5A}" type="datetimeFigureOut">
              <a:rPr lang="en-US" smtClean="0"/>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6957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2B1F6-C245-42FA-B727-B500D4C88E5A}" type="datetimeFigureOut">
              <a:rPr lang="en-US" smtClean="0"/>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3007498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2B1F6-C245-42FA-B727-B500D4C88E5A}" type="datetimeFigureOut">
              <a:rPr lang="en-US" smtClean="0"/>
              <a:t>7/4/2020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23520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2B1F6-C245-42FA-B727-B500D4C88E5A}"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267631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2B1F6-C245-42FA-B727-B500D4C88E5A}"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0779B-5752-4D40-9D4D-E77E60963E31}" type="slidenum">
              <a:rPr lang="en-US" smtClean="0"/>
              <a:t>‹#›</a:t>
            </a:fld>
            <a:endParaRPr lang="en-US"/>
          </a:p>
        </p:txBody>
      </p:sp>
    </p:spTree>
    <p:extLst>
      <p:ext uri="{BB962C8B-B14F-4D97-AF65-F5344CB8AC3E}">
        <p14:creationId xmlns:p14="http://schemas.microsoft.com/office/powerpoint/2010/main" val="101709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2B1F6-C245-42FA-B727-B500D4C88E5A}" type="datetimeFigureOut">
              <a:rPr lang="en-US" smtClean="0"/>
              <a:t>7/4/2020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0779B-5752-4D40-9D4D-E77E60963E31}" type="slidenum">
              <a:rPr lang="en-US" smtClean="0"/>
              <a:t>‹#›</a:t>
            </a:fld>
            <a:endParaRPr lang="en-US"/>
          </a:p>
        </p:txBody>
      </p:sp>
    </p:spTree>
    <p:extLst>
      <p:ext uri="{BB962C8B-B14F-4D97-AF65-F5344CB8AC3E}">
        <p14:creationId xmlns:p14="http://schemas.microsoft.com/office/powerpoint/2010/main" val="415055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4558" y="182279"/>
            <a:ext cx="3849688" cy="690563"/>
          </a:xfrm>
        </p:spPr>
        <p:txBody>
          <a:bodyPr>
            <a:normAutofit fontScale="90000"/>
          </a:bodyPr>
          <a:lstStyle/>
          <a:p>
            <a:pPr lvl="0" eaLnBrk="0" fontAlgn="base" hangingPunct="0">
              <a:spcAft>
                <a:spcPct val="0"/>
              </a:spcAft>
            </a:pPr>
            <a:r>
              <a:rPr lang="en-US" dirty="0">
                <a:latin typeface="+mn-lt"/>
              </a:rPr>
              <a:t>Matthew</a:t>
            </a:r>
            <a:r>
              <a:rPr lang="en-US" dirty="0"/>
              <a:t> </a:t>
            </a:r>
            <a:r>
              <a:rPr lang="en-US" dirty="0">
                <a:latin typeface="+mn-lt"/>
              </a:rPr>
              <a:t>6:25-34</a:t>
            </a:r>
          </a:p>
        </p:txBody>
      </p:sp>
      <p:sp>
        <p:nvSpPr>
          <p:cNvPr id="5" name="Rectangle 2"/>
          <p:cNvSpPr>
            <a:spLocks noGrp="1" noChangeArrowheads="1"/>
          </p:cNvSpPr>
          <p:nvPr>
            <p:ph idx="4294967295"/>
          </p:nvPr>
        </p:nvSpPr>
        <p:spPr bwMode="auto">
          <a:xfrm>
            <a:off x="344558" y="1057508"/>
            <a:ext cx="115824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25 Therefore I say unto you, Take no thought for your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life, what ye shall eat, or what ye shall drink; nor yet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your body, what ye shall put on. Is not the life more than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meat, and the body than raiment?</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26 Behold the fowls of the air: for they sow not, neither do they reap, nor gather into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barns; yet your heavenly Father </a:t>
            </a:r>
            <a:r>
              <a:rPr kumimoji="0" lang="en-US" altLang="en-US" sz="24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feedeth</a:t>
            </a: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them. Are ye not much better than they?</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27 Which of you by taking thought can add one cubit unto his stature?</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28 And why take ye thought for raiment? Consider the lilies of the field, how they grow;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they toil not, neither do they spin:</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29 And yet I say unto you, That even Solomon in all his glory was not arrayed like one of these.</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012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707886"/>
          </a:xfrm>
          <a:prstGeom prst="rect">
            <a:avLst/>
          </a:prstGeom>
          <a:noFill/>
        </p:spPr>
        <p:txBody>
          <a:bodyPr wrap="square" rtlCol="0">
            <a:spAutoFit/>
          </a:bodyPr>
          <a:lstStyle/>
          <a:p>
            <a:pPr lvl="0" eaLnBrk="0" fontAlgn="base" hangingPunct="0">
              <a:spcBef>
                <a:spcPct val="0"/>
              </a:spcBef>
              <a:spcAft>
                <a:spcPct val="0"/>
              </a:spcAft>
            </a:pPr>
            <a:r>
              <a:rPr lang="en-US" sz="4000" dirty="0" smtClean="0"/>
              <a:t>The battle is real and dangerous</a:t>
            </a:r>
            <a:endParaRPr lang="en-US" sz="2400" dirty="0" smtClean="0"/>
          </a:p>
        </p:txBody>
      </p:sp>
    </p:spTree>
    <p:extLst>
      <p:ext uri="{BB962C8B-B14F-4D97-AF65-F5344CB8AC3E}">
        <p14:creationId xmlns:p14="http://schemas.microsoft.com/office/powerpoint/2010/main" val="817689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3539430"/>
          </a:xfrm>
          <a:prstGeom prst="rect">
            <a:avLst/>
          </a:prstGeom>
          <a:noFill/>
        </p:spPr>
        <p:txBody>
          <a:bodyPr wrap="square" rtlCol="0">
            <a:spAutoFit/>
          </a:bodyPr>
          <a:lstStyle/>
          <a:p>
            <a:pPr lvl="0" eaLnBrk="0" fontAlgn="base" hangingPunct="0">
              <a:spcBef>
                <a:spcPct val="0"/>
              </a:spcBef>
              <a:spcAft>
                <a:spcPct val="0"/>
              </a:spcAft>
            </a:pPr>
            <a:r>
              <a:rPr lang="en-US" sz="4000" dirty="0" smtClean="0"/>
              <a:t>1 Peter 5:8-10</a:t>
            </a:r>
          </a:p>
          <a:p>
            <a:pPr lvl="0" eaLnBrk="0" fontAlgn="base" hangingPunct="0">
              <a:spcBef>
                <a:spcPct val="0"/>
              </a:spcBef>
              <a:spcAft>
                <a:spcPct val="0"/>
              </a:spcAft>
            </a:pPr>
            <a:endParaRPr lang="en-US" sz="4000" dirty="0" smtClean="0"/>
          </a:p>
          <a:p>
            <a:pPr lvl="0" eaLnBrk="0" fontAlgn="base" hangingPunct="0">
              <a:spcBef>
                <a:spcPct val="0"/>
              </a:spcBef>
              <a:spcAft>
                <a:spcPct val="0"/>
              </a:spcAft>
            </a:pPr>
            <a:r>
              <a:rPr lang="en-US" sz="2400" dirty="0"/>
              <a:t>8 Be sober, be vigilant; because your adversary the devil, as a roaring lion, </a:t>
            </a:r>
            <a:r>
              <a:rPr lang="en-US" sz="2400" dirty="0" err="1"/>
              <a:t>walketh</a:t>
            </a:r>
            <a:r>
              <a:rPr lang="en-US" sz="2400" dirty="0"/>
              <a:t> about, seeking whom he may devour:</a:t>
            </a:r>
            <a:r>
              <a:rPr lang="en-US" sz="2400" dirty="0" smtClean="0"/>
              <a:t/>
            </a:r>
            <a:br>
              <a:rPr lang="en-US" sz="2400" dirty="0" smtClean="0"/>
            </a:br>
            <a:r>
              <a:rPr lang="en-US" sz="2400" dirty="0"/>
              <a:t>9 Whom resist </a:t>
            </a:r>
            <a:r>
              <a:rPr lang="en-US" sz="2400" dirty="0" err="1"/>
              <a:t>stedfast</a:t>
            </a:r>
            <a:r>
              <a:rPr lang="en-US" sz="2400" dirty="0"/>
              <a:t> in the faith, knowing that the same afflictions are accomplished in your brethren that are in the world.</a:t>
            </a:r>
            <a:r>
              <a:rPr lang="en-US" sz="2400" dirty="0" smtClean="0"/>
              <a:t/>
            </a:r>
            <a:br>
              <a:rPr lang="en-US" sz="2400" dirty="0" smtClean="0"/>
            </a:br>
            <a:r>
              <a:rPr lang="en-US" sz="2400"/>
              <a:t>10 But the God of all grace, who hath called us unto his eternal glory by Christ Jesus, after that ye have suffered a while, make you perfect, stablish, strengthen, settle you.</a:t>
            </a:r>
            <a:endParaRPr lang="en-US" sz="2400" dirty="0" smtClean="0"/>
          </a:p>
        </p:txBody>
      </p:sp>
    </p:spTree>
    <p:extLst>
      <p:ext uri="{BB962C8B-B14F-4D97-AF65-F5344CB8AC3E}">
        <p14:creationId xmlns:p14="http://schemas.microsoft.com/office/powerpoint/2010/main" val="1591489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707886"/>
          </a:xfrm>
          <a:prstGeom prst="rect">
            <a:avLst/>
          </a:prstGeom>
          <a:noFill/>
        </p:spPr>
        <p:txBody>
          <a:bodyPr wrap="square" rtlCol="0">
            <a:spAutoFit/>
          </a:bodyPr>
          <a:lstStyle/>
          <a:p>
            <a:pPr lvl="0" eaLnBrk="0" fontAlgn="base" hangingPunct="0">
              <a:spcBef>
                <a:spcPct val="0"/>
              </a:spcBef>
              <a:spcAft>
                <a:spcPct val="0"/>
              </a:spcAft>
            </a:pPr>
            <a:r>
              <a:rPr lang="en-US" sz="4000" dirty="0" smtClean="0"/>
              <a:t>Some things don’t make sense</a:t>
            </a:r>
          </a:p>
        </p:txBody>
      </p:sp>
    </p:spTree>
    <p:extLst>
      <p:ext uri="{BB962C8B-B14F-4D97-AF65-F5344CB8AC3E}">
        <p14:creationId xmlns:p14="http://schemas.microsoft.com/office/powerpoint/2010/main" val="1018259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4893647"/>
          </a:xfrm>
          <a:prstGeom prst="rect">
            <a:avLst/>
          </a:prstGeom>
          <a:noFill/>
        </p:spPr>
        <p:txBody>
          <a:bodyPr wrap="square" rtlCol="0">
            <a:spAutoFit/>
          </a:bodyPr>
          <a:lstStyle/>
          <a:p>
            <a:pPr lvl="0" eaLnBrk="0" fontAlgn="base" hangingPunct="0">
              <a:spcBef>
                <a:spcPct val="0"/>
              </a:spcBef>
              <a:spcAft>
                <a:spcPct val="0"/>
              </a:spcAft>
            </a:pPr>
            <a:r>
              <a:rPr lang="en-US" sz="4000" dirty="0" smtClean="0"/>
              <a:t>Hebrews 11:6-8</a:t>
            </a:r>
          </a:p>
          <a:p>
            <a:pPr lvl="0" eaLnBrk="0" fontAlgn="base" hangingPunct="0">
              <a:spcBef>
                <a:spcPct val="0"/>
              </a:spcBef>
              <a:spcAft>
                <a:spcPct val="0"/>
              </a:spcAft>
            </a:pPr>
            <a:endParaRPr lang="en-US" sz="4000" dirty="0"/>
          </a:p>
          <a:p>
            <a:pPr lvl="0" eaLnBrk="0" fontAlgn="base" hangingPunct="0">
              <a:spcBef>
                <a:spcPct val="0"/>
              </a:spcBef>
              <a:spcAft>
                <a:spcPct val="0"/>
              </a:spcAft>
            </a:pPr>
            <a:r>
              <a:rPr lang="en-US" sz="2400" dirty="0"/>
              <a:t>6 But without faith it is impossible to please him: for he that cometh to God must believe that he is, and that he is a rewarder of them that diligently seek him.</a:t>
            </a:r>
            <a:br>
              <a:rPr lang="en-US" sz="2400" dirty="0"/>
            </a:br>
            <a:r>
              <a:rPr lang="en-US" sz="2400" dirty="0"/>
              <a:t>7 By faith Noah, being warned of God of things not seen as yet, moved with fear, prepared an ark to the saving of his house; by the which he condemned the world, and became heir of the righteousness which is by faith.</a:t>
            </a:r>
            <a:br>
              <a:rPr lang="en-US" sz="2400" dirty="0"/>
            </a:br>
            <a:r>
              <a:rPr lang="en-US" sz="2400" dirty="0"/>
              <a:t>8 By faith Abraham, when he was called to go out into a place which he should after receive for an inheritance, obeyed; and he went out, not knowing whither he went.</a:t>
            </a:r>
            <a:endParaRPr 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US" sz="4000" dirty="0" smtClean="0"/>
          </a:p>
          <a:p>
            <a:pPr lvl="0" eaLnBrk="0" fontAlgn="base" hangingPunct="0">
              <a:spcBef>
                <a:spcPct val="0"/>
              </a:spcBef>
              <a:spcAft>
                <a:spcPct val="0"/>
              </a:spcAft>
            </a:pPr>
            <a:endParaRPr lang="en-US" sz="2400" dirty="0" smtClean="0"/>
          </a:p>
        </p:txBody>
      </p:sp>
    </p:spTree>
    <p:extLst>
      <p:ext uri="{BB962C8B-B14F-4D97-AF65-F5344CB8AC3E}">
        <p14:creationId xmlns:p14="http://schemas.microsoft.com/office/powerpoint/2010/main" val="48030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707886"/>
          </a:xfrm>
          <a:prstGeom prst="rect">
            <a:avLst/>
          </a:prstGeom>
          <a:noFill/>
        </p:spPr>
        <p:txBody>
          <a:bodyPr wrap="square" rtlCol="0">
            <a:spAutoFit/>
          </a:bodyPr>
          <a:lstStyle/>
          <a:p>
            <a:pPr lvl="0" eaLnBrk="0" fontAlgn="base" hangingPunct="0">
              <a:spcBef>
                <a:spcPct val="0"/>
              </a:spcBef>
              <a:spcAft>
                <a:spcPct val="0"/>
              </a:spcAft>
            </a:pPr>
            <a:r>
              <a:rPr lang="en-US" sz="4000" dirty="0" smtClean="0"/>
              <a:t>Should we settle for Normal</a:t>
            </a:r>
          </a:p>
        </p:txBody>
      </p:sp>
    </p:spTree>
    <p:extLst>
      <p:ext uri="{BB962C8B-B14F-4D97-AF65-F5344CB8AC3E}">
        <p14:creationId xmlns:p14="http://schemas.microsoft.com/office/powerpoint/2010/main" val="2152116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3908762"/>
          </a:xfrm>
          <a:prstGeom prst="rect">
            <a:avLst/>
          </a:prstGeom>
          <a:noFill/>
        </p:spPr>
        <p:txBody>
          <a:bodyPr wrap="square" rtlCol="0">
            <a:spAutoFit/>
          </a:bodyPr>
          <a:lstStyle/>
          <a:p>
            <a:pPr lvl="0" eaLnBrk="0" fontAlgn="base" hangingPunct="0">
              <a:spcBef>
                <a:spcPct val="0"/>
              </a:spcBef>
              <a:spcAft>
                <a:spcPct val="0"/>
              </a:spcAft>
            </a:pPr>
            <a:r>
              <a:rPr lang="en-US" sz="4000" dirty="0" smtClean="0"/>
              <a:t>Acts 5:40-42</a:t>
            </a:r>
          </a:p>
          <a:p>
            <a:pPr lvl="0" eaLnBrk="0" fontAlgn="base" hangingPunct="0">
              <a:spcBef>
                <a:spcPct val="0"/>
              </a:spcBef>
              <a:spcAft>
                <a:spcPct val="0"/>
              </a:spcAft>
            </a:pPr>
            <a:endParaRPr lang="en-US" sz="4000" dirty="0"/>
          </a:p>
          <a:p>
            <a:pPr lvl="0" eaLnBrk="0" fontAlgn="base" hangingPunct="0">
              <a:spcBef>
                <a:spcPct val="0"/>
              </a:spcBef>
              <a:spcAft>
                <a:spcPct val="0"/>
              </a:spcAft>
            </a:pPr>
            <a:r>
              <a:rPr lang="en-US" sz="2400" dirty="0"/>
              <a:t>40 </a:t>
            </a:r>
            <a:r>
              <a:rPr lang="en-US" sz="2400" dirty="0" smtClean="0"/>
              <a:t>…and </a:t>
            </a:r>
            <a:r>
              <a:rPr lang="en-US" sz="2400" dirty="0"/>
              <a:t>when they had called the apostles, and beaten them, they commanded that they should not speak in the name of Jesus, and let them go.</a:t>
            </a:r>
            <a:br>
              <a:rPr lang="en-US" sz="2400" dirty="0"/>
            </a:br>
            <a:r>
              <a:rPr lang="en-US" sz="2400" dirty="0"/>
              <a:t>41 And they departed from the presence of the council, rejoicing that they were counted worthy to suffer shame for his name.</a:t>
            </a:r>
            <a:br>
              <a:rPr lang="en-US" sz="2400" dirty="0"/>
            </a:br>
            <a:r>
              <a:rPr lang="en-US" sz="2400" dirty="0"/>
              <a:t>42 And daily in the temple, and in every house, they ceased not to teach and preach Jesus Christ.</a:t>
            </a:r>
            <a:endParaRPr lang="en-US" sz="4000" dirty="0" smtClean="0"/>
          </a:p>
          <a:p>
            <a:pPr lvl="0" eaLnBrk="0" fontAlgn="base" hangingPunct="0">
              <a:spcBef>
                <a:spcPct val="0"/>
              </a:spcBef>
              <a:spcAft>
                <a:spcPct val="0"/>
              </a:spcAft>
            </a:pPr>
            <a:endParaRPr lang="en-US" sz="2400" dirty="0" smtClean="0"/>
          </a:p>
        </p:txBody>
      </p:sp>
    </p:spTree>
    <p:extLst>
      <p:ext uri="{BB962C8B-B14F-4D97-AF65-F5344CB8AC3E}">
        <p14:creationId xmlns:p14="http://schemas.microsoft.com/office/powerpoint/2010/main" val="1717479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2800767"/>
          </a:xfrm>
          <a:prstGeom prst="rect">
            <a:avLst/>
          </a:prstGeom>
          <a:noFill/>
        </p:spPr>
        <p:txBody>
          <a:bodyPr wrap="square" rtlCol="0">
            <a:spAutoFit/>
          </a:bodyPr>
          <a:lstStyle/>
          <a:p>
            <a:pPr lvl="0" eaLnBrk="0" fontAlgn="base" hangingPunct="0">
              <a:spcBef>
                <a:spcPct val="0"/>
              </a:spcBef>
              <a:spcAft>
                <a:spcPct val="0"/>
              </a:spcAft>
            </a:pPr>
            <a:r>
              <a:rPr lang="en-US" sz="4000" dirty="0" smtClean="0"/>
              <a:t>1 Corinthians 10:12-13</a:t>
            </a:r>
          </a:p>
          <a:p>
            <a:pPr lvl="0" eaLnBrk="0" fontAlgn="base" hangingPunct="0">
              <a:spcBef>
                <a:spcPct val="0"/>
              </a:spcBef>
              <a:spcAft>
                <a:spcPct val="0"/>
              </a:spcAft>
            </a:pPr>
            <a:endParaRPr lang="en-US" sz="4000" dirty="0"/>
          </a:p>
          <a:p>
            <a:pPr lvl="0" eaLnBrk="0" fontAlgn="base" hangingPunct="0">
              <a:spcBef>
                <a:spcPct val="0"/>
              </a:spcBef>
              <a:spcAft>
                <a:spcPct val="0"/>
              </a:spcAft>
            </a:pPr>
            <a:r>
              <a:rPr lang="en-US" sz="2400" dirty="0"/>
              <a:t>12 Wherefore let him that </a:t>
            </a:r>
            <a:r>
              <a:rPr lang="en-US" sz="2400" dirty="0" err="1"/>
              <a:t>thinketh</a:t>
            </a:r>
            <a:r>
              <a:rPr lang="en-US" sz="2400" dirty="0"/>
              <a:t> he </a:t>
            </a:r>
            <a:r>
              <a:rPr lang="en-US" sz="2400" dirty="0" err="1"/>
              <a:t>standeth</a:t>
            </a:r>
            <a:r>
              <a:rPr lang="en-US" sz="2400" dirty="0"/>
              <a:t> take heed lest he fall.</a:t>
            </a:r>
            <a:br>
              <a:rPr lang="en-US" sz="2400" dirty="0"/>
            </a:br>
            <a:r>
              <a:rPr lang="en-US" sz="2400" dirty="0"/>
              <a:t>13 There hath no temptation taken you but such as is common to man: but God is faithful, who will not suffer you to be tempted above that ye are able; but will with the temptation also make a way to escape, that ye may be able to bear it.</a:t>
            </a:r>
            <a:endParaRPr lang="en-US" sz="2400" dirty="0" smtClean="0"/>
          </a:p>
        </p:txBody>
      </p:sp>
    </p:spTree>
    <p:extLst>
      <p:ext uri="{BB962C8B-B14F-4D97-AF65-F5344CB8AC3E}">
        <p14:creationId xmlns:p14="http://schemas.microsoft.com/office/powerpoint/2010/main" val="3469759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32522"/>
            <a:ext cx="11502887" cy="5755422"/>
          </a:xfrm>
          <a:prstGeom prst="rect">
            <a:avLst/>
          </a:prstGeom>
          <a:noFill/>
        </p:spPr>
        <p:txBody>
          <a:bodyPr wrap="square" rtlCol="0">
            <a:spAutoFit/>
          </a:bodyPr>
          <a:lstStyle/>
          <a:p>
            <a:pPr lvl="0" eaLnBrk="0" fontAlgn="base" hangingPunct="0">
              <a:spcBef>
                <a:spcPct val="0"/>
              </a:spcBef>
              <a:spcAft>
                <a:spcPct val="0"/>
              </a:spcAft>
            </a:pPr>
            <a:r>
              <a:rPr lang="en-US" sz="4000" dirty="0" smtClean="0"/>
              <a:t>Matthew 6:25-34</a:t>
            </a:r>
          </a:p>
          <a:p>
            <a:pPr lvl="0" eaLnBrk="0" fontAlgn="base" hangingPunct="0">
              <a:spcBef>
                <a:spcPct val="0"/>
              </a:spcBef>
              <a:spcAft>
                <a:spcPct val="0"/>
              </a:spcAft>
            </a:pPr>
            <a:endParaRPr lang="en-US" sz="4000" dirty="0" smtClean="0"/>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30 Wherefore, if God so clothe the grass of the field, </a:t>
            </a: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which today is, and tomorrow is cast into the oven, </a:t>
            </a: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shall he not much more clothe you, O ye of little faith?</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31 Therefore take no thought, saying, What shall we </a:t>
            </a: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eat? or, What shall we drink? or, Wherewithal shall we </a:t>
            </a: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be clothed?</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32 (For after all these things do the Gentiles seek:) for your heavenly Father </a:t>
            </a:r>
            <a:r>
              <a:rPr kumimoji="0" lang="en-US" altLang="en-US" sz="24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knoweth</a:t>
            </a: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that ye have need of all these things.</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33 But seek ye first the kingdom of God, and his righteousness; and all these things </a:t>
            </a: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shall be added unto you.</a:t>
            </a:r>
            <a:endPar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34 Take therefore no thought for the morrow: for the morrow shall take thought for the things of itself. Sufficient unto the day is the evil thereof.</a:t>
            </a:r>
          </a:p>
        </p:txBody>
      </p:sp>
    </p:spTree>
    <p:extLst>
      <p:ext uri="{BB962C8B-B14F-4D97-AF65-F5344CB8AC3E}">
        <p14:creationId xmlns:p14="http://schemas.microsoft.com/office/powerpoint/2010/main" val="266007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0373460">
            <a:off x="2086378" y="1488417"/>
            <a:ext cx="1828800" cy="1015663"/>
          </a:xfrm>
          <a:prstGeom prst="rect">
            <a:avLst/>
          </a:prstGeom>
          <a:noFill/>
        </p:spPr>
        <p:txBody>
          <a:bodyPr wrap="square" rtlCol="0">
            <a:spAutoFit/>
          </a:bodyPr>
          <a:lstStyle/>
          <a:p>
            <a:r>
              <a:rPr lang="en-US" sz="6000" dirty="0" smtClean="0"/>
              <a:t>98.6</a:t>
            </a:r>
            <a:endParaRPr lang="en-US" sz="6000" dirty="0"/>
          </a:p>
        </p:txBody>
      </p:sp>
      <p:sp>
        <p:nvSpPr>
          <p:cNvPr id="3" name="TextBox 2"/>
          <p:cNvSpPr txBox="1"/>
          <p:nvPr/>
        </p:nvSpPr>
        <p:spPr>
          <a:xfrm rot="842357">
            <a:off x="5296835" y="1398243"/>
            <a:ext cx="2202287" cy="1015663"/>
          </a:xfrm>
          <a:prstGeom prst="rect">
            <a:avLst/>
          </a:prstGeom>
          <a:noFill/>
        </p:spPr>
        <p:txBody>
          <a:bodyPr wrap="square" rtlCol="0">
            <a:spAutoFit/>
          </a:bodyPr>
          <a:lstStyle/>
          <a:p>
            <a:r>
              <a:rPr lang="en-US" sz="6000" dirty="0" smtClean="0"/>
              <a:t>20/20</a:t>
            </a:r>
            <a:endParaRPr lang="en-US" sz="6000" dirty="0"/>
          </a:p>
        </p:txBody>
      </p:sp>
      <p:sp>
        <p:nvSpPr>
          <p:cNvPr id="4" name="TextBox 3"/>
          <p:cNvSpPr txBox="1"/>
          <p:nvPr/>
        </p:nvSpPr>
        <p:spPr>
          <a:xfrm rot="864643">
            <a:off x="1287887" y="3428377"/>
            <a:ext cx="2511380" cy="1015663"/>
          </a:xfrm>
          <a:prstGeom prst="rect">
            <a:avLst/>
          </a:prstGeom>
          <a:noFill/>
        </p:spPr>
        <p:txBody>
          <a:bodyPr wrap="square" rtlCol="0">
            <a:spAutoFit/>
          </a:bodyPr>
          <a:lstStyle/>
          <a:p>
            <a:r>
              <a:rPr lang="en-US" sz="6000" dirty="0" smtClean="0"/>
              <a:t>120/80</a:t>
            </a:r>
            <a:endParaRPr lang="en-US" sz="6000" dirty="0"/>
          </a:p>
        </p:txBody>
      </p:sp>
      <p:sp>
        <p:nvSpPr>
          <p:cNvPr id="5" name="TextBox 4"/>
          <p:cNvSpPr txBox="1"/>
          <p:nvPr/>
        </p:nvSpPr>
        <p:spPr>
          <a:xfrm>
            <a:off x="5248637" y="3131850"/>
            <a:ext cx="1074890" cy="1015663"/>
          </a:xfrm>
          <a:prstGeom prst="rect">
            <a:avLst/>
          </a:prstGeom>
          <a:noFill/>
        </p:spPr>
        <p:txBody>
          <a:bodyPr wrap="square" rtlCol="0">
            <a:spAutoFit/>
          </a:bodyPr>
          <a:lstStyle/>
          <a:p>
            <a:r>
              <a:rPr lang="en-US" sz="6000" dirty="0" smtClean="0"/>
              <a:t>60</a:t>
            </a:r>
            <a:endParaRPr lang="en-US" sz="6000" dirty="0"/>
          </a:p>
        </p:txBody>
      </p:sp>
      <p:sp>
        <p:nvSpPr>
          <p:cNvPr id="6" name="TextBox 5"/>
          <p:cNvSpPr txBox="1"/>
          <p:nvPr/>
        </p:nvSpPr>
        <p:spPr>
          <a:xfrm rot="20684415">
            <a:off x="1944710" y="5383370"/>
            <a:ext cx="2434107" cy="1015663"/>
          </a:xfrm>
          <a:prstGeom prst="rect">
            <a:avLst/>
          </a:prstGeom>
          <a:noFill/>
        </p:spPr>
        <p:txBody>
          <a:bodyPr wrap="square" rtlCol="0">
            <a:spAutoFit/>
          </a:bodyPr>
          <a:lstStyle/>
          <a:p>
            <a:r>
              <a:rPr lang="en-US" sz="6000" dirty="0" smtClean="0"/>
              <a:t>$27.16</a:t>
            </a:r>
            <a:endParaRPr lang="en-US" sz="6000" dirty="0"/>
          </a:p>
        </p:txBody>
      </p:sp>
      <p:sp>
        <p:nvSpPr>
          <p:cNvPr id="7" name="TextBox 6"/>
          <p:cNvSpPr txBox="1"/>
          <p:nvPr/>
        </p:nvSpPr>
        <p:spPr>
          <a:xfrm rot="21001394">
            <a:off x="8632351" y="3241363"/>
            <a:ext cx="2303101" cy="1015663"/>
          </a:xfrm>
          <a:prstGeom prst="rect">
            <a:avLst/>
          </a:prstGeom>
          <a:noFill/>
        </p:spPr>
        <p:txBody>
          <a:bodyPr wrap="square" rtlCol="0">
            <a:spAutoFit/>
          </a:bodyPr>
          <a:lstStyle/>
          <a:p>
            <a:r>
              <a:rPr lang="en-US" sz="6000" dirty="0" smtClean="0"/>
              <a:t>3.77</a:t>
            </a:r>
            <a:endParaRPr lang="en-US" sz="6000" dirty="0"/>
          </a:p>
        </p:txBody>
      </p:sp>
      <p:sp>
        <p:nvSpPr>
          <p:cNvPr id="8" name="TextBox 7"/>
          <p:cNvSpPr txBox="1"/>
          <p:nvPr/>
        </p:nvSpPr>
        <p:spPr>
          <a:xfrm rot="1193911">
            <a:off x="6748330" y="5087149"/>
            <a:ext cx="1682189" cy="1015663"/>
          </a:xfrm>
          <a:prstGeom prst="rect">
            <a:avLst/>
          </a:prstGeom>
          <a:noFill/>
        </p:spPr>
        <p:txBody>
          <a:bodyPr wrap="square" rtlCol="0">
            <a:spAutoFit/>
          </a:bodyPr>
          <a:lstStyle/>
          <a:p>
            <a:r>
              <a:rPr lang="en-US" sz="6000" dirty="0" smtClean="0"/>
              <a:t>38.2</a:t>
            </a:r>
            <a:endParaRPr lang="en-US" sz="6000" dirty="0"/>
          </a:p>
        </p:txBody>
      </p:sp>
      <p:sp>
        <p:nvSpPr>
          <p:cNvPr id="12" name="TextBox 11"/>
          <p:cNvSpPr txBox="1"/>
          <p:nvPr/>
        </p:nvSpPr>
        <p:spPr>
          <a:xfrm>
            <a:off x="249404" y="63992"/>
            <a:ext cx="5824718" cy="1015663"/>
          </a:xfrm>
          <a:prstGeom prst="rect">
            <a:avLst/>
          </a:prstGeom>
          <a:noFill/>
        </p:spPr>
        <p:txBody>
          <a:bodyPr wrap="square" rtlCol="0">
            <a:spAutoFit/>
          </a:bodyPr>
          <a:lstStyle/>
          <a:p>
            <a:r>
              <a:rPr lang="en-US" sz="6000" dirty="0" smtClean="0"/>
              <a:t>What are these?</a:t>
            </a:r>
            <a:endParaRPr lang="en-US" sz="6000" dirty="0"/>
          </a:p>
        </p:txBody>
      </p:sp>
    </p:spTree>
    <p:extLst>
      <p:ext uri="{BB962C8B-B14F-4D97-AF65-F5344CB8AC3E}">
        <p14:creationId xmlns:p14="http://schemas.microsoft.com/office/powerpoint/2010/main" val="11924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1258957"/>
            <a:ext cx="4081669" cy="1415772"/>
          </a:xfrm>
          <a:prstGeom prst="rect">
            <a:avLst/>
          </a:prstGeom>
          <a:noFill/>
        </p:spPr>
        <p:txBody>
          <a:bodyPr wrap="square" rtlCol="0">
            <a:spAutoFit/>
          </a:bodyPr>
          <a:lstStyle/>
          <a:p>
            <a:r>
              <a:rPr lang="en-US" sz="5000" dirty="0" smtClean="0"/>
              <a:t>Average</a:t>
            </a:r>
          </a:p>
          <a:p>
            <a:endParaRPr lang="en-US" dirty="0" smtClean="0"/>
          </a:p>
          <a:p>
            <a:endParaRPr lang="en-US" dirty="0"/>
          </a:p>
        </p:txBody>
      </p:sp>
      <p:sp>
        <p:nvSpPr>
          <p:cNvPr id="4" name="TextBox 3"/>
          <p:cNvSpPr txBox="1"/>
          <p:nvPr/>
        </p:nvSpPr>
        <p:spPr>
          <a:xfrm>
            <a:off x="3048000" y="4207565"/>
            <a:ext cx="4081669" cy="1415772"/>
          </a:xfrm>
          <a:prstGeom prst="rect">
            <a:avLst/>
          </a:prstGeom>
          <a:noFill/>
        </p:spPr>
        <p:txBody>
          <a:bodyPr wrap="square" rtlCol="0">
            <a:spAutoFit/>
          </a:bodyPr>
          <a:lstStyle/>
          <a:p>
            <a:r>
              <a:rPr lang="en-US" sz="5000" dirty="0" smtClean="0"/>
              <a:t>Abnormal</a:t>
            </a:r>
          </a:p>
          <a:p>
            <a:endParaRPr lang="en-US" dirty="0" smtClean="0"/>
          </a:p>
          <a:p>
            <a:endParaRPr lang="en-US" dirty="0"/>
          </a:p>
        </p:txBody>
      </p:sp>
      <p:sp>
        <p:nvSpPr>
          <p:cNvPr id="5" name="TextBox 4"/>
          <p:cNvSpPr txBox="1"/>
          <p:nvPr/>
        </p:nvSpPr>
        <p:spPr>
          <a:xfrm>
            <a:off x="3048000" y="2791793"/>
            <a:ext cx="4081669" cy="1415772"/>
          </a:xfrm>
          <a:prstGeom prst="rect">
            <a:avLst/>
          </a:prstGeom>
          <a:noFill/>
        </p:spPr>
        <p:txBody>
          <a:bodyPr wrap="square" rtlCol="0">
            <a:spAutoFit/>
          </a:bodyPr>
          <a:lstStyle/>
          <a:p>
            <a:r>
              <a:rPr lang="en-US" sz="5000" dirty="0" smtClean="0"/>
              <a:t>Normal</a:t>
            </a:r>
          </a:p>
          <a:p>
            <a:endParaRPr lang="en-US" dirty="0" smtClean="0"/>
          </a:p>
          <a:p>
            <a:endParaRPr lang="en-US" dirty="0"/>
          </a:p>
        </p:txBody>
      </p:sp>
    </p:spTree>
    <p:extLst>
      <p:ext uri="{BB962C8B-B14F-4D97-AF65-F5344CB8AC3E}">
        <p14:creationId xmlns:p14="http://schemas.microsoft.com/office/powerpoint/2010/main" val="309043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6315" y="1987080"/>
            <a:ext cx="11502887" cy="2800767"/>
          </a:xfrm>
          <a:prstGeom prst="rect">
            <a:avLst/>
          </a:prstGeom>
          <a:noFill/>
        </p:spPr>
        <p:txBody>
          <a:bodyPr wrap="square" rtlCol="0">
            <a:spAutoFit/>
          </a:bodyPr>
          <a:lstStyle/>
          <a:p>
            <a:pPr lvl="0" eaLnBrk="0" fontAlgn="base" hangingPunct="0">
              <a:spcBef>
                <a:spcPct val="0"/>
              </a:spcBef>
              <a:spcAft>
                <a:spcPct val="0"/>
              </a:spcAft>
            </a:pPr>
            <a:r>
              <a:rPr lang="en-US" sz="4000" dirty="0" smtClean="0"/>
              <a:t>Revelation 1:7-8</a:t>
            </a:r>
          </a:p>
          <a:p>
            <a:pPr lvl="0" eaLnBrk="0" fontAlgn="base" hangingPunct="0">
              <a:spcBef>
                <a:spcPct val="0"/>
              </a:spcBef>
              <a:spcAft>
                <a:spcPct val="0"/>
              </a:spcAft>
            </a:pPr>
            <a:endParaRPr lang="en-US" sz="4000" dirty="0" smtClean="0"/>
          </a:p>
          <a:p>
            <a:pPr lvl="0" eaLnBrk="0" fontAlgn="base" hangingPunct="0">
              <a:spcBef>
                <a:spcPct val="0"/>
              </a:spcBef>
              <a:spcAft>
                <a:spcPct val="0"/>
              </a:spcAft>
            </a:pPr>
            <a:r>
              <a:rPr lang="en-US" sz="2400" dirty="0"/>
              <a:t>7 Behold, he cometh with clouds; and every eye </a:t>
            </a:r>
            <a:r>
              <a:rPr lang="en-US" sz="2400" dirty="0" smtClean="0"/>
              <a:t>shall see him, and they also which pierced him: and all </a:t>
            </a:r>
            <a:r>
              <a:rPr lang="en-US" sz="2400" dirty="0" err="1" smtClean="0"/>
              <a:t>kindreds</a:t>
            </a:r>
            <a:r>
              <a:rPr lang="en-US" sz="2400" dirty="0" smtClean="0"/>
              <a:t> of the earth shall wail because of him. Even so, Amen.</a:t>
            </a:r>
            <a:br>
              <a:rPr lang="en-US" sz="2400" dirty="0" smtClean="0"/>
            </a:br>
            <a:r>
              <a:rPr lang="en-US" sz="2400" dirty="0" smtClean="0"/>
              <a:t>8 I am Alpha and Omega, the beginning and the ending, </a:t>
            </a:r>
            <a:r>
              <a:rPr lang="en-US" sz="2400" dirty="0" err="1" smtClean="0"/>
              <a:t>saith</a:t>
            </a:r>
            <a:r>
              <a:rPr lang="en-US" sz="2400" dirty="0" smtClean="0"/>
              <a:t> the Lord, which is, and which was, and which is to come, the Almighty.</a:t>
            </a:r>
            <a:endPar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812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1" y="132522"/>
            <a:ext cx="7010400" cy="2062103"/>
          </a:xfrm>
          <a:prstGeom prst="rect">
            <a:avLst/>
          </a:prstGeom>
          <a:noFill/>
        </p:spPr>
        <p:txBody>
          <a:bodyPr wrap="square" rtlCol="0">
            <a:spAutoFit/>
          </a:bodyPr>
          <a:lstStyle/>
          <a:p>
            <a:pPr lvl="0" eaLnBrk="0" fontAlgn="base" hangingPunct="0">
              <a:spcBef>
                <a:spcPct val="0"/>
              </a:spcBef>
              <a:spcAft>
                <a:spcPct val="0"/>
              </a:spcAft>
            </a:pPr>
            <a:r>
              <a:rPr lang="en-US" sz="4000" dirty="0" smtClean="0"/>
              <a:t>What is Normal?</a:t>
            </a:r>
          </a:p>
          <a:p>
            <a:pPr lvl="0" eaLnBrk="0" fontAlgn="base" hangingPunct="0">
              <a:spcBef>
                <a:spcPct val="0"/>
              </a:spcBef>
              <a:spcAft>
                <a:spcPct val="0"/>
              </a:spcAft>
            </a:pPr>
            <a:endParaRPr lang="en-US" sz="4000" dirty="0" smtClean="0"/>
          </a:p>
          <a:p>
            <a:pPr lvl="0" eaLnBrk="0" fontAlgn="base" hangingPunct="0">
              <a:spcBef>
                <a:spcPct val="0"/>
              </a:spcBef>
              <a:spcAft>
                <a:spcPct val="0"/>
              </a:spcAft>
            </a:pPr>
            <a:r>
              <a:rPr lang="en-US" altLang="en-US" sz="2400" dirty="0" smtClean="0">
                <a:solidFill>
                  <a:srgbClr val="000000"/>
                </a:solidFill>
                <a:latin typeface="Arial" panose="020B0604020202020204" pitchFamily="34" charset="0"/>
                <a:cs typeface="Arial" panose="020B0604020202020204" pitchFamily="34" charset="0"/>
              </a:rPr>
              <a:t>Conforming to a standard, usual, typical, expected, regular or natural.</a:t>
            </a:r>
            <a:endPar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
        <p:nvSpPr>
          <p:cNvPr id="3" name="TextBox 2"/>
          <p:cNvSpPr txBox="1"/>
          <p:nvPr/>
        </p:nvSpPr>
        <p:spPr>
          <a:xfrm>
            <a:off x="283335" y="2627290"/>
            <a:ext cx="7096259" cy="461665"/>
          </a:xfrm>
          <a:prstGeom prst="rect">
            <a:avLst/>
          </a:prstGeom>
          <a:noFill/>
        </p:spPr>
        <p:txBody>
          <a:bodyPr wrap="square" rtlCol="0">
            <a:spAutoFit/>
          </a:bodyPr>
          <a:lstStyle/>
          <a:p>
            <a:r>
              <a:rPr lang="en-US" sz="2400" dirty="0" smtClean="0"/>
              <a:t>Comfort Zone</a:t>
            </a:r>
            <a:endParaRPr lang="en-US" sz="2400" dirty="0"/>
          </a:p>
        </p:txBody>
      </p:sp>
      <p:sp>
        <p:nvSpPr>
          <p:cNvPr id="5" name="TextBox 4"/>
          <p:cNvSpPr txBox="1"/>
          <p:nvPr/>
        </p:nvSpPr>
        <p:spPr>
          <a:xfrm>
            <a:off x="304801" y="3397875"/>
            <a:ext cx="11389216" cy="830997"/>
          </a:xfrm>
          <a:prstGeom prst="rect">
            <a:avLst/>
          </a:prstGeom>
          <a:noFill/>
        </p:spPr>
        <p:txBody>
          <a:bodyPr wrap="square" rtlCol="0">
            <a:spAutoFit/>
          </a:bodyPr>
          <a:lstStyle/>
          <a:p>
            <a:r>
              <a:rPr lang="en-US" sz="2400" dirty="0" smtClean="0"/>
              <a:t>It appears like everyone wants to be normal. But it seems like normal keeps changing in the world. And we as humans want to change to fit in.</a:t>
            </a:r>
            <a:endParaRPr lang="en-US" sz="2400" dirty="0"/>
          </a:p>
        </p:txBody>
      </p:sp>
      <p:sp>
        <p:nvSpPr>
          <p:cNvPr id="6" name="TextBox 5"/>
          <p:cNvSpPr txBox="1"/>
          <p:nvPr/>
        </p:nvSpPr>
        <p:spPr>
          <a:xfrm>
            <a:off x="304801" y="4640823"/>
            <a:ext cx="11015729" cy="830997"/>
          </a:xfrm>
          <a:prstGeom prst="rect">
            <a:avLst/>
          </a:prstGeom>
          <a:noFill/>
        </p:spPr>
        <p:txBody>
          <a:bodyPr wrap="square" rtlCol="0">
            <a:spAutoFit/>
          </a:bodyPr>
          <a:lstStyle/>
          <a:p>
            <a:r>
              <a:rPr lang="en-US" sz="2400" dirty="0" smtClean="0"/>
              <a:t>I read where some people feel that Normal is a word made up to single out and attack those who are different. We are all different in some way.</a:t>
            </a:r>
            <a:endParaRPr lang="en-US" sz="2400" dirty="0"/>
          </a:p>
        </p:txBody>
      </p:sp>
    </p:spTree>
    <p:extLst>
      <p:ext uri="{BB962C8B-B14F-4D97-AF65-F5344CB8AC3E}">
        <p14:creationId xmlns:p14="http://schemas.microsoft.com/office/powerpoint/2010/main" val="161937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707886"/>
          </a:xfrm>
          <a:prstGeom prst="rect">
            <a:avLst/>
          </a:prstGeom>
          <a:noFill/>
        </p:spPr>
        <p:txBody>
          <a:bodyPr wrap="square" rtlCol="0">
            <a:spAutoFit/>
          </a:bodyPr>
          <a:lstStyle/>
          <a:p>
            <a:pPr lvl="0" eaLnBrk="0" fontAlgn="base" hangingPunct="0">
              <a:spcBef>
                <a:spcPct val="0"/>
              </a:spcBef>
              <a:spcAft>
                <a:spcPct val="0"/>
              </a:spcAft>
            </a:pPr>
            <a:r>
              <a:rPr lang="en-US" sz="4000" dirty="0" smtClean="0"/>
              <a:t>Unrealistic expectations</a:t>
            </a:r>
            <a:endParaRPr lang="en-US" sz="2400" dirty="0" smtClean="0"/>
          </a:p>
        </p:txBody>
      </p:sp>
    </p:spTree>
    <p:extLst>
      <p:ext uri="{BB962C8B-B14F-4D97-AF65-F5344CB8AC3E}">
        <p14:creationId xmlns:p14="http://schemas.microsoft.com/office/powerpoint/2010/main" val="246998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32522"/>
            <a:ext cx="11502887" cy="6586418"/>
          </a:xfrm>
          <a:prstGeom prst="rect">
            <a:avLst/>
          </a:prstGeom>
          <a:noFill/>
        </p:spPr>
        <p:txBody>
          <a:bodyPr wrap="square" rtlCol="0">
            <a:spAutoFit/>
          </a:bodyPr>
          <a:lstStyle/>
          <a:p>
            <a:pPr lvl="0" eaLnBrk="0" fontAlgn="base" hangingPunct="0">
              <a:spcBef>
                <a:spcPct val="0"/>
              </a:spcBef>
              <a:spcAft>
                <a:spcPct val="0"/>
              </a:spcAft>
            </a:pPr>
            <a:r>
              <a:rPr lang="en-US" sz="2400" dirty="0" smtClean="0"/>
              <a:t>John 10:6-18</a:t>
            </a:r>
          </a:p>
          <a:p>
            <a:pPr lvl="0" eaLnBrk="0" fontAlgn="base" hangingPunct="0">
              <a:spcBef>
                <a:spcPct val="0"/>
              </a:spcBef>
              <a:spcAft>
                <a:spcPct val="0"/>
              </a:spcAft>
            </a:pPr>
            <a:endParaRPr lang="en-US" sz="800" dirty="0" smtClean="0"/>
          </a:p>
          <a:p>
            <a:pPr lvl="0" eaLnBrk="0" fontAlgn="base" hangingPunct="0">
              <a:spcBef>
                <a:spcPct val="0"/>
              </a:spcBef>
              <a:spcAft>
                <a:spcPct val="0"/>
              </a:spcAft>
            </a:pPr>
            <a:r>
              <a:rPr lang="en-US" sz="1900" dirty="0"/>
              <a:t>6 This parable </a:t>
            </a:r>
            <a:r>
              <a:rPr lang="en-US" sz="1900" dirty="0" err="1"/>
              <a:t>spake</a:t>
            </a:r>
            <a:r>
              <a:rPr lang="en-US" sz="1900" dirty="0"/>
              <a:t> Jesus unto them: but they understood not </a:t>
            </a:r>
            <a:endParaRPr lang="en-US" sz="1900" dirty="0" smtClean="0"/>
          </a:p>
          <a:p>
            <a:pPr lvl="0" eaLnBrk="0" fontAlgn="base" hangingPunct="0">
              <a:spcBef>
                <a:spcPct val="0"/>
              </a:spcBef>
              <a:spcAft>
                <a:spcPct val="0"/>
              </a:spcAft>
            </a:pPr>
            <a:r>
              <a:rPr lang="en-US" sz="1900" dirty="0" smtClean="0"/>
              <a:t>what </a:t>
            </a:r>
            <a:r>
              <a:rPr lang="en-US" sz="1900" dirty="0"/>
              <a:t>things they were which he </a:t>
            </a:r>
            <a:r>
              <a:rPr lang="en-US" sz="1900" dirty="0" err="1"/>
              <a:t>spake</a:t>
            </a:r>
            <a:r>
              <a:rPr lang="en-US" sz="1900" dirty="0"/>
              <a:t> unto them.</a:t>
            </a:r>
            <a:r>
              <a:rPr lang="en-US" sz="1900" dirty="0" smtClean="0"/>
              <a:t/>
            </a:r>
            <a:br>
              <a:rPr lang="en-US" sz="1900" dirty="0" smtClean="0"/>
            </a:br>
            <a:r>
              <a:rPr lang="en-US" sz="1900" dirty="0"/>
              <a:t>7 Then said Jesus unto them again, Verily, verily, I say unto you, </a:t>
            </a:r>
            <a:endParaRPr lang="en-US" sz="1900" dirty="0" smtClean="0"/>
          </a:p>
          <a:p>
            <a:pPr lvl="0" eaLnBrk="0" fontAlgn="base" hangingPunct="0">
              <a:spcBef>
                <a:spcPct val="0"/>
              </a:spcBef>
              <a:spcAft>
                <a:spcPct val="0"/>
              </a:spcAft>
            </a:pPr>
            <a:r>
              <a:rPr lang="en-US" sz="1900" dirty="0" smtClean="0"/>
              <a:t>I </a:t>
            </a:r>
            <a:r>
              <a:rPr lang="en-US" sz="1900" dirty="0"/>
              <a:t>am the door of the sheep.</a:t>
            </a:r>
            <a:r>
              <a:rPr lang="en-US" sz="1900" dirty="0" smtClean="0"/>
              <a:t/>
            </a:r>
            <a:br>
              <a:rPr lang="en-US" sz="1900" dirty="0" smtClean="0"/>
            </a:br>
            <a:r>
              <a:rPr lang="en-US" sz="1900" dirty="0"/>
              <a:t>8 All that ever came before me are thieves and robbers: but the </a:t>
            </a:r>
            <a:endParaRPr lang="en-US" sz="1900" dirty="0" smtClean="0"/>
          </a:p>
          <a:p>
            <a:pPr lvl="0" eaLnBrk="0" fontAlgn="base" hangingPunct="0">
              <a:spcBef>
                <a:spcPct val="0"/>
              </a:spcBef>
              <a:spcAft>
                <a:spcPct val="0"/>
              </a:spcAft>
            </a:pPr>
            <a:r>
              <a:rPr lang="en-US" sz="1900" dirty="0" smtClean="0"/>
              <a:t>sheep </a:t>
            </a:r>
            <a:r>
              <a:rPr lang="en-US" sz="1900" dirty="0"/>
              <a:t>did not hear them.</a:t>
            </a:r>
            <a:r>
              <a:rPr lang="en-US" sz="1900" dirty="0" smtClean="0"/>
              <a:t/>
            </a:r>
            <a:br>
              <a:rPr lang="en-US" sz="1900" dirty="0" smtClean="0"/>
            </a:br>
            <a:r>
              <a:rPr lang="en-US" sz="1900" dirty="0"/>
              <a:t>9 I am the door: by me if any man enter in, he shall be saved, and shall go in and out, and find pasture.</a:t>
            </a:r>
            <a:r>
              <a:rPr lang="en-US" sz="1900" dirty="0" smtClean="0"/>
              <a:t/>
            </a:r>
            <a:br>
              <a:rPr lang="en-US" sz="1900" dirty="0" smtClean="0"/>
            </a:br>
            <a:r>
              <a:rPr lang="en-US" sz="1900" dirty="0"/>
              <a:t>10 The thief cometh not, but for to steal, and to kill, and to destroy: I am come that they might have life, and that they might have it more abundantly.</a:t>
            </a:r>
            <a:r>
              <a:rPr lang="en-US" sz="1900" dirty="0" smtClean="0"/>
              <a:t/>
            </a:r>
            <a:br>
              <a:rPr lang="en-US" sz="1900" dirty="0" smtClean="0"/>
            </a:br>
            <a:r>
              <a:rPr lang="en-US" sz="1900" dirty="0"/>
              <a:t>11 I am the good shepherd: the good shepherd giveth his life for the sheep.</a:t>
            </a:r>
            <a:r>
              <a:rPr lang="en-US" sz="1900" dirty="0" smtClean="0"/>
              <a:t/>
            </a:r>
            <a:br>
              <a:rPr lang="en-US" sz="1900" dirty="0" smtClean="0"/>
            </a:br>
            <a:r>
              <a:rPr lang="en-US" sz="1900" dirty="0"/>
              <a:t>12 But he that is an hireling, and not the shepherd, whose own the sheep are not, </a:t>
            </a:r>
            <a:r>
              <a:rPr lang="en-US" sz="1900" dirty="0" err="1"/>
              <a:t>seeth</a:t>
            </a:r>
            <a:r>
              <a:rPr lang="en-US" sz="1900" dirty="0"/>
              <a:t> the wolf coming, and </a:t>
            </a:r>
            <a:r>
              <a:rPr lang="en-US" sz="1900" dirty="0" err="1"/>
              <a:t>leaveth</a:t>
            </a:r>
            <a:r>
              <a:rPr lang="en-US" sz="1900" dirty="0"/>
              <a:t> the sheep, and </a:t>
            </a:r>
            <a:r>
              <a:rPr lang="en-US" sz="1900" dirty="0" err="1"/>
              <a:t>fleeth</a:t>
            </a:r>
            <a:r>
              <a:rPr lang="en-US" sz="1900" dirty="0"/>
              <a:t>: and the wolf </a:t>
            </a:r>
            <a:r>
              <a:rPr lang="en-US" sz="1900" dirty="0" err="1"/>
              <a:t>catcheth</a:t>
            </a:r>
            <a:r>
              <a:rPr lang="en-US" sz="1900" dirty="0"/>
              <a:t> them, and </a:t>
            </a:r>
            <a:r>
              <a:rPr lang="en-US" sz="1900" dirty="0" err="1"/>
              <a:t>scattereth</a:t>
            </a:r>
            <a:r>
              <a:rPr lang="en-US" sz="1900" dirty="0"/>
              <a:t> the sheep.</a:t>
            </a:r>
            <a:r>
              <a:rPr lang="en-US" sz="1900" dirty="0" smtClean="0"/>
              <a:t/>
            </a:r>
            <a:br>
              <a:rPr lang="en-US" sz="1900" dirty="0" smtClean="0"/>
            </a:br>
            <a:r>
              <a:rPr lang="en-US" sz="1900" dirty="0"/>
              <a:t>13 The hireling </a:t>
            </a:r>
            <a:r>
              <a:rPr lang="en-US" sz="1900" dirty="0" err="1"/>
              <a:t>fleeth</a:t>
            </a:r>
            <a:r>
              <a:rPr lang="en-US" sz="1900" dirty="0"/>
              <a:t>, because he is an hireling, and </a:t>
            </a:r>
            <a:r>
              <a:rPr lang="en-US" sz="1900" dirty="0" err="1"/>
              <a:t>careth</a:t>
            </a:r>
            <a:r>
              <a:rPr lang="en-US" sz="1900" dirty="0"/>
              <a:t> not for the sheep.</a:t>
            </a:r>
            <a:r>
              <a:rPr lang="en-US" sz="1900" dirty="0" smtClean="0"/>
              <a:t/>
            </a:r>
            <a:br>
              <a:rPr lang="en-US" sz="1900" dirty="0" smtClean="0"/>
            </a:br>
            <a:r>
              <a:rPr lang="en-US" sz="1900" dirty="0"/>
              <a:t>14 I am the good shepherd, and know my sheep, and am known of mine.</a:t>
            </a:r>
            <a:r>
              <a:rPr lang="en-US" sz="1900" dirty="0" smtClean="0"/>
              <a:t/>
            </a:r>
            <a:br>
              <a:rPr lang="en-US" sz="1900" dirty="0" smtClean="0"/>
            </a:br>
            <a:r>
              <a:rPr lang="en-US" sz="1900" dirty="0"/>
              <a:t>15 As the Father </a:t>
            </a:r>
            <a:r>
              <a:rPr lang="en-US" sz="1900" dirty="0" err="1"/>
              <a:t>knoweth</a:t>
            </a:r>
            <a:r>
              <a:rPr lang="en-US" sz="1900" dirty="0"/>
              <a:t> me, even so know I the Father: and I lay down my life for the sheep.</a:t>
            </a:r>
            <a:r>
              <a:rPr lang="en-US" sz="1900" dirty="0" smtClean="0"/>
              <a:t/>
            </a:r>
            <a:br>
              <a:rPr lang="en-US" sz="1900" dirty="0" smtClean="0"/>
            </a:br>
            <a:r>
              <a:rPr lang="en-US" sz="1900" dirty="0"/>
              <a:t>16 And other sheep I have, which are not of this fold: them also I must bring, and they shall hear my voice; and there shall be one fold, and one shepherd.</a:t>
            </a:r>
            <a:r>
              <a:rPr lang="en-US" sz="1900" dirty="0" smtClean="0"/>
              <a:t/>
            </a:r>
            <a:br>
              <a:rPr lang="en-US" sz="1900" dirty="0" smtClean="0"/>
            </a:br>
            <a:r>
              <a:rPr lang="en-US" sz="1900" dirty="0"/>
              <a:t>17 Therefore doth my Father love me, because I lay down my life, that I might take it again.</a:t>
            </a:r>
            <a:r>
              <a:rPr lang="en-US" sz="1900" dirty="0" smtClean="0"/>
              <a:t/>
            </a:r>
            <a:br>
              <a:rPr lang="en-US" sz="1900" dirty="0" smtClean="0"/>
            </a:br>
            <a:r>
              <a:rPr lang="en-US" sz="1900" dirty="0"/>
              <a:t>18 No man taketh it from me, but I lay it down of myself. I have power to lay it down, and I have power to take it again. This commandment have I received of my Father.</a:t>
            </a:r>
            <a:endParaRPr kumimoji="0" lang="en-US" altLang="en-US" sz="1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309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952" y="1716623"/>
            <a:ext cx="11502887" cy="2800767"/>
          </a:xfrm>
          <a:prstGeom prst="rect">
            <a:avLst/>
          </a:prstGeom>
          <a:noFill/>
        </p:spPr>
        <p:txBody>
          <a:bodyPr wrap="square" rtlCol="0">
            <a:spAutoFit/>
          </a:bodyPr>
          <a:lstStyle/>
          <a:p>
            <a:pPr lvl="0" eaLnBrk="0" fontAlgn="base" hangingPunct="0">
              <a:spcBef>
                <a:spcPct val="0"/>
              </a:spcBef>
              <a:spcAft>
                <a:spcPct val="0"/>
              </a:spcAft>
            </a:pPr>
            <a:r>
              <a:rPr lang="en-US" sz="4000" dirty="0" smtClean="0"/>
              <a:t>Luke 6:22-23</a:t>
            </a:r>
          </a:p>
          <a:p>
            <a:pPr lvl="0" eaLnBrk="0" fontAlgn="base" hangingPunct="0">
              <a:spcBef>
                <a:spcPct val="0"/>
              </a:spcBef>
              <a:spcAft>
                <a:spcPct val="0"/>
              </a:spcAft>
            </a:pPr>
            <a:endParaRPr lang="en-US" sz="4000" dirty="0" smtClean="0"/>
          </a:p>
          <a:p>
            <a:pPr lvl="0" eaLnBrk="0" fontAlgn="base" hangingPunct="0">
              <a:spcBef>
                <a:spcPct val="0"/>
              </a:spcBef>
              <a:spcAft>
                <a:spcPct val="0"/>
              </a:spcAft>
            </a:pPr>
            <a:r>
              <a:rPr lang="en-US" sz="2400" dirty="0" smtClean="0"/>
              <a:t>22 </a:t>
            </a:r>
            <a:r>
              <a:rPr lang="en-US" sz="2400" dirty="0"/>
              <a:t>Blessed are ye, when men shall hate you, and when they shall separate you from their company, and shall reproach you, and cast out your name as evil, for the Son of man's sake.</a:t>
            </a:r>
            <a:r>
              <a:rPr lang="en-US" sz="2400" dirty="0" smtClean="0"/>
              <a:t/>
            </a:r>
            <a:br>
              <a:rPr lang="en-US" sz="2400" dirty="0" smtClean="0"/>
            </a:br>
            <a:r>
              <a:rPr lang="en-US" sz="2400" dirty="0"/>
              <a:t>23 Rejoice ye in that day, and leap for joy: for, behold, your reward is great in heaven: for in the like manner did their fathers unto the prophets.</a:t>
            </a:r>
            <a:endParaRPr lang="en-US" sz="2400" dirty="0" smtClean="0"/>
          </a:p>
        </p:txBody>
      </p:sp>
    </p:spTree>
    <p:extLst>
      <p:ext uri="{BB962C8B-B14F-4D97-AF65-F5344CB8AC3E}">
        <p14:creationId xmlns:p14="http://schemas.microsoft.com/office/powerpoint/2010/main" val="1764973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437</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Matthew 6:25-34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30</cp:revision>
  <dcterms:created xsi:type="dcterms:W3CDTF">2020-07-04T12:45:35Z</dcterms:created>
  <dcterms:modified xsi:type="dcterms:W3CDTF">2020-07-04T19:43:25Z</dcterms:modified>
</cp:coreProperties>
</file>