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7030A0"/>
    <a:srgbClr val="C43F92"/>
    <a:srgbClr val="BA365D"/>
    <a:srgbClr val="FF7E79"/>
    <a:srgbClr val="0432FF"/>
    <a:srgbClr val="776453"/>
    <a:srgbClr val="9EC314"/>
    <a:srgbClr val="6ACEEF"/>
    <a:srgbClr val="401D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CD93B-B3F4-4F39-BA71-04CE838667A2}" v="1" dt="2024-02-17T15:22:02.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286"/>
  </p:normalViewPr>
  <p:slideViewPr>
    <p:cSldViewPr snapToGrid="0" snapToObjects="1">
      <p:cViewPr varScale="1">
        <p:scale>
          <a:sx n="61" d="100"/>
          <a:sy n="61" d="100"/>
        </p:scale>
        <p:origin x="34" y="485"/>
      </p:cViewPr>
      <p:guideLst/>
    </p:cSldViewPr>
  </p:slideViewPr>
  <p:notesTextViewPr>
    <p:cViewPr>
      <p:scale>
        <a:sx n="1" d="1"/>
        <a:sy n="1" d="1"/>
      </p:scale>
      <p:origin x="0" y="0"/>
    </p:cViewPr>
  </p:notesTextViewPr>
  <p:sorterViewPr>
    <p:cViewPr>
      <p:scale>
        <a:sx n="169" d="100"/>
        <a:sy n="16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on Hall" userId="58c44f4b1bf978ea" providerId="LiveId" clId="{5B6CD93B-B3F4-4F39-BA71-04CE838667A2}"/>
    <pc:docChg chg="undo custSel modSld">
      <pc:chgData name="Trenton Hall" userId="58c44f4b1bf978ea" providerId="LiveId" clId="{5B6CD93B-B3F4-4F39-BA71-04CE838667A2}" dt="2024-02-17T15:30:06.448" v="661" actId="1076"/>
      <pc:docMkLst>
        <pc:docMk/>
      </pc:docMkLst>
      <pc:sldChg chg="modSp mod">
        <pc:chgData name="Trenton Hall" userId="58c44f4b1bf978ea" providerId="LiveId" clId="{5B6CD93B-B3F4-4F39-BA71-04CE838667A2}" dt="2024-02-17T15:30:06.448" v="661" actId="1076"/>
        <pc:sldMkLst>
          <pc:docMk/>
          <pc:sldMk cId="2295835502" sldId="256"/>
        </pc:sldMkLst>
        <pc:spChg chg="mod">
          <ac:chgData name="Trenton Hall" userId="58c44f4b1bf978ea" providerId="LiveId" clId="{5B6CD93B-B3F4-4F39-BA71-04CE838667A2}" dt="2024-02-17T14:07:48.415" v="490" actId="20577"/>
          <ac:spMkLst>
            <pc:docMk/>
            <pc:sldMk cId="2295835502" sldId="256"/>
            <ac:spMk id="6" creationId="{FDE7BEE0-F2A5-7D42-92C5-6085FFFB6530}"/>
          </ac:spMkLst>
        </pc:spChg>
        <pc:spChg chg="mod">
          <ac:chgData name="Trenton Hall" userId="58c44f4b1bf978ea" providerId="LiveId" clId="{5B6CD93B-B3F4-4F39-BA71-04CE838667A2}" dt="2024-02-17T15:24:36.222" v="518" actId="20577"/>
          <ac:spMkLst>
            <pc:docMk/>
            <pc:sldMk cId="2295835502" sldId="256"/>
            <ac:spMk id="13" creationId="{F7663FD9-E105-9022-BF25-E6920199C126}"/>
          </ac:spMkLst>
        </pc:spChg>
        <pc:spChg chg="mod">
          <ac:chgData name="Trenton Hall" userId="58c44f4b1bf978ea" providerId="LiveId" clId="{5B6CD93B-B3F4-4F39-BA71-04CE838667A2}" dt="2024-02-17T15:30:06.448" v="661" actId="1076"/>
          <ac:spMkLst>
            <pc:docMk/>
            <pc:sldMk cId="2295835502" sldId="256"/>
            <ac:spMk id="26" creationId="{08EE2B13-E241-B309-4C81-24D7094AB558}"/>
          </ac:spMkLst>
        </pc:spChg>
        <pc:graphicFrameChg chg="modGraphic">
          <ac:chgData name="Trenton Hall" userId="58c44f4b1bf978ea" providerId="LiveId" clId="{5B6CD93B-B3F4-4F39-BA71-04CE838667A2}" dt="2024-02-17T14:06:40.253" v="486" actId="20577"/>
          <ac:graphicFrameMkLst>
            <pc:docMk/>
            <pc:sldMk cId="2295835502" sldId="256"/>
            <ac:graphicFrameMk id="8" creationId="{0DAF8E74-C41D-9545-B354-1AFA9B1E4FC3}"/>
          </ac:graphicFrameMkLst>
        </pc:graphicFrameChg>
        <pc:picChg chg="mod">
          <ac:chgData name="Trenton Hall" userId="58c44f4b1bf978ea" providerId="LiveId" clId="{5B6CD93B-B3F4-4F39-BA71-04CE838667A2}" dt="2024-02-17T15:22:02.754" v="491" actId="14826"/>
          <ac:picMkLst>
            <pc:docMk/>
            <pc:sldMk cId="2295835502" sldId="256"/>
            <ac:picMk id="12" creationId="{9AFB5F2F-A835-C010-2D03-DD7597284B4A}"/>
          </ac:picMkLst>
        </pc:picChg>
      </pc:sldChg>
      <pc:sldChg chg="addSp delSp modSp mod">
        <pc:chgData name="Trenton Hall" userId="58c44f4b1bf978ea" providerId="LiveId" clId="{5B6CD93B-B3F4-4F39-BA71-04CE838667A2}" dt="2024-02-17T15:28:04.069" v="625" actId="20577"/>
        <pc:sldMkLst>
          <pc:docMk/>
          <pc:sldMk cId="1963820291" sldId="257"/>
        </pc:sldMkLst>
        <pc:spChg chg="add del mod">
          <ac:chgData name="Trenton Hall" userId="58c44f4b1bf978ea" providerId="LiveId" clId="{5B6CD93B-B3F4-4F39-BA71-04CE838667A2}" dt="2024-02-17T15:27:13.703" v="623" actId="20577"/>
          <ac:spMkLst>
            <pc:docMk/>
            <pc:sldMk cId="1963820291" sldId="257"/>
            <ac:spMk id="3" creationId="{7E80AF80-A4AA-F489-7334-46509A7AC352}"/>
          </ac:spMkLst>
        </pc:spChg>
        <pc:spChg chg="mod">
          <ac:chgData name="Trenton Hall" userId="58c44f4b1bf978ea" providerId="LiveId" clId="{5B6CD93B-B3F4-4F39-BA71-04CE838667A2}" dt="2024-02-17T15:26:05.702" v="525" actId="1076"/>
          <ac:spMkLst>
            <pc:docMk/>
            <pc:sldMk cId="1963820291" sldId="257"/>
            <ac:spMk id="10" creationId="{F195F4BB-F173-EDB6-CEFD-181C0D95BA60}"/>
          </ac:spMkLst>
        </pc:spChg>
        <pc:spChg chg="mod">
          <ac:chgData name="Trenton Hall" userId="58c44f4b1bf978ea" providerId="LiveId" clId="{5B6CD93B-B3F4-4F39-BA71-04CE838667A2}" dt="2024-02-17T15:28:04.069" v="625" actId="20577"/>
          <ac:spMkLst>
            <pc:docMk/>
            <pc:sldMk cId="1963820291" sldId="257"/>
            <ac:spMk id="17" creationId="{3F61F2F8-F642-0FEE-974D-2EA5A140D9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1440" tIns="45720" rIns="91440" bIns="45720" rtlCol="0"/>
          <a:lstStyle>
            <a:lvl1pPr algn="r">
              <a:defRPr sz="1200"/>
            </a:lvl1pPr>
          </a:lstStyle>
          <a:p>
            <a:fld id="{D8BD436A-C0F3-8D44-8F3B-CEC04050BD51}" type="datetimeFigureOut">
              <a:rPr lang="en-US" smtClean="0"/>
              <a:t>2/17/2024</a:t>
            </a:fld>
            <a:endParaRPr lang="en-US"/>
          </a:p>
        </p:txBody>
      </p:sp>
      <p:sp>
        <p:nvSpPr>
          <p:cNvPr id="4" name="Slide Image Placeholder 3"/>
          <p:cNvSpPr>
            <a:spLocks noGrp="1" noRot="1" noChangeAspect="1"/>
          </p:cNvSpPr>
          <p:nvPr>
            <p:ph type="sldImg" idx="2"/>
          </p:nvPr>
        </p:nvSpPr>
        <p:spPr>
          <a:xfrm>
            <a:off x="1476375" y="1162050"/>
            <a:ext cx="405765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1440" tIns="45720" rIns="91440" bIns="45720" rtlCol="0" anchor="b"/>
          <a:lstStyle>
            <a:lvl1pPr algn="r">
              <a:defRPr sz="1200"/>
            </a:lvl1pPr>
          </a:lstStyle>
          <a:p>
            <a:fld id="{CC982967-89A2-3644-8EF0-5BB7981F3B57}" type="slidenum">
              <a:rPr lang="en-US" smtClean="0"/>
              <a:t>‹#›</a:t>
            </a:fld>
            <a:endParaRPr lang="en-US"/>
          </a:p>
        </p:txBody>
      </p:sp>
    </p:spTree>
    <p:extLst>
      <p:ext uri="{BB962C8B-B14F-4D97-AF65-F5344CB8AC3E}">
        <p14:creationId xmlns:p14="http://schemas.microsoft.com/office/powerpoint/2010/main" val="42275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82967-89A2-3644-8EF0-5BB7981F3B57}" type="slidenum">
              <a:rPr lang="en-US" smtClean="0"/>
              <a:t>1</a:t>
            </a:fld>
            <a:endParaRPr lang="en-US"/>
          </a:p>
        </p:txBody>
      </p:sp>
    </p:spTree>
    <p:extLst>
      <p:ext uri="{BB962C8B-B14F-4D97-AF65-F5344CB8AC3E}">
        <p14:creationId xmlns:p14="http://schemas.microsoft.com/office/powerpoint/2010/main" val="55450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1D7AA9-7C1B-8442-8547-F0DC4021A85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51509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D7AA9-7C1B-8442-8547-F0DC4021A85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80267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D7AA9-7C1B-8442-8547-F0DC4021A85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8703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D7AA9-7C1B-8442-8547-F0DC4021A85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418614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1D7AA9-7C1B-8442-8547-F0DC4021A855}"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46378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1D7AA9-7C1B-8442-8547-F0DC4021A85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55969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1D7AA9-7C1B-8442-8547-F0DC4021A855}"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405880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1D7AA9-7C1B-8442-8547-F0DC4021A855}"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73373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D7AA9-7C1B-8442-8547-F0DC4021A855}"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30614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81D7AA9-7C1B-8442-8547-F0DC4021A85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220596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C81D7AA9-7C1B-8442-8547-F0DC4021A855}"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94CE4-AF32-1043-9CD5-9179BCFD0D79}" type="slidenum">
              <a:rPr lang="en-US" smtClean="0"/>
              <a:t>‹#›</a:t>
            </a:fld>
            <a:endParaRPr lang="en-US"/>
          </a:p>
        </p:txBody>
      </p:sp>
    </p:spTree>
    <p:extLst>
      <p:ext uri="{BB962C8B-B14F-4D97-AF65-F5344CB8AC3E}">
        <p14:creationId xmlns:p14="http://schemas.microsoft.com/office/powerpoint/2010/main" val="16896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81D7AA9-7C1B-8442-8547-F0DC4021A855}" type="datetimeFigureOut">
              <a:rPr lang="en-US" smtClean="0"/>
              <a:t>2/17/2024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AE94CE4-AF32-1043-9CD5-9179BCFD0D79}" type="slidenum">
              <a:rPr lang="en-US" smtClean="0"/>
              <a:t>‹#›</a:t>
            </a:fld>
            <a:endParaRPr lang="en-US"/>
          </a:p>
        </p:txBody>
      </p:sp>
    </p:spTree>
    <p:extLst>
      <p:ext uri="{BB962C8B-B14F-4D97-AF65-F5344CB8AC3E}">
        <p14:creationId xmlns:p14="http://schemas.microsoft.com/office/powerpoint/2010/main" val="1045705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rldefense.com/v3/__https:/us02web.zoom.us/j/3048575705?pwd=VHRub2ZJeW5TQ0xJTEhkcDhTOHJmdz09__;!!Gdhv4b4!dqBvbfHWCoCj7xpoHZd6vgQ1I31n3YALFfTKAf3sODOpF_r576ki8272QPaj927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A020-E075-1048-B07E-348166AC2C32}"/>
              </a:ext>
            </a:extLst>
          </p:cNvPr>
          <p:cNvSpPr>
            <a:spLocks noGrp="1"/>
          </p:cNvSpPr>
          <p:nvPr>
            <p:ph type="ctrTitle"/>
          </p:nvPr>
        </p:nvSpPr>
        <p:spPr>
          <a:xfrm>
            <a:off x="5837370" y="106017"/>
            <a:ext cx="4176192" cy="579783"/>
          </a:xfrm>
        </p:spPr>
        <p:txBody>
          <a:bodyPr anchor="t">
            <a:noAutofit/>
          </a:bodyPr>
          <a:lstStyle/>
          <a:p>
            <a:r>
              <a:rPr lang="en-US" sz="4000" dirty="0">
                <a:latin typeface="Goudy Old Style" panose="02020502050305020303" pitchFamily="18" charset="77"/>
              </a:rPr>
              <a:t>West Main Anchor</a:t>
            </a:r>
            <a:br>
              <a:rPr lang="en-US" sz="3600" dirty="0">
                <a:effectLst>
                  <a:glow rad="127000">
                    <a:schemeClr val="bg1"/>
                  </a:glow>
                </a:effectLst>
                <a:latin typeface="Goudy Old Style" panose="02020502050305020303" pitchFamily="18" charset="77"/>
                <a:cs typeface="Apple Chancery" panose="03020702040506060504" pitchFamily="66" charset="-79"/>
              </a:rPr>
            </a:br>
            <a:br>
              <a:rPr lang="en-US" sz="1200" dirty="0"/>
            </a:br>
            <a:endParaRPr lang="en-US" sz="1200" dirty="0">
              <a:effectLst>
                <a:glow rad="127000">
                  <a:schemeClr val="bg1"/>
                </a:glow>
              </a:effectLst>
              <a:latin typeface="Goudy Old Style" panose="02020502050305020303" pitchFamily="18" charset="77"/>
              <a:cs typeface="Apple Chancery" panose="03020702040506060504" pitchFamily="66" charset="-79"/>
            </a:endParaRPr>
          </a:p>
        </p:txBody>
      </p:sp>
      <p:sp>
        <p:nvSpPr>
          <p:cNvPr id="3" name="Subtitle 2">
            <a:extLst>
              <a:ext uri="{FF2B5EF4-FFF2-40B4-BE49-F238E27FC236}">
                <a16:creationId xmlns:a16="http://schemas.microsoft.com/office/drawing/2014/main" id="{64CA0020-C794-1C4F-BD8D-49BE7CE47872}"/>
              </a:ext>
            </a:extLst>
          </p:cNvPr>
          <p:cNvSpPr>
            <a:spLocks noGrp="1"/>
          </p:cNvSpPr>
          <p:nvPr>
            <p:ph type="subTitle" idx="1"/>
          </p:nvPr>
        </p:nvSpPr>
        <p:spPr>
          <a:xfrm>
            <a:off x="6056655" y="6873116"/>
            <a:ext cx="3779497" cy="750735"/>
          </a:xfrm>
          <a:solidFill>
            <a:schemeClr val="bg1">
              <a:lumMod val="85000"/>
            </a:schemeClr>
          </a:solidFill>
          <a:ln cmpd="dbl">
            <a:solidFill>
              <a:schemeClr val="tx1"/>
            </a:solidFill>
          </a:ln>
        </p:spPr>
        <p:txBody>
          <a:bodyPr>
            <a:normAutofit lnSpcReduction="10000"/>
          </a:bodyPr>
          <a:lstStyle/>
          <a:p>
            <a:r>
              <a:rPr lang="en-US" sz="1400" b="1" dirty="0">
                <a:latin typeface="Goudy Old Style" panose="02020502050305020303" pitchFamily="18" charset="77"/>
              </a:rPr>
              <a:t>Study the Bible</a:t>
            </a:r>
          </a:p>
          <a:p>
            <a:r>
              <a:rPr lang="en-US" sz="1200" b="1" i="1" dirty="0">
                <a:latin typeface="Goudy Old Style" panose="02020502050305020303" pitchFamily="18" charset="77"/>
              </a:rPr>
              <a:t>Would you like to be more familiar with the scriptures? Ask us about our Bible correspondence program.</a:t>
            </a:r>
            <a:endParaRPr lang="en-US" sz="1200" b="1" dirty="0">
              <a:latin typeface="Goudy Old Style" panose="02020502050305020303" pitchFamily="18" charset="77"/>
            </a:endParaRPr>
          </a:p>
        </p:txBody>
      </p:sp>
      <p:sp>
        <p:nvSpPr>
          <p:cNvPr id="6" name="Subtitle 2">
            <a:extLst>
              <a:ext uri="{FF2B5EF4-FFF2-40B4-BE49-F238E27FC236}">
                <a16:creationId xmlns:a16="http://schemas.microsoft.com/office/drawing/2014/main" id="{FDE7BEE0-F2A5-7D42-92C5-6085FFFB6530}"/>
              </a:ext>
            </a:extLst>
          </p:cNvPr>
          <p:cNvSpPr txBox="1">
            <a:spLocks/>
          </p:cNvSpPr>
          <p:nvPr/>
        </p:nvSpPr>
        <p:spPr>
          <a:xfrm rot="16200000">
            <a:off x="1831385" y="3651630"/>
            <a:ext cx="7405329" cy="469139"/>
          </a:xfrm>
          <a:prstGeom prst="rect">
            <a:avLst/>
          </a:prstGeom>
        </p:spPr>
        <p:txBody>
          <a:bodyPr vert="horz" lIns="91440" tIns="45720" rIns="91440" bIns="45720" rtlCol="0" anchor="t">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spcBef>
                <a:spcPts val="200"/>
              </a:spcBef>
            </a:pPr>
            <a:r>
              <a:rPr lang="en-US" sz="2000" dirty="0">
                <a:latin typeface="Goudy Old Style" panose="02020502050305020303" pitchFamily="18" charset="77"/>
              </a:rPr>
              <a:t>WEST MAIN STREET CHURCH OF CHRIST        02-18-2024</a:t>
            </a:r>
          </a:p>
          <a:p>
            <a:pPr>
              <a:spcBef>
                <a:spcPts val="200"/>
              </a:spcBef>
            </a:pPr>
            <a:r>
              <a:rPr lang="en-US" sz="1000" dirty="0">
                <a:latin typeface="Goudy Old Style" panose="02020502050305020303" pitchFamily="18" charset="77"/>
              </a:rPr>
              <a:t>237 West Main Street, Barnesville, Ohio 4371305</a:t>
            </a:r>
          </a:p>
        </p:txBody>
      </p:sp>
      <p:graphicFrame>
        <p:nvGraphicFramePr>
          <p:cNvPr id="8" name="Table 7">
            <a:extLst>
              <a:ext uri="{FF2B5EF4-FFF2-40B4-BE49-F238E27FC236}">
                <a16:creationId xmlns:a16="http://schemas.microsoft.com/office/drawing/2014/main" id="{0DAF8E74-C41D-9545-B354-1AFA9B1E4FC3}"/>
              </a:ext>
            </a:extLst>
          </p:cNvPr>
          <p:cNvGraphicFramePr>
            <a:graphicFrameLocks noGrp="1"/>
          </p:cNvGraphicFramePr>
          <p:nvPr>
            <p:extLst>
              <p:ext uri="{D42A27DB-BD31-4B8C-83A1-F6EECF244321}">
                <p14:modId xmlns:p14="http://schemas.microsoft.com/office/powerpoint/2010/main" val="2558400048"/>
              </p:ext>
            </p:extLst>
          </p:nvPr>
        </p:nvGraphicFramePr>
        <p:xfrm>
          <a:off x="433203" y="1752915"/>
          <a:ext cx="4493423" cy="2890341"/>
        </p:xfrm>
        <a:graphic>
          <a:graphicData uri="http://schemas.openxmlformats.org/drawingml/2006/table">
            <a:tbl>
              <a:tblPr firstRow="1" firstCol="1" bandRow="1">
                <a:tableStyleId>{5C22544A-7EE6-4342-B048-85BDC9FD1C3A}</a:tableStyleId>
              </a:tblPr>
              <a:tblGrid>
                <a:gridCol w="1082932">
                  <a:extLst>
                    <a:ext uri="{9D8B030D-6E8A-4147-A177-3AD203B41FA5}">
                      <a16:colId xmlns:a16="http://schemas.microsoft.com/office/drawing/2014/main" val="2600105005"/>
                    </a:ext>
                  </a:extLst>
                </a:gridCol>
                <a:gridCol w="1110628">
                  <a:extLst>
                    <a:ext uri="{9D8B030D-6E8A-4147-A177-3AD203B41FA5}">
                      <a16:colId xmlns:a16="http://schemas.microsoft.com/office/drawing/2014/main" val="1075434558"/>
                    </a:ext>
                  </a:extLst>
                </a:gridCol>
                <a:gridCol w="1183964">
                  <a:extLst>
                    <a:ext uri="{9D8B030D-6E8A-4147-A177-3AD203B41FA5}">
                      <a16:colId xmlns:a16="http://schemas.microsoft.com/office/drawing/2014/main" val="2573202364"/>
                    </a:ext>
                  </a:extLst>
                </a:gridCol>
                <a:gridCol w="1115899">
                  <a:extLst>
                    <a:ext uri="{9D8B030D-6E8A-4147-A177-3AD203B41FA5}">
                      <a16:colId xmlns:a16="http://schemas.microsoft.com/office/drawing/2014/main" val="2305855065"/>
                    </a:ext>
                  </a:extLst>
                </a:gridCol>
              </a:tblGrid>
              <a:tr h="181899">
                <a:tc>
                  <a:txBody>
                    <a:bodyPr/>
                    <a:lstStyle/>
                    <a:p>
                      <a:pPr marL="0" marR="0" algn="ctr">
                        <a:spcBef>
                          <a:spcPts val="0"/>
                        </a:spcBef>
                        <a:spcAft>
                          <a:spcPts val="0"/>
                        </a:spcAft>
                      </a:pPr>
                      <a:r>
                        <a:rPr lang="en-US" sz="1300" dirty="0">
                          <a:solidFill>
                            <a:schemeClr val="tx1"/>
                          </a:solidFill>
                          <a:effectLst/>
                        </a:rPr>
                        <a:t>Duty Roster</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300" dirty="0">
                          <a:solidFill>
                            <a:schemeClr val="tx1"/>
                          </a:solidFill>
                          <a:effectLst/>
                        </a:rPr>
                        <a:t>Sunday AM</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Sun PM </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Wed PM</a:t>
                      </a:r>
                    </a:p>
                  </a:txBody>
                  <a:tcPr marL="68580" marR="68580" marT="0" marB="0" anchor="ctr">
                    <a:solidFill>
                      <a:schemeClr val="bg1">
                        <a:lumMod val="85000"/>
                      </a:schemeClr>
                    </a:solidFill>
                  </a:tcPr>
                </a:tc>
                <a:extLst>
                  <a:ext uri="{0D108BD9-81ED-4DB2-BD59-A6C34878D82A}">
                    <a16:rowId xmlns:a16="http://schemas.microsoft.com/office/drawing/2014/main" val="3503513103"/>
                  </a:ext>
                </a:extLst>
              </a:tr>
              <a:tr h="330071">
                <a:tc>
                  <a:txBody>
                    <a:bodyPr/>
                    <a:lstStyle/>
                    <a:p>
                      <a:pPr marL="0" marR="0" algn="ctr">
                        <a:spcBef>
                          <a:spcPts val="0"/>
                        </a:spcBef>
                        <a:spcAft>
                          <a:spcPts val="0"/>
                        </a:spcAft>
                      </a:pPr>
                      <a:r>
                        <a:rPr lang="en-US" sz="1200" dirty="0">
                          <a:solidFill>
                            <a:schemeClr val="tx1"/>
                          </a:solidFill>
                          <a:effectLst/>
                        </a:rPr>
                        <a:t>Announce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 Palmer</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 Palmer</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Jim Thornburg</a:t>
                      </a:r>
                    </a:p>
                  </a:txBody>
                  <a:tcPr marL="68580" marR="68580" marT="0" marB="0" anchor="ctr">
                    <a:solidFill>
                      <a:schemeClr val="bg1">
                        <a:lumMod val="85000"/>
                      </a:schemeClr>
                    </a:solidFill>
                  </a:tcPr>
                </a:tc>
                <a:extLst>
                  <a:ext uri="{0D108BD9-81ED-4DB2-BD59-A6C34878D82A}">
                    <a16:rowId xmlns:a16="http://schemas.microsoft.com/office/drawing/2014/main" val="2515851505"/>
                  </a:ext>
                </a:extLst>
              </a:tr>
              <a:tr h="259805">
                <a:tc>
                  <a:txBody>
                    <a:bodyPr/>
                    <a:lstStyle/>
                    <a:p>
                      <a:pPr marL="0" marR="0" algn="ctr">
                        <a:spcBef>
                          <a:spcPts val="0"/>
                        </a:spcBef>
                        <a:spcAft>
                          <a:spcPts val="0"/>
                        </a:spcAft>
                      </a:pPr>
                      <a:r>
                        <a:rPr lang="en-US" sz="1200" dirty="0">
                          <a:solidFill>
                            <a:schemeClr val="tx1"/>
                          </a:solidFill>
                          <a:effectLst/>
                        </a:rPr>
                        <a:t>Open  Prayer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Dale Leach</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Jeremy Hall</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 Palmer</a:t>
                      </a:r>
                    </a:p>
                  </a:txBody>
                  <a:tcPr marL="68580" marR="68580" marT="0" marB="0" anchor="ctr">
                    <a:solidFill>
                      <a:schemeClr val="bg1">
                        <a:lumMod val="85000"/>
                      </a:schemeClr>
                    </a:solidFill>
                  </a:tcPr>
                </a:tc>
                <a:extLst>
                  <a:ext uri="{0D108BD9-81ED-4DB2-BD59-A6C34878D82A}">
                    <a16:rowId xmlns:a16="http://schemas.microsoft.com/office/drawing/2014/main" val="3663434918"/>
                  </a:ext>
                </a:extLst>
              </a:tr>
              <a:tr h="377653">
                <a:tc>
                  <a:txBody>
                    <a:bodyPr/>
                    <a:lstStyle/>
                    <a:p>
                      <a:pPr marL="0" marR="0" algn="ctr">
                        <a:spcBef>
                          <a:spcPts val="0"/>
                        </a:spcBef>
                        <a:spcAft>
                          <a:spcPts val="0"/>
                        </a:spcAft>
                      </a:pPr>
                      <a:r>
                        <a:rPr lang="en-US" sz="1200" dirty="0">
                          <a:solidFill>
                            <a:schemeClr val="tx1"/>
                          </a:solidFill>
                          <a:effectLst/>
                        </a:rPr>
                        <a:t>Song Leader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 Leach</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 Lewis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Rick Lucas</a:t>
                      </a:r>
                    </a:p>
                  </a:txBody>
                  <a:tcPr marL="68580" marR="68580" marT="0" marB="0" anchor="ctr">
                    <a:solidFill>
                      <a:schemeClr val="bg1">
                        <a:lumMod val="85000"/>
                      </a:schemeClr>
                    </a:solidFill>
                  </a:tcPr>
                </a:tc>
                <a:extLst>
                  <a:ext uri="{0D108BD9-81ED-4DB2-BD59-A6C34878D82A}">
                    <a16:rowId xmlns:a16="http://schemas.microsoft.com/office/drawing/2014/main" val="2293267744"/>
                  </a:ext>
                </a:extLst>
              </a:tr>
              <a:tr h="239169">
                <a:tc>
                  <a:txBody>
                    <a:bodyPr/>
                    <a:lstStyle/>
                    <a:p>
                      <a:pPr marL="0" marR="0" algn="ctr">
                        <a:spcBef>
                          <a:spcPts val="0"/>
                        </a:spcBef>
                        <a:spcAft>
                          <a:spcPts val="0"/>
                        </a:spcAft>
                      </a:pPr>
                      <a:r>
                        <a:rPr lang="en-US" sz="1200" dirty="0">
                          <a:solidFill>
                            <a:schemeClr val="tx1"/>
                          </a:solidFill>
                          <a:effectLst/>
                        </a:rPr>
                        <a:t> Preside Table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Jim Thornburg</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 Palmer</a:t>
                      </a:r>
                    </a:p>
                  </a:txBody>
                  <a:tcPr marL="68580" marR="68580" marT="0" marB="0" anchor="ctr">
                    <a:solidFill>
                      <a:schemeClr val="bg1">
                        <a:lumMod val="85000"/>
                      </a:schemeClr>
                    </a:solidFill>
                  </a:tcPr>
                </a:tc>
                <a:tc>
                  <a:txBody>
                    <a:bodyPr/>
                    <a:lstStyle/>
                    <a:p>
                      <a:pPr marL="0" marR="0" algn="ctr">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624086207"/>
                  </a:ext>
                </a:extLst>
              </a:tr>
              <a:tr h="573756">
                <a:tc>
                  <a:txBody>
                    <a:bodyPr/>
                    <a:lstStyle/>
                    <a:p>
                      <a:pPr marL="0" marR="0" algn="ctr">
                        <a:spcBef>
                          <a:spcPts val="0"/>
                        </a:spcBef>
                        <a:spcAft>
                          <a:spcPts val="0"/>
                        </a:spcAft>
                      </a:pPr>
                      <a:r>
                        <a:rPr lang="en-US" sz="1200" dirty="0">
                          <a:solidFill>
                            <a:schemeClr val="tx1"/>
                          </a:solidFill>
                          <a:effectLst/>
                        </a:rPr>
                        <a:t>Bread</a:t>
                      </a:r>
                    </a:p>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Fruit of vine</a:t>
                      </a:r>
                    </a:p>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Offering</a:t>
                      </a:r>
                    </a:p>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Bulletins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Koen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Eagon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Dan Maas</a:t>
                      </a:r>
                    </a:p>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Rick Hamilton</a:t>
                      </a:r>
                    </a:p>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Colby Strawn</a:t>
                      </a:r>
                    </a:p>
                  </a:txBody>
                  <a:tcPr marL="68580" marR="68580" marT="0" marB="0" anchor="ctr">
                    <a:solidFill>
                      <a:schemeClr val="bg1">
                        <a:lumMod val="85000"/>
                      </a:schemeClr>
                    </a:solidFill>
                  </a:tcPr>
                </a:tc>
                <a:tc>
                  <a:txBody>
                    <a:bodyPr/>
                    <a:lstStyle/>
                    <a:p>
                      <a:pPr marL="0" marR="0" algn="ctr">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799561186"/>
                  </a:ext>
                </a:extLst>
              </a:tr>
              <a:tr h="332929">
                <a:tc>
                  <a:txBody>
                    <a:bodyPr/>
                    <a:lstStyle/>
                    <a:p>
                      <a:pPr marL="0" marR="0" algn="ctr">
                        <a:spcBef>
                          <a:spcPts val="0"/>
                        </a:spcBef>
                        <a:spcAft>
                          <a:spcPts val="0"/>
                        </a:spcAft>
                      </a:pPr>
                      <a:r>
                        <a:rPr lang="en-US" sz="1200" dirty="0">
                          <a:solidFill>
                            <a:schemeClr val="tx1"/>
                          </a:solidFill>
                          <a:effectLst/>
                        </a:rPr>
                        <a:t>Script Reading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Tony Wells</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Jared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Kernan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972175580"/>
                  </a:ext>
                </a:extLst>
              </a:tr>
              <a:tr h="238194">
                <a:tc>
                  <a:txBody>
                    <a:bodyPr/>
                    <a:lstStyle/>
                    <a:p>
                      <a:pPr marL="0" marR="0" algn="ctr">
                        <a:spcBef>
                          <a:spcPts val="0"/>
                        </a:spcBef>
                        <a:spcAft>
                          <a:spcPts val="0"/>
                        </a:spcAft>
                      </a:pPr>
                      <a:r>
                        <a:rPr lang="en-US" sz="1200" dirty="0">
                          <a:solidFill>
                            <a:schemeClr val="tx1"/>
                          </a:solidFill>
                          <a:effectLst/>
                        </a:rPr>
                        <a:t>Lesson / Inv.</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Trenton Hall</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Trenton Hall</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Wesley Lewis</a:t>
                      </a:r>
                    </a:p>
                  </a:txBody>
                  <a:tcPr marL="68580" marR="68580" marT="0" marB="0" anchor="ctr">
                    <a:solidFill>
                      <a:schemeClr val="bg1">
                        <a:lumMod val="85000"/>
                      </a:schemeClr>
                    </a:solidFill>
                  </a:tcPr>
                </a:tc>
                <a:extLst>
                  <a:ext uri="{0D108BD9-81ED-4DB2-BD59-A6C34878D82A}">
                    <a16:rowId xmlns:a16="http://schemas.microsoft.com/office/drawing/2014/main" val="1847594492"/>
                  </a:ext>
                </a:extLst>
              </a:tr>
              <a:tr h="0">
                <a:tc>
                  <a:txBody>
                    <a:bodyPr/>
                    <a:lstStyle/>
                    <a:p>
                      <a:pPr marL="0" marR="0" algn="ctr">
                        <a:spcBef>
                          <a:spcPts val="0"/>
                        </a:spcBef>
                        <a:spcAft>
                          <a:spcPts val="0"/>
                        </a:spcAft>
                      </a:pPr>
                      <a:r>
                        <a:rPr lang="en-US" sz="1200" dirty="0">
                          <a:solidFill>
                            <a:schemeClr val="tx1"/>
                          </a:solidFill>
                          <a:effectLst/>
                        </a:rPr>
                        <a:t>Closing Prayer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Kyer</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Eagon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Mike Anderson</a:t>
                      </a: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Eric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Kernen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942279621"/>
                  </a:ext>
                </a:extLst>
              </a:tr>
            </a:tbl>
          </a:graphicData>
        </a:graphic>
      </p:graphicFrame>
      <p:sp>
        <p:nvSpPr>
          <p:cNvPr id="14" name="Title 1">
            <a:extLst>
              <a:ext uri="{FF2B5EF4-FFF2-40B4-BE49-F238E27FC236}">
                <a16:creationId xmlns:a16="http://schemas.microsoft.com/office/drawing/2014/main" id="{1FDB63E9-9B92-FF4A-8CD6-08FBE628C07E}"/>
              </a:ext>
            </a:extLst>
          </p:cNvPr>
          <p:cNvSpPr txBox="1">
            <a:spLocks/>
          </p:cNvSpPr>
          <p:nvPr/>
        </p:nvSpPr>
        <p:spPr>
          <a:xfrm>
            <a:off x="6004407" y="697686"/>
            <a:ext cx="3919199" cy="579783"/>
          </a:xfrm>
          <a:prstGeom prst="rect">
            <a:avLst/>
          </a:prstGeom>
        </p:spPr>
        <p:txBody>
          <a:bodyPr vert="horz" lIns="91440" tIns="45720" rIns="91440" bIns="45720" rtlCol="0" anchor="t">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r>
              <a:rPr lang="en-US" sz="1100" i="1" dirty="0"/>
              <a:t>Hebrews 6:19a Which </a:t>
            </a:r>
            <a:r>
              <a:rPr lang="en-US" sz="1100" b="1" i="1" dirty="0"/>
              <a:t>hope</a:t>
            </a:r>
            <a:r>
              <a:rPr lang="en-US" sz="1100" i="1" dirty="0"/>
              <a:t> we have as an </a:t>
            </a:r>
            <a:r>
              <a:rPr lang="en-US" sz="1100" b="1" i="1" dirty="0"/>
              <a:t>anchor</a:t>
            </a:r>
            <a:r>
              <a:rPr lang="en-US" sz="1100" i="1" dirty="0"/>
              <a:t> of the soul, both sure and steadfast, and which entereth into that within the veil</a:t>
            </a:r>
            <a:br>
              <a:rPr lang="en-US" sz="1400" dirty="0"/>
            </a:br>
            <a:endParaRPr lang="en-US" sz="1400" dirty="0">
              <a:effectLst>
                <a:glow rad="127000">
                  <a:schemeClr val="bg1"/>
                </a:glow>
              </a:effectLst>
              <a:latin typeface="Goudy Old Style" panose="02020502050305020303" pitchFamily="18" charset="77"/>
              <a:cs typeface="Apple Chancery" panose="03020702040506060504" pitchFamily="66" charset="-79"/>
            </a:endParaRPr>
          </a:p>
        </p:txBody>
      </p:sp>
      <p:sp>
        <p:nvSpPr>
          <p:cNvPr id="7" name="Rectangle: Rounded Corners 6">
            <a:extLst>
              <a:ext uri="{FF2B5EF4-FFF2-40B4-BE49-F238E27FC236}">
                <a16:creationId xmlns:a16="http://schemas.microsoft.com/office/drawing/2014/main" id="{A920EDF5-2068-48C8-8D42-157B23D7902B}"/>
              </a:ext>
            </a:extLst>
          </p:cNvPr>
          <p:cNvSpPr/>
          <p:nvPr/>
        </p:nvSpPr>
        <p:spPr>
          <a:xfrm>
            <a:off x="383581" y="7039548"/>
            <a:ext cx="4573758" cy="51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Anyone wishing to be baptized please contact one of the elders or deacons .</a:t>
            </a:r>
          </a:p>
        </p:txBody>
      </p:sp>
      <p:sp>
        <p:nvSpPr>
          <p:cNvPr id="21" name="TextBox 20">
            <a:extLst>
              <a:ext uri="{FF2B5EF4-FFF2-40B4-BE49-F238E27FC236}">
                <a16:creationId xmlns:a16="http://schemas.microsoft.com/office/drawing/2014/main" id="{812E058E-1857-4BFD-8F58-6835C8CD309A}"/>
              </a:ext>
            </a:extLst>
          </p:cNvPr>
          <p:cNvSpPr txBox="1"/>
          <p:nvPr/>
        </p:nvSpPr>
        <p:spPr>
          <a:xfrm>
            <a:off x="401094" y="5637104"/>
            <a:ext cx="4565905" cy="1292662"/>
          </a:xfrm>
          <a:prstGeom prst="rect">
            <a:avLst/>
          </a:prstGeom>
          <a:noFill/>
          <a:ln w="22225" cmpd="tri">
            <a:solidFill>
              <a:srgbClr val="FF0000"/>
            </a:solidFill>
            <a:prstDash val="solid"/>
          </a:ln>
        </p:spPr>
        <p:txBody>
          <a:bodyPr wrap="square">
            <a:spAutoFit/>
          </a:bodyPr>
          <a:lstStyle/>
          <a:p>
            <a:pPr algn="ctr"/>
            <a:r>
              <a:rPr lang="en-US" sz="1600" b="1" u="sng" dirty="0"/>
              <a:t>Meeting Times</a:t>
            </a:r>
          </a:p>
          <a:p>
            <a:r>
              <a:rPr lang="en-US" sz="1600" b="1" dirty="0"/>
              <a:t>Sunday: </a:t>
            </a:r>
            <a:r>
              <a:rPr lang="en-US" sz="1400" b="1" dirty="0"/>
              <a:t>	    	</a:t>
            </a:r>
            <a:r>
              <a:rPr lang="en-US" sz="1400" dirty="0"/>
              <a:t>Bible Study – 9:30 am </a:t>
            </a:r>
          </a:p>
          <a:p>
            <a:r>
              <a:rPr lang="en-US" sz="1400" dirty="0"/>
              <a:t>	   	Worship – 10:30 am</a:t>
            </a:r>
          </a:p>
          <a:p>
            <a:r>
              <a:rPr lang="en-US" sz="1600" b="1" dirty="0"/>
              <a:t>Sunday Evening:	</a:t>
            </a:r>
            <a:r>
              <a:rPr lang="en-US" sz="1400" dirty="0"/>
              <a:t>Worship: 6:00 pm</a:t>
            </a:r>
          </a:p>
          <a:p>
            <a:r>
              <a:rPr lang="en-US" sz="1600" b="1" dirty="0"/>
              <a:t>Wednesday:    </a:t>
            </a:r>
            <a:r>
              <a:rPr lang="en-US" sz="1400" b="1" dirty="0"/>
              <a:t>	</a:t>
            </a:r>
            <a:r>
              <a:rPr lang="en-US" sz="1400" dirty="0"/>
              <a:t>Bible Study &amp; Worship – 7:00 pm</a:t>
            </a:r>
          </a:p>
        </p:txBody>
      </p:sp>
      <p:sp>
        <p:nvSpPr>
          <p:cNvPr id="25" name="Rectangle 24">
            <a:extLst>
              <a:ext uri="{FF2B5EF4-FFF2-40B4-BE49-F238E27FC236}">
                <a16:creationId xmlns:a16="http://schemas.microsoft.com/office/drawing/2014/main" id="{B362F254-B25E-BE6D-7926-A1A5159F4143}"/>
              </a:ext>
            </a:extLst>
          </p:cNvPr>
          <p:cNvSpPr/>
          <p:nvPr/>
        </p:nvSpPr>
        <p:spPr>
          <a:xfrm>
            <a:off x="6056655" y="5848431"/>
            <a:ext cx="3779497" cy="954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08EE2B13-E241-B309-4C81-24D7094AB558}"/>
              </a:ext>
            </a:extLst>
          </p:cNvPr>
          <p:cNvSpPr txBox="1">
            <a:spLocks/>
          </p:cNvSpPr>
          <p:nvPr/>
        </p:nvSpPr>
        <p:spPr>
          <a:xfrm>
            <a:off x="6682008" y="5926819"/>
            <a:ext cx="3023636" cy="605483"/>
          </a:xfrm>
          <a:prstGeom prst="rect">
            <a:avLst/>
          </a:prstGeom>
        </p:spPr>
        <p:txBody>
          <a:bodyPr vert="horz" lIns="91440" tIns="45720" rIns="91440" bIns="45720" rtlCol="0">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US" sz="1400" b="1" dirty="0"/>
              <a:t>WHEN YOU PRAY, PLEASE REMEMBER</a:t>
            </a:r>
            <a:r>
              <a:rPr lang="en-US" sz="1200" b="1" dirty="0"/>
              <a:t>:</a:t>
            </a:r>
          </a:p>
          <a:p>
            <a:pPr algn="just">
              <a:spcBef>
                <a:spcPts val="100"/>
              </a:spcBef>
            </a:pPr>
            <a:r>
              <a:rPr lang="en-US" sz="1300" dirty="0"/>
              <a:t>Cindi and her family, Gary Lucas, Jared </a:t>
            </a:r>
            <a:r>
              <a:rPr lang="en-US" sz="1300" dirty="0" err="1"/>
              <a:t>Kernen</a:t>
            </a:r>
            <a:r>
              <a:rPr lang="en-US" sz="1300" dirty="0"/>
              <a:t>, Ida Blatt, Allen Withrow, and Mary Jones.  </a:t>
            </a:r>
          </a:p>
          <a:p>
            <a:pPr algn="just">
              <a:spcBef>
                <a:spcPts val="100"/>
              </a:spcBef>
            </a:pPr>
            <a:endParaRPr lang="en-US" sz="1300" dirty="0"/>
          </a:p>
        </p:txBody>
      </p:sp>
      <p:pic>
        <p:nvPicPr>
          <p:cNvPr id="27" name="Picture 26">
            <a:extLst>
              <a:ext uri="{FF2B5EF4-FFF2-40B4-BE49-F238E27FC236}">
                <a16:creationId xmlns:a16="http://schemas.microsoft.com/office/drawing/2014/main" id="{275C95BF-F054-4D81-8AEC-33F5DD913BBC}"/>
              </a:ext>
            </a:extLst>
          </p:cNvPr>
          <p:cNvPicPr>
            <a:picLocks noChangeAspect="1"/>
          </p:cNvPicPr>
          <p:nvPr/>
        </p:nvPicPr>
        <p:blipFill>
          <a:blip r:embed="rId3"/>
          <a:stretch>
            <a:fillRect/>
          </a:stretch>
        </p:blipFill>
        <p:spPr>
          <a:xfrm>
            <a:off x="6211345" y="6130400"/>
            <a:ext cx="470663" cy="607127"/>
          </a:xfrm>
          <a:prstGeom prst="rect">
            <a:avLst/>
          </a:prstGeom>
        </p:spPr>
      </p:pic>
      <p:sp>
        <p:nvSpPr>
          <p:cNvPr id="28" name="Rectangle: Rounded Corners 27">
            <a:extLst>
              <a:ext uri="{FF2B5EF4-FFF2-40B4-BE49-F238E27FC236}">
                <a16:creationId xmlns:a16="http://schemas.microsoft.com/office/drawing/2014/main" id="{24FA0B9F-4F06-3038-FE08-0FBEF48F2A1F}"/>
              </a:ext>
            </a:extLst>
          </p:cNvPr>
          <p:cNvSpPr/>
          <p:nvPr/>
        </p:nvSpPr>
        <p:spPr>
          <a:xfrm>
            <a:off x="433203" y="4860513"/>
            <a:ext cx="4546584" cy="688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       Building Lockup: Jeff Lewis &amp; Nathan Anderson</a:t>
            </a:r>
          </a:p>
        </p:txBody>
      </p:sp>
      <p:pic>
        <p:nvPicPr>
          <p:cNvPr id="29" name="Picture 28">
            <a:extLst>
              <a:ext uri="{FF2B5EF4-FFF2-40B4-BE49-F238E27FC236}">
                <a16:creationId xmlns:a16="http://schemas.microsoft.com/office/drawing/2014/main" id="{E1D2F0BA-DB5F-7033-C2A0-0B5CC43F2061}"/>
              </a:ext>
            </a:extLst>
          </p:cNvPr>
          <p:cNvPicPr>
            <a:picLocks noChangeAspect="1"/>
          </p:cNvPicPr>
          <p:nvPr/>
        </p:nvPicPr>
        <p:blipFill>
          <a:blip r:embed="rId4"/>
          <a:stretch>
            <a:fillRect/>
          </a:stretch>
        </p:blipFill>
        <p:spPr>
          <a:xfrm>
            <a:off x="556954" y="4935335"/>
            <a:ext cx="460756" cy="531322"/>
          </a:xfrm>
          <a:prstGeom prst="rect">
            <a:avLst/>
          </a:prstGeom>
        </p:spPr>
      </p:pic>
      <p:sp>
        <p:nvSpPr>
          <p:cNvPr id="13" name="TextBox 12">
            <a:extLst>
              <a:ext uri="{FF2B5EF4-FFF2-40B4-BE49-F238E27FC236}">
                <a16:creationId xmlns:a16="http://schemas.microsoft.com/office/drawing/2014/main" id="{F7663FD9-E105-9022-BF25-E6920199C126}"/>
              </a:ext>
            </a:extLst>
          </p:cNvPr>
          <p:cNvSpPr txBox="1"/>
          <p:nvPr/>
        </p:nvSpPr>
        <p:spPr>
          <a:xfrm>
            <a:off x="6035717" y="3886199"/>
            <a:ext cx="3779497" cy="1600438"/>
          </a:xfrm>
          <a:prstGeom prst="rect">
            <a:avLst/>
          </a:prstGeom>
          <a:noFill/>
        </p:spPr>
        <p:txBody>
          <a:bodyPr wrap="square">
            <a:spAutoFit/>
          </a:bodyPr>
          <a:lstStyle/>
          <a:p>
            <a:pPr algn="ctr"/>
            <a:r>
              <a:rPr lang="en-US" sz="1400" b="1" dirty="0"/>
              <a:t>Matthew 22:36-40 </a:t>
            </a:r>
          </a:p>
          <a:p>
            <a:pPr algn="ctr"/>
            <a:r>
              <a:rPr lang="en-US" sz="1200" dirty="0"/>
              <a:t>36 “Teacher, which is the great commandment in the law?” 37 Jesus said to him, “‘You shall love the Lord your God with all your heart, with all your soul, and with all your mind.’ 38 This is the first and great commandment. 39 And the second is like it: ‘You shall love your neighbor as yourself.’ 40 On these two commandments hang all the Law and the Prophets.”</a:t>
            </a:r>
            <a:endParaRPr lang="en-US" sz="1200" b="1" dirty="0"/>
          </a:p>
        </p:txBody>
      </p:sp>
      <p:sp>
        <p:nvSpPr>
          <p:cNvPr id="18" name="TextBox 17">
            <a:extLst>
              <a:ext uri="{FF2B5EF4-FFF2-40B4-BE49-F238E27FC236}">
                <a16:creationId xmlns:a16="http://schemas.microsoft.com/office/drawing/2014/main" id="{47CC97DA-37A2-0084-D3BA-DC29C0B200B9}"/>
              </a:ext>
            </a:extLst>
          </p:cNvPr>
          <p:cNvSpPr txBox="1"/>
          <p:nvPr/>
        </p:nvSpPr>
        <p:spPr>
          <a:xfrm>
            <a:off x="7573506" y="1383583"/>
            <a:ext cx="2083800" cy="369332"/>
          </a:xfrm>
          <a:prstGeom prst="rect">
            <a:avLst/>
          </a:prstGeom>
          <a:noFill/>
        </p:spPr>
        <p:txBody>
          <a:bodyPr wrap="square" rtlCol="0">
            <a:spAutoFit/>
          </a:bodyPr>
          <a:lstStyle/>
          <a:p>
            <a:r>
              <a:rPr lang="en-US" b="1" dirty="0">
                <a:solidFill>
                  <a:schemeClr val="bg1"/>
                </a:solidFill>
              </a:rPr>
              <a:t>Hand to the Plow!</a:t>
            </a:r>
          </a:p>
        </p:txBody>
      </p:sp>
      <p:pic>
        <p:nvPicPr>
          <p:cNvPr id="10" name="Picture 9">
            <a:extLst>
              <a:ext uri="{FF2B5EF4-FFF2-40B4-BE49-F238E27FC236}">
                <a16:creationId xmlns:a16="http://schemas.microsoft.com/office/drawing/2014/main" id="{DA50222B-1240-694A-7CA0-26BC1BE3A168}"/>
              </a:ext>
            </a:extLst>
          </p:cNvPr>
          <p:cNvPicPr>
            <a:picLocks noChangeAspect="1"/>
          </p:cNvPicPr>
          <p:nvPr/>
        </p:nvPicPr>
        <p:blipFill rotWithShape="1">
          <a:blip r:embed="rId5"/>
          <a:srcRect l="10373" r="7626"/>
          <a:stretch/>
        </p:blipFill>
        <p:spPr>
          <a:xfrm>
            <a:off x="513077" y="782242"/>
            <a:ext cx="789338" cy="691582"/>
          </a:xfrm>
          <a:prstGeom prst="rect">
            <a:avLst/>
          </a:prstGeom>
        </p:spPr>
      </p:pic>
      <p:sp>
        <p:nvSpPr>
          <p:cNvPr id="11" name="Rectangle 10">
            <a:extLst>
              <a:ext uri="{FF2B5EF4-FFF2-40B4-BE49-F238E27FC236}">
                <a16:creationId xmlns:a16="http://schemas.microsoft.com/office/drawing/2014/main" id="{E9367219-F962-F206-4EAC-E35B37AB6C63}"/>
              </a:ext>
            </a:extLst>
          </p:cNvPr>
          <p:cNvSpPr/>
          <p:nvPr/>
        </p:nvSpPr>
        <p:spPr>
          <a:xfrm>
            <a:off x="1448059" y="468781"/>
            <a:ext cx="3477237" cy="1146148"/>
          </a:xfrm>
          <a:prstGeom prst="rect">
            <a:avLst/>
          </a:prstGeom>
        </p:spPr>
        <p:txBody>
          <a:bodyPr wrap="square">
            <a:spAutoFit/>
          </a:bodyPr>
          <a:lstStyle/>
          <a:p>
            <a:pPr lvl="0" algn="ctr">
              <a:lnSpc>
                <a:spcPct val="120000"/>
              </a:lnSpc>
            </a:pPr>
            <a:r>
              <a:rPr lang="en-US" sz="1600" b="1" u="sng" dirty="0">
                <a:solidFill>
                  <a:prstClr val="black"/>
                </a:solidFill>
              </a:rPr>
              <a:t>February Birthdays:</a:t>
            </a:r>
            <a:r>
              <a:rPr lang="en-US" sz="1600" b="1" dirty="0">
                <a:solidFill>
                  <a:prstClr val="black"/>
                </a:solidFill>
              </a:rPr>
              <a:t> </a:t>
            </a:r>
          </a:p>
          <a:p>
            <a:pPr lvl="0">
              <a:lnSpc>
                <a:spcPct val="120000"/>
              </a:lnSpc>
            </a:pPr>
            <a:r>
              <a:rPr lang="en-US" sz="1400" dirty="0">
                <a:solidFill>
                  <a:prstClr val="black"/>
                </a:solidFill>
              </a:rPr>
              <a:t>Kyer </a:t>
            </a:r>
            <a:r>
              <a:rPr lang="en-US" sz="1400" dirty="0" err="1">
                <a:solidFill>
                  <a:prstClr val="black"/>
                </a:solidFill>
              </a:rPr>
              <a:t>Eagon</a:t>
            </a:r>
            <a:r>
              <a:rPr lang="en-US" sz="1400" dirty="0">
                <a:solidFill>
                  <a:prstClr val="black"/>
                </a:solidFill>
              </a:rPr>
              <a:t> 02/01, Zach Leach 02/02, Bob </a:t>
            </a:r>
            <a:r>
              <a:rPr lang="en-US" sz="1400" dirty="0" err="1">
                <a:solidFill>
                  <a:prstClr val="black"/>
                </a:solidFill>
              </a:rPr>
              <a:t>Detling</a:t>
            </a:r>
            <a:r>
              <a:rPr lang="en-US" sz="1400" dirty="0">
                <a:solidFill>
                  <a:prstClr val="black"/>
                </a:solidFill>
              </a:rPr>
              <a:t> 02/07, Ty Leach 02/09, Scott Huntsman 02/12, Bonnie Lewis 02/29 </a:t>
            </a:r>
          </a:p>
        </p:txBody>
      </p:sp>
      <p:sp>
        <p:nvSpPr>
          <p:cNvPr id="16" name="Rectangle 15">
            <a:extLst>
              <a:ext uri="{FF2B5EF4-FFF2-40B4-BE49-F238E27FC236}">
                <a16:creationId xmlns:a16="http://schemas.microsoft.com/office/drawing/2014/main" id="{6A01ACE2-DEF7-15DD-CC60-0E4346488D5F}"/>
              </a:ext>
            </a:extLst>
          </p:cNvPr>
          <p:cNvSpPr/>
          <p:nvPr/>
        </p:nvSpPr>
        <p:spPr>
          <a:xfrm>
            <a:off x="1378179" y="468781"/>
            <a:ext cx="3526981" cy="1192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AFB5F2F-A835-C010-2D03-DD7597284B4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82641" y="1426636"/>
            <a:ext cx="2885647" cy="2164235"/>
          </a:xfrm>
          <a:prstGeom prst="rect">
            <a:avLst/>
          </a:prstGeom>
        </p:spPr>
      </p:pic>
    </p:spTree>
    <p:extLst>
      <p:ext uri="{BB962C8B-B14F-4D97-AF65-F5344CB8AC3E}">
        <p14:creationId xmlns:p14="http://schemas.microsoft.com/office/powerpoint/2010/main" val="229583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A6333B5-7B69-874A-AE27-8B909CCDD0E0}"/>
              </a:ext>
            </a:extLst>
          </p:cNvPr>
          <p:cNvSpPr txBox="1">
            <a:spLocks/>
          </p:cNvSpPr>
          <p:nvPr/>
        </p:nvSpPr>
        <p:spPr>
          <a:xfrm>
            <a:off x="7160339" y="6675448"/>
            <a:ext cx="754910" cy="2485301"/>
          </a:xfrm>
          <a:prstGeom prst="rect">
            <a:avLst/>
          </a:prstGeom>
        </p:spPr>
        <p:txBody>
          <a:bodyPr vert="horz" lIns="91440" tIns="45720" rIns="91440" bIns="45720" rtlCol="0" anchor="t">
            <a:norm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lvl="0" algn="l" defTabSz="914400">
              <a:lnSpc>
                <a:spcPct val="100000"/>
              </a:lnSpc>
              <a:spcBef>
                <a:spcPts val="0"/>
              </a:spcBef>
            </a:pPr>
            <a:endParaRPr lang="en-US" sz="1000" dirty="0">
              <a:solidFill>
                <a:srgbClr val="000000"/>
              </a:solidFill>
              <a:latin typeface="Georgia" panose="02040502050405020303" pitchFamily="18" charset="0"/>
            </a:endParaRPr>
          </a:p>
        </p:txBody>
      </p:sp>
      <p:sp>
        <p:nvSpPr>
          <p:cNvPr id="11" name="Subtitle 2">
            <a:extLst>
              <a:ext uri="{FF2B5EF4-FFF2-40B4-BE49-F238E27FC236}">
                <a16:creationId xmlns:a16="http://schemas.microsoft.com/office/drawing/2014/main" id="{1F1DD37A-2FE8-4D41-BE90-A069D735F6AE}"/>
              </a:ext>
            </a:extLst>
          </p:cNvPr>
          <p:cNvSpPr txBox="1">
            <a:spLocks/>
          </p:cNvSpPr>
          <p:nvPr/>
        </p:nvSpPr>
        <p:spPr>
          <a:xfrm>
            <a:off x="5628640" y="6014720"/>
            <a:ext cx="4098496" cy="1520990"/>
          </a:xfrm>
          <a:prstGeom prst="rect">
            <a:avLst/>
          </a:prstGeom>
          <a:solidFill>
            <a:schemeClr val="bg1">
              <a:lumMod val="95000"/>
            </a:schemeClr>
          </a:solidFill>
          <a:ln>
            <a:solidFill>
              <a:schemeClr val="tx1"/>
            </a:solidFill>
          </a:ln>
        </p:spPr>
        <p:txBody>
          <a:bodyPr vert="horz" lIns="91440" tIns="45720" rIns="91440" bIns="45720" rtlCol="0" anchor="ctr">
            <a:normAutofit fontScale="85000" lnSpcReduction="20000"/>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r>
              <a:rPr lang="en-US" sz="1900" b="1" dirty="0"/>
              <a:t>The Elders:</a:t>
            </a:r>
            <a:r>
              <a:rPr lang="en-US" sz="1900" dirty="0"/>
              <a:t> </a:t>
            </a:r>
          </a:p>
          <a:p>
            <a:r>
              <a:rPr lang="en-US" sz="1900" dirty="0"/>
              <a:t>Jeff Lewis – 425-9269,  Darren Leach 238-1370 &amp; Rick Lucas 782-1748</a:t>
            </a:r>
          </a:p>
          <a:p>
            <a:pPr>
              <a:spcBef>
                <a:spcPts val="500"/>
              </a:spcBef>
            </a:pPr>
            <a:r>
              <a:rPr lang="en-US" sz="1900" b="1" dirty="0"/>
              <a:t>Deacons:</a:t>
            </a:r>
            <a:r>
              <a:rPr lang="en-US" sz="1900" dirty="0"/>
              <a:t> Mike Anderson, Ty Leach &amp;    Matt Palmer, </a:t>
            </a:r>
          </a:p>
          <a:p>
            <a:pPr>
              <a:spcBef>
                <a:spcPts val="500"/>
              </a:spcBef>
            </a:pPr>
            <a:r>
              <a:rPr lang="en-US" sz="1900" b="1" dirty="0"/>
              <a:t> Preacher: </a:t>
            </a:r>
            <a:r>
              <a:rPr lang="en-US" sz="1900" dirty="0"/>
              <a:t>Trenton Hall (304) 210-6554</a:t>
            </a:r>
            <a:endParaRPr lang="en-US" sz="1900" b="1" dirty="0"/>
          </a:p>
        </p:txBody>
      </p:sp>
      <p:sp>
        <p:nvSpPr>
          <p:cNvPr id="9" name="Rectangle: Rounded Corners 8">
            <a:extLst>
              <a:ext uri="{FF2B5EF4-FFF2-40B4-BE49-F238E27FC236}">
                <a16:creationId xmlns:a16="http://schemas.microsoft.com/office/drawing/2014/main" id="{978EDCA1-0082-2497-A31B-32EC708A8813}"/>
              </a:ext>
            </a:extLst>
          </p:cNvPr>
          <p:cNvSpPr/>
          <p:nvPr/>
        </p:nvSpPr>
        <p:spPr>
          <a:xfrm>
            <a:off x="401445" y="4933741"/>
            <a:ext cx="4321948" cy="2601966"/>
          </a:xfrm>
          <a:prstGeom prst="roundRect">
            <a:avLst>
              <a:gd name="adj" fmla="val 4308"/>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88865838-C2B9-4A10-F6E8-8A70549BAB97}"/>
              </a:ext>
            </a:extLst>
          </p:cNvPr>
          <p:cNvGraphicFramePr>
            <a:graphicFrameLocks noGrp="1"/>
          </p:cNvGraphicFramePr>
          <p:nvPr>
            <p:extLst>
              <p:ext uri="{D42A27DB-BD31-4B8C-83A1-F6EECF244321}">
                <p14:modId xmlns:p14="http://schemas.microsoft.com/office/powerpoint/2010/main" val="635336249"/>
              </p:ext>
            </p:extLst>
          </p:nvPr>
        </p:nvGraphicFramePr>
        <p:xfrm>
          <a:off x="313023" y="4691109"/>
          <a:ext cx="2423035" cy="4338346"/>
        </p:xfrm>
        <a:graphic>
          <a:graphicData uri="http://schemas.openxmlformats.org/drawingml/2006/table">
            <a:tbl>
              <a:tblPr firstRow="1" firstCol="1" bandRow="1"/>
              <a:tblGrid>
                <a:gridCol w="2423035">
                  <a:extLst>
                    <a:ext uri="{9D8B030D-6E8A-4147-A177-3AD203B41FA5}">
                      <a16:colId xmlns:a16="http://schemas.microsoft.com/office/drawing/2014/main" val="2071445961"/>
                    </a:ext>
                  </a:extLst>
                </a:gridCol>
              </a:tblGrid>
              <a:tr h="4338346">
                <a:tc>
                  <a:txBody>
                    <a:bodyPr/>
                    <a:lstStyle/>
                    <a:p>
                      <a:pPr marL="0" marR="0" algn="ctr">
                        <a:lnSpc>
                          <a:spcPts val="1800"/>
                        </a:lnSpc>
                      </a:pPr>
                      <a:r>
                        <a:rPr lang="en-US" sz="1100" dirty="0">
                          <a:solidFill>
                            <a:srgbClr val="494949"/>
                          </a:solidFill>
                          <a:effectLst/>
                          <a:latin typeface="Arial" panose="020B0604020202020204" pitchFamily="34" charset="0"/>
                          <a:ea typeface="Calibri" panose="020F0502020204030204" pitchFamily="34" charset="0"/>
                        </a:rPr>
                        <a:t> West Main Street CoC's Zoom Meeting Room</a:t>
                      </a:r>
                      <a:endParaRPr lang="en-US" sz="1050" dirty="0">
                        <a:effectLst/>
                        <a:latin typeface="Times New Roman" panose="02020603050405020304" pitchFamily="18" charset="0"/>
                        <a:ea typeface="Calibri" panose="020F0502020204030204" pitchFamily="34" charset="0"/>
                      </a:endParaRPr>
                    </a:p>
                    <a:p>
                      <a:pPr marL="0" marR="0" algn="ctr">
                        <a:lnSpc>
                          <a:spcPts val="1800"/>
                        </a:lnSpc>
                      </a:pPr>
                      <a:r>
                        <a:rPr lang="en-US" sz="1100" dirty="0">
                          <a:solidFill>
                            <a:srgbClr val="494949"/>
                          </a:solidFill>
                          <a:effectLst/>
                          <a:latin typeface="Arial" panose="020B0604020202020204" pitchFamily="34" charset="0"/>
                          <a:ea typeface="Calibri" panose="020F0502020204030204" pitchFamily="34" charset="0"/>
                        </a:rPr>
                        <a:t>Join Zoom Meeting</a:t>
                      </a:r>
                      <a:br>
                        <a:rPr lang="en-US" sz="1100" dirty="0">
                          <a:solidFill>
                            <a:srgbClr val="494949"/>
                          </a:solidFill>
                          <a:effectLst/>
                          <a:latin typeface="Arial" panose="020B0604020202020204" pitchFamily="34" charset="0"/>
                          <a:ea typeface="Calibri" panose="020F0502020204030204" pitchFamily="34" charset="0"/>
                        </a:rPr>
                      </a:br>
                      <a:r>
                        <a:rPr lang="en-US" sz="1100" u="sng" dirty="0">
                          <a:solidFill>
                            <a:srgbClr val="494949"/>
                          </a:solidFill>
                          <a:effectLst/>
                          <a:latin typeface="Arial" panose="020B0604020202020204" pitchFamily="34" charset="0"/>
                          <a:ea typeface="Calibri" panose="020F0502020204030204" pitchFamily="34" charset="0"/>
                          <a:hlinkClick r:id="rId2"/>
                        </a:rPr>
                        <a:t>https://us02web.zoom.us/j/3048575705?pwd=VHRub2ZJeW5TQ0xJTEhkcDhTOHJmdz09</a:t>
                      </a:r>
                      <a:endParaRPr lang="en-US" sz="1050" dirty="0">
                        <a:effectLst/>
                        <a:latin typeface="Times New Roman" panose="02020603050405020304" pitchFamily="18" charset="0"/>
                        <a:ea typeface="Calibri" panose="020F0502020204030204" pitchFamily="34" charset="0"/>
                      </a:endParaRPr>
                    </a:p>
                    <a:p>
                      <a:pPr marL="0" marR="0" algn="ctr">
                        <a:lnSpc>
                          <a:spcPts val="1800"/>
                        </a:lnSpc>
                      </a:pPr>
                      <a:r>
                        <a:rPr lang="en-US" sz="1100" b="1" dirty="0">
                          <a:solidFill>
                            <a:srgbClr val="494949"/>
                          </a:solidFill>
                          <a:effectLst/>
                          <a:latin typeface="Arial" panose="020B0604020202020204" pitchFamily="34" charset="0"/>
                          <a:ea typeface="Calibri" panose="020F0502020204030204" pitchFamily="34" charset="0"/>
                        </a:rPr>
                        <a:t>Meeting ID: </a:t>
                      </a:r>
                      <a:r>
                        <a:rPr lang="en-US" sz="1100" dirty="0">
                          <a:solidFill>
                            <a:srgbClr val="494949"/>
                          </a:solidFill>
                          <a:effectLst/>
                          <a:latin typeface="Arial" panose="020B0604020202020204" pitchFamily="34" charset="0"/>
                          <a:ea typeface="Calibri" panose="020F0502020204030204" pitchFamily="34" charset="0"/>
                        </a:rPr>
                        <a:t>304 857 5705</a:t>
                      </a:r>
                      <a:br>
                        <a:rPr lang="en-US" sz="1100" dirty="0">
                          <a:solidFill>
                            <a:srgbClr val="494949"/>
                          </a:solidFill>
                          <a:effectLst/>
                          <a:latin typeface="Arial" panose="020B0604020202020204" pitchFamily="34" charset="0"/>
                          <a:ea typeface="Calibri" panose="020F0502020204030204" pitchFamily="34" charset="0"/>
                        </a:rPr>
                      </a:br>
                      <a:r>
                        <a:rPr lang="en-US" sz="1100" b="1" dirty="0">
                          <a:solidFill>
                            <a:srgbClr val="494949"/>
                          </a:solidFill>
                          <a:effectLst/>
                          <a:latin typeface="Arial" panose="020B0604020202020204" pitchFamily="34" charset="0"/>
                          <a:ea typeface="Calibri" panose="020F0502020204030204" pitchFamily="34" charset="0"/>
                        </a:rPr>
                        <a:t>Passcode: </a:t>
                      </a:r>
                      <a:r>
                        <a:rPr lang="en-US" sz="1100" dirty="0">
                          <a:solidFill>
                            <a:srgbClr val="494949"/>
                          </a:solidFill>
                          <a:effectLst/>
                          <a:latin typeface="Arial" panose="020B0604020202020204" pitchFamily="34" charset="0"/>
                          <a:ea typeface="Calibri" panose="020F0502020204030204" pitchFamily="34" charset="0"/>
                        </a:rPr>
                        <a:t>12345</a:t>
                      </a:r>
                      <a:br>
                        <a:rPr lang="en-US" sz="1100" dirty="0">
                          <a:solidFill>
                            <a:srgbClr val="494949"/>
                          </a:solidFill>
                          <a:effectLst/>
                          <a:latin typeface="Arial" panose="020B0604020202020204" pitchFamily="34" charset="0"/>
                          <a:ea typeface="Calibri" panose="020F0502020204030204" pitchFamily="34" charset="0"/>
                        </a:rPr>
                      </a:br>
                      <a:r>
                        <a:rPr lang="en-US" sz="1100" dirty="0">
                          <a:solidFill>
                            <a:srgbClr val="494949"/>
                          </a:solidFill>
                          <a:effectLst/>
                          <a:latin typeface="Arial" panose="020B0604020202020204" pitchFamily="34" charset="0"/>
                          <a:ea typeface="Calibri" panose="020F0502020204030204" pitchFamily="34" charset="0"/>
                        </a:rPr>
                        <a:t>Dial by your location</a:t>
                      </a:r>
                      <a:br>
                        <a:rPr lang="en-US" sz="1100" dirty="0">
                          <a:solidFill>
                            <a:srgbClr val="494949"/>
                          </a:solidFill>
                          <a:effectLst/>
                          <a:latin typeface="Arial" panose="020B0604020202020204" pitchFamily="34" charset="0"/>
                          <a:ea typeface="Calibri" panose="020F0502020204030204" pitchFamily="34" charset="0"/>
                        </a:rPr>
                      </a:br>
                      <a:r>
                        <a:rPr lang="en-US" sz="1100" dirty="0">
                          <a:solidFill>
                            <a:srgbClr val="494949"/>
                          </a:solidFill>
                          <a:effectLst/>
                          <a:latin typeface="Arial" panose="020B0604020202020204" pitchFamily="34" charset="0"/>
                          <a:ea typeface="Calibri" panose="020F0502020204030204" pitchFamily="34" charset="0"/>
                        </a:rPr>
                        <a:t>         +1 929 205 6099      </a:t>
                      </a:r>
                      <a:br>
                        <a:rPr lang="en-US" sz="1200" dirty="0">
                          <a:solidFill>
                            <a:srgbClr val="494949"/>
                          </a:solidFill>
                          <a:effectLst/>
                          <a:latin typeface="Arial" panose="020B0604020202020204" pitchFamily="34" charset="0"/>
                          <a:ea typeface="Calibri" panose="020F0502020204030204" pitchFamily="34" charset="0"/>
                        </a:rPr>
                      </a:br>
                      <a:br>
                        <a:rPr lang="en-US" sz="1400" dirty="0">
                          <a:solidFill>
                            <a:srgbClr val="494949"/>
                          </a:solidFill>
                          <a:effectLst/>
                          <a:latin typeface="Arial" panose="020B0604020202020204" pitchFamily="34" charset="0"/>
                          <a:ea typeface="Calibri" panose="020F0502020204030204" pitchFamily="34" charset="0"/>
                        </a:rPr>
                      </a:br>
                      <a:r>
                        <a:rPr lang="en-US" sz="1400" dirty="0">
                          <a:solidFill>
                            <a:srgbClr val="494949"/>
                          </a:solidFill>
                          <a:effectLst/>
                          <a:latin typeface="Arial" panose="020B060402020202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txBody>
                  <a:tcPr marL="243067" marR="243067" marT="243067" marB="243067">
                    <a:lnL>
                      <a:noFill/>
                    </a:lnL>
                    <a:lnR>
                      <a:noFill/>
                    </a:lnR>
                    <a:lnT>
                      <a:noFill/>
                    </a:lnT>
                    <a:lnB>
                      <a:noFill/>
                    </a:lnB>
                  </a:tcPr>
                </a:tc>
                <a:extLst>
                  <a:ext uri="{0D108BD9-81ED-4DB2-BD59-A6C34878D82A}">
                    <a16:rowId xmlns:a16="http://schemas.microsoft.com/office/drawing/2014/main" val="395891237"/>
                  </a:ext>
                </a:extLst>
              </a:tr>
            </a:tbl>
          </a:graphicData>
        </a:graphic>
      </p:graphicFrame>
      <p:sp>
        <p:nvSpPr>
          <p:cNvPr id="2" name="Title 2">
            <a:extLst>
              <a:ext uri="{FF2B5EF4-FFF2-40B4-BE49-F238E27FC236}">
                <a16:creationId xmlns:a16="http://schemas.microsoft.com/office/drawing/2014/main" id="{D7B1CBFD-ADAF-406D-ED46-93F462176B0D}"/>
              </a:ext>
            </a:extLst>
          </p:cNvPr>
          <p:cNvSpPr txBox="1">
            <a:spLocks/>
          </p:cNvSpPr>
          <p:nvPr/>
        </p:nvSpPr>
        <p:spPr>
          <a:xfrm>
            <a:off x="1895663" y="675322"/>
            <a:ext cx="1435476" cy="543379"/>
          </a:xfrm>
          <a:prstGeom prst="rect">
            <a:avLst/>
          </a:prstGeom>
        </p:spPr>
        <p:txBody>
          <a:bodyPr vert="horz" lIns="91440" tIns="45720" rIns="91440" bIns="45720" rtlCol="0" anchor="b">
            <a:norm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endParaRPr lang="en-US" sz="1400" dirty="0">
              <a:latin typeface="+mn-lt"/>
              <a:ea typeface="+mn-ea"/>
              <a:cs typeface="+mn-cs"/>
            </a:endParaRPr>
          </a:p>
        </p:txBody>
      </p:sp>
      <p:sp>
        <p:nvSpPr>
          <p:cNvPr id="8" name="Text Placeholder 4">
            <a:extLst>
              <a:ext uri="{FF2B5EF4-FFF2-40B4-BE49-F238E27FC236}">
                <a16:creationId xmlns:a16="http://schemas.microsoft.com/office/drawing/2014/main" id="{00ED1ABC-E042-11FE-366D-60EE5179B70A}"/>
              </a:ext>
            </a:extLst>
          </p:cNvPr>
          <p:cNvSpPr txBox="1">
            <a:spLocks/>
          </p:cNvSpPr>
          <p:nvPr/>
        </p:nvSpPr>
        <p:spPr>
          <a:xfrm>
            <a:off x="5371359" y="586573"/>
            <a:ext cx="4355777" cy="42609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endParaRPr lang="en-US" sz="1200" dirty="0">
              <a:solidFill>
                <a:schemeClr val="tx1"/>
              </a:solidFill>
            </a:endParaRPr>
          </a:p>
        </p:txBody>
      </p:sp>
      <p:sp>
        <p:nvSpPr>
          <p:cNvPr id="10" name="TextBox 9">
            <a:extLst>
              <a:ext uri="{FF2B5EF4-FFF2-40B4-BE49-F238E27FC236}">
                <a16:creationId xmlns:a16="http://schemas.microsoft.com/office/drawing/2014/main" id="{F195F4BB-F173-EDB6-CEFD-181C0D95BA60}"/>
              </a:ext>
            </a:extLst>
          </p:cNvPr>
          <p:cNvSpPr txBox="1"/>
          <p:nvPr/>
        </p:nvSpPr>
        <p:spPr>
          <a:xfrm>
            <a:off x="595364" y="513214"/>
            <a:ext cx="4281387" cy="9079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Traversing the Guilty Conscience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Trenton Hall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p:txBody>
      </p:sp>
      <p:pic>
        <p:nvPicPr>
          <p:cNvPr id="4" name="Picture 3">
            <a:extLst>
              <a:ext uri="{FF2B5EF4-FFF2-40B4-BE49-F238E27FC236}">
                <a16:creationId xmlns:a16="http://schemas.microsoft.com/office/drawing/2014/main" id="{BE03518A-4479-2B07-1398-6210F8EFD3F2}"/>
              </a:ext>
            </a:extLst>
          </p:cNvPr>
          <p:cNvPicPr>
            <a:picLocks noChangeAspect="1"/>
          </p:cNvPicPr>
          <p:nvPr/>
        </p:nvPicPr>
        <p:blipFill rotWithShape="1">
          <a:blip r:embed="rId3"/>
          <a:srcRect l="29063" t="37907" r="28265" b="6059"/>
          <a:stretch/>
        </p:blipFill>
        <p:spPr>
          <a:xfrm>
            <a:off x="2655040" y="5035342"/>
            <a:ext cx="1986951" cy="2500365"/>
          </a:xfrm>
          <a:prstGeom prst="rect">
            <a:avLst/>
          </a:prstGeom>
        </p:spPr>
      </p:pic>
      <p:sp>
        <p:nvSpPr>
          <p:cNvPr id="17" name="TextBox 16">
            <a:extLst>
              <a:ext uri="{FF2B5EF4-FFF2-40B4-BE49-F238E27FC236}">
                <a16:creationId xmlns:a16="http://schemas.microsoft.com/office/drawing/2014/main" id="{3F61F2F8-F642-0FEE-974D-2EA5A140D94E}"/>
              </a:ext>
            </a:extLst>
          </p:cNvPr>
          <p:cNvSpPr txBox="1"/>
          <p:nvPr/>
        </p:nvSpPr>
        <p:spPr>
          <a:xfrm>
            <a:off x="5628640" y="513214"/>
            <a:ext cx="4098496"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serving the Lord would not have been tolerated. Caleb stayed devoted through good times and bad because he had a certain kind of commitment in mind. It helped him in the here and now as well as over the long haul. He continued because of his faith even while others were afraid and backed off. He persevered in the face of challenges that discouraged others. The fullness of God's promises were to be claimed. The only thing he really wanted was an opportunity to confront his adversaries head-on and "drive them out... just as the LORD Said" (14:12). In times of trouble, he was the one who spoke up first and led his men—not hiding in the back (see Numbers 14:5-9, 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 saying that goes, "There are three types of people:" those who take action, those who watch things happen, and those who wonder, "What happened?" We can clearly see what type of man Caleb was! Can someone half-hearted gain the courage and strength to become whole-hearted to the Lord? What will it take? This is the answer: God is capable of being who and what He claims to be, and He can be relied upon to fulfill His promises, this means we should humble ourselves, obey Him in love and with complete confidence in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That is the foundation upon which wholeheartedness rests. I urge all of us to set aside whatever it is that may divert our attention from God and to devote our entire selves to His service.</a:t>
            </a:r>
          </a:p>
        </p:txBody>
      </p:sp>
      <p:sp>
        <p:nvSpPr>
          <p:cNvPr id="3" name="TextBox 2">
            <a:extLst>
              <a:ext uri="{FF2B5EF4-FFF2-40B4-BE49-F238E27FC236}">
                <a16:creationId xmlns:a16="http://schemas.microsoft.com/office/drawing/2014/main" id="{7E80AF80-A4AA-F489-7334-46509A7AC352}"/>
              </a:ext>
            </a:extLst>
          </p:cNvPr>
          <p:cNvSpPr txBox="1"/>
          <p:nvPr/>
        </p:nvSpPr>
        <p:spPr>
          <a:xfrm>
            <a:off x="636870" y="1447381"/>
            <a:ext cx="3953059" cy="3231654"/>
          </a:xfrm>
          <a:prstGeom prst="rect">
            <a:avLst/>
          </a:prstGeom>
          <a:noFill/>
        </p:spPr>
        <p:txBody>
          <a:bodyPr wrap="square" rtlCol="0">
            <a:spAutoFit/>
          </a:bodyPr>
          <a:lstStyle/>
          <a:p>
            <a:r>
              <a:rPr lang="en-US" sz="1200" dirty="0"/>
              <a:t>When two or more athletes are in a tight race to the finish, the difference between them typically comes down to determination, or grit. When athletes' physical ability, training, and skills are equal, the difference between winning and losing often comes down to the inner qualities of heart, such as desire, drive, devotion, and courage.</a:t>
            </a:r>
          </a:p>
          <a:p>
            <a:r>
              <a:rPr lang="en-US" sz="1200" dirty="0"/>
              <a:t>Having a good heart is just as important in spiritual matters as it is in sporting events. To illustrate this point, let’s consider Caleb, who "wholeheartedly followed the LORD [his] God" (Joshua 14:9). His dedication was still acknowledged and appreciated even at the age of 85. Although he was born into slavery in Egypt, Caleb had already made up his mind to devote his life to serving the Lord. All around him, he could see instances of followers who weren't fully committed. Probably because of his strong beliefs in the Lord and his awareness of their doubts, he had decided that anything short of dedicating his entire life to </a:t>
            </a:r>
          </a:p>
        </p:txBody>
      </p:sp>
    </p:spTree>
    <p:extLst>
      <p:ext uri="{BB962C8B-B14F-4D97-AF65-F5344CB8AC3E}">
        <p14:creationId xmlns:p14="http://schemas.microsoft.com/office/powerpoint/2010/main" val="1963820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94739</TotalTime>
  <Words>924</Words>
  <Application>Microsoft Office PowerPoint</Application>
  <PresentationFormat>Custom</PresentationFormat>
  <Paragraphs>73</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Georgia</vt:lpstr>
      <vt:lpstr>Goudy Old Style</vt:lpstr>
      <vt:lpstr>Times New Roman</vt:lpstr>
      <vt:lpstr>Office Theme</vt:lpstr>
      <vt:lpstr>West Main Anchor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Main Anchor</dc:title>
  <dc:creator>Jamie A. Helmick;Rick Lucas</dc:creator>
  <cp:lastModifiedBy>Trenton Hall</cp:lastModifiedBy>
  <cp:revision>1899</cp:revision>
  <cp:lastPrinted>2024-02-10T16:44:03Z</cp:lastPrinted>
  <dcterms:created xsi:type="dcterms:W3CDTF">2018-02-03T02:19:45Z</dcterms:created>
  <dcterms:modified xsi:type="dcterms:W3CDTF">2024-02-17T15:30:11Z</dcterms:modified>
</cp:coreProperties>
</file>