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61" d="100"/>
          <a:sy n="61" d="100"/>
        </p:scale>
        <p:origin x="9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041394-AF0D-4560-990B-E3880642A9A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154278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041394-AF0D-4560-990B-E3880642A9AB}"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387772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41394-AF0D-4560-990B-E3880642A9A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1639918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08041394-AF0D-4560-990B-E3880642A9A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1587301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08041394-AF0D-4560-990B-E3880642A9A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43583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41394-AF0D-4560-990B-E3880642A9A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8533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41394-AF0D-4560-990B-E3880642A9A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61408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41394-AF0D-4560-990B-E3880642A9A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1494053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41394-AF0D-4560-990B-E3880642A9A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316577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41394-AF0D-4560-990B-E3880642A9A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345945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41394-AF0D-4560-990B-E3880642A9A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358140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041394-AF0D-4560-990B-E3880642A9AB}"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221214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041394-AF0D-4560-990B-E3880642A9AB}" type="datetimeFigureOut">
              <a:rPr lang="en-US" smtClean="0"/>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378335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041394-AF0D-4560-990B-E3880642A9AB}"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198972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41394-AF0D-4560-990B-E3880642A9AB}" type="datetimeFigureOut">
              <a:rPr lang="en-US" smtClean="0"/>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350833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041394-AF0D-4560-990B-E3880642A9AB}"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275312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08041394-AF0D-4560-990B-E3880642A9AB}" type="datetimeFigureOut">
              <a:rPr lang="en-US" smtClean="0"/>
              <a:t>1/26/2020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81A0C37-A607-4CF8-9C8E-386FFEE0CA41}" type="slidenum">
              <a:rPr lang="en-US" smtClean="0"/>
              <a:t>‹#›</a:t>
            </a:fld>
            <a:endParaRPr lang="en-US"/>
          </a:p>
        </p:txBody>
      </p:sp>
    </p:spTree>
    <p:extLst>
      <p:ext uri="{BB962C8B-B14F-4D97-AF65-F5344CB8AC3E}">
        <p14:creationId xmlns:p14="http://schemas.microsoft.com/office/powerpoint/2010/main" val="288584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8041394-AF0D-4560-990B-E3880642A9AB}" type="datetimeFigureOut">
              <a:rPr lang="en-US" smtClean="0"/>
              <a:t>1/26/2020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81A0C37-A607-4CF8-9C8E-386FFEE0CA41}" type="slidenum">
              <a:rPr lang="en-US" smtClean="0"/>
              <a:t>‹#›</a:t>
            </a:fld>
            <a:endParaRPr lang="en-US"/>
          </a:p>
        </p:txBody>
      </p:sp>
    </p:spTree>
    <p:extLst>
      <p:ext uri="{BB962C8B-B14F-4D97-AF65-F5344CB8AC3E}">
        <p14:creationId xmlns:p14="http://schemas.microsoft.com/office/powerpoint/2010/main" val="37472466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blegateway.com/passage/?search=Ephesians+5%3A+3-7&amp;version=NKJV#fen-NKJV-29310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hebrews+12%3A7-11&amp;version=NKJV#fen-NKJV-30220a"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biblegateway.com/passage/?search=hebrews+12%3A7-11&amp;version=NKJV#fen-NKJV-30224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itaek-english.blogspot.com/2014/09/he-is-sick-english-of-day.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s://www.biblegateway.com/passage/?search=galatians+5%3A22-24&amp;version=NKJV#fen-NKJV-29186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EPH+2%3A1-3&amp;version=NKJV#fen-NKJV-29232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biblegateway.com/passage/?search=JAMES+3%3A+2-11&amp;version=NKJV#fen-NKJV-30326d" TargetMode="External"/><Relationship Id="rId3" Type="http://schemas.openxmlformats.org/officeDocument/2006/relationships/hyperlink" Target="https://www.biblegateway.com/passage/?search=EPH+4%3A25-32&amp;version=NKJV#fen-NKJV-29302b" TargetMode="External"/><Relationship Id="rId7" Type="http://schemas.openxmlformats.org/officeDocument/2006/relationships/hyperlink" Target="https://www.biblegateway.com/passage/?search=JAMES+3%3A+2-11&amp;version=NKJV#fen-NKJV-30326c" TargetMode="External"/><Relationship Id="rId2" Type="http://schemas.openxmlformats.org/officeDocument/2006/relationships/hyperlink" Target="https://www.biblegateway.com/passage/?search=EPH+4%3A25-32&amp;version=NKJV#fen-NKJV-29300a"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JAMES+3%3A+2-11&amp;version=NKJV#fen-NKJV-30323b" TargetMode="External"/><Relationship Id="rId5" Type="http://schemas.openxmlformats.org/officeDocument/2006/relationships/hyperlink" Target="https://www.biblegateway.com/passage/?search=JAMES+3%3A+2-11&amp;version=NKJV#fen-NKJV-30322a" TargetMode="External"/><Relationship Id="rId10" Type="http://schemas.openxmlformats.org/officeDocument/2006/relationships/hyperlink" Target="https://www.biblegateway.com/passage/?search=JAMES+3%3A+2-11&amp;version=NKJV#fen-NKJV-30329f" TargetMode="External"/><Relationship Id="rId4" Type="http://schemas.openxmlformats.org/officeDocument/2006/relationships/hyperlink" Target="https://www.biblegateway.com/passage/?search=EPH+4%3A25-32&amp;version=NKJV#fen-NKJV-29304c" TargetMode="External"/><Relationship Id="rId9" Type="http://schemas.openxmlformats.org/officeDocument/2006/relationships/hyperlink" Target="https://www.biblegateway.com/passage/?search=JAMES+3%3A+2-11&amp;version=NKJV#fen-NKJV-30326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5D1C-C05A-4638-8A04-F07C5FF2DD5C}"/>
              </a:ext>
            </a:extLst>
          </p:cNvPr>
          <p:cNvSpPr>
            <a:spLocks noGrp="1"/>
          </p:cNvSpPr>
          <p:nvPr>
            <p:ph type="ctrTitle"/>
          </p:nvPr>
        </p:nvSpPr>
        <p:spPr/>
        <p:txBody>
          <a:bodyPr>
            <a:normAutofit/>
          </a:bodyPr>
          <a:lstStyle/>
          <a:p>
            <a:r>
              <a:rPr lang="en-US" sz="7200" b="1" dirty="0"/>
              <a:t>Exercising Control</a:t>
            </a:r>
          </a:p>
        </p:txBody>
      </p:sp>
      <p:sp>
        <p:nvSpPr>
          <p:cNvPr id="3" name="Subtitle 2">
            <a:extLst>
              <a:ext uri="{FF2B5EF4-FFF2-40B4-BE49-F238E27FC236}">
                <a16:creationId xmlns:a16="http://schemas.microsoft.com/office/drawing/2014/main" id="{6BD9163E-6F9B-4BFB-87E5-A35C5583C198}"/>
              </a:ext>
            </a:extLst>
          </p:cNvPr>
          <p:cNvSpPr>
            <a:spLocks noGrp="1"/>
          </p:cNvSpPr>
          <p:nvPr>
            <p:ph type="subTitle" idx="1"/>
          </p:nvPr>
        </p:nvSpPr>
        <p:spPr/>
        <p:txBody>
          <a:bodyPr/>
          <a:lstStyle/>
          <a:p>
            <a:r>
              <a:rPr lang="en-US" dirty="0" err="1"/>
              <a:t>Galations</a:t>
            </a:r>
            <a:r>
              <a:rPr lang="en-US" dirty="0"/>
              <a:t> 6:1-consider thyself</a:t>
            </a:r>
          </a:p>
        </p:txBody>
      </p:sp>
    </p:spTree>
    <p:extLst>
      <p:ext uri="{BB962C8B-B14F-4D97-AF65-F5344CB8AC3E}">
        <p14:creationId xmlns:p14="http://schemas.microsoft.com/office/powerpoint/2010/main" val="8251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D09A-25E1-4741-94B8-2AA01F1DCB4A}"/>
              </a:ext>
            </a:extLst>
          </p:cNvPr>
          <p:cNvSpPr>
            <a:spLocks noGrp="1"/>
          </p:cNvSpPr>
          <p:nvPr>
            <p:ph type="title"/>
          </p:nvPr>
        </p:nvSpPr>
        <p:spPr>
          <a:xfrm>
            <a:off x="702651" y="-666428"/>
            <a:ext cx="9905998" cy="1905000"/>
          </a:xfrm>
        </p:spPr>
        <p:txBody>
          <a:bodyPr>
            <a:normAutofit/>
          </a:bodyPr>
          <a:lstStyle/>
          <a:p>
            <a:r>
              <a:rPr lang="en-US" sz="4000" u="sng" dirty="0"/>
              <a:t>Controlling lusts</a:t>
            </a:r>
          </a:p>
        </p:txBody>
      </p:sp>
      <p:sp>
        <p:nvSpPr>
          <p:cNvPr id="3" name="Content Placeholder 2">
            <a:extLst>
              <a:ext uri="{FF2B5EF4-FFF2-40B4-BE49-F238E27FC236}">
                <a16:creationId xmlns:a16="http://schemas.microsoft.com/office/drawing/2014/main" id="{B90D8CF2-0407-468E-8B17-9975AEEB3197}"/>
              </a:ext>
            </a:extLst>
          </p:cNvPr>
          <p:cNvSpPr>
            <a:spLocks noGrp="1"/>
          </p:cNvSpPr>
          <p:nvPr>
            <p:ph idx="1"/>
          </p:nvPr>
        </p:nvSpPr>
        <p:spPr>
          <a:xfrm>
            <a:off x="1141413" y="542440"/>
            <a:ext cx="9905998" cy="6183823"/>
          </a:xfrm>
        </p:spPr>
        <p:txBody>
          <a:bodyPr>
            <a:normAutofit fontScale="47500" lnSpcReduction="20000"/>
          </a:bodyPr>
          <a:lstStyle/>
          <a:p>
            <a:r>
              <a:rPr lang="en-US" sz="3300" b="1" dirty="0">
                <a:effectLst/>
              </a:rPr>
              <a:t>Ephesians 5:3-7 </a:t>
            </a:r>
            <a:r>
              <a:rPr lang="en-US" sz="3300" b="1" baseline="30000" dirty="0">
                <a:effectLst/>
              </a:rPr>
              <a:t>3 </a:t>
            </a:r>
            <a:r>
              <a:rPr lang="en-US" sz="3300" b="1" dirty="0">
                <a:effectLst/>
              </a:rPr>
              <a:t>But fornication and all uncleanness or covetousness, let it not even be named among you, as is fitting for saints; </a:t>
            </a:r>
            <a:r>
              <a:rPr lang="en-US" sz="3300" b="1" baseline="30000" dirty="0">
                <a:effectLst/>
              </a:rPr>
              <a:t>4 </a:t>
            </a:r>
            <a:r>
              <a:rPr lang="en-US" sz="3300" b="1" dirty="0">
                <a:effectLst/>
              </a:rPr>
              <a:t>neither filthiness, nor foolish talking, nor coarse jesting, which are not fitting, but rather giving of thanks. </a:t>
            </a:r>
            <a:r>
              <a:rPr lang="en-US" sz="3300" b="1" baseline="30000" dirty="0">
                <a:effectLst/>
              </a:rPr>
              <a:t>5 </a:t>
            </a:r>
            <a:r>
              <a:rPr lang="en-US" sz="3300" b="1" dirty="0">
                <a:effectLst/>
              </a:rPr>
              <a:t>For </a:t>
            </a:r>
            <a:r>
              <a:rPr lang="en-US" sz="3300" b="1" baseline="30000" dirty="0">
                <a:effectLst/>
              </a:rPr>
              <a:t>[</a:t>
            </a:r>
            <a:r>
              <a:rPr lang="en-US" sz="3300" b="1" baseline="30000" dirty="0">
                <a:effectLst/>
                <a:hlinkClick r:id="rId2" tooltip="See footnote a"/>
              </a:rPr>
              <a:t>a</a:t>
            </a:r>
            <a:r>
              <a:rPr lang="en-US" sz="3300" b="1" baseline="30000" dirty="0">
                <a:effectLst/>
              </a:rPr>
              <a:t>]</a:t>
            </a:r>
            <a:r>
              <a:rPr lang="en-US" sz="3300" b="1" dirty="0">
                <a:effectLst/>
              </a:rPr>
              <a:t>this you know, that no fornicator, unclean person, nor covetous man, who is an idolater, has any inheritance in the kingdom of Christ and God. </a:t>
            </a:r>
            <a:r>
              <a:rPr lang="en-US" sz="3300" b="1" baseline="30000" dirty="0">
                <a:effectLst/>
              </a:rPr>
              <a:t>6 </a:t>
            </a:r>
            <a:r>
              <a:rPr lang="en-US" sz="3300" b="1" dirty="0">
                <a:effectLst/>
              </a:rPr>
              <a:t>Let no one deceive you with empty words, for because of these things the wrath of God comes upon the sons of disobedience. </a:t>
            </a:r>
            <a:r>
              <a:rPr lang="en-US" sz="3300" b="1" baseline="30000" dirty="0">
                <a:effectLst/>
              </a:rPr>
              <a:t>7 </a:t>
            </a:r>
            <a:r>
              <a:rPr lang="en-US" sz="3300" b="1" dirty="0">
                <a:effectLst/>
              </a:rPr>
              <a:t>Therefore do not be partakers with them.</a:t>
            </a:r>
          </a:p>
          <a:p>
            <a:r>
              <a:rPr lang="en-US" sz="3300" b="1" dirty="0">
                <a:effectLst/>
              </a:rPr>
              <a:t>Colossians 3:5-7 </a:t>
            </a:r>
          </a:p>
          <a:p>
            <a:r>
              <a:rPr lang="en-US" sz="3300" b="1" baseline="30000" dirty="0">
                <a:effectLst/>
              </a:rPr>
              <a:t>5 </a:t>
            </a:r>
            <a:r>
              <a:rPr lang="en-US" sz="3300" b="1" dirty="0">
                <a:effectLst/>
              </a:rPr>
              <a:t>Therefore put to death your members which are on the earth: fornication, uncleanness, passion, evil desire, and covetousness, which is idolatry. </a:t>
            </a:r>
            <a:r>
              <a:rPr lang="en-US" sz="3300" b="1" baseline="30000" dirty="0">
                <a:effectLst/>
              </a:rPr>
              <a:t>6 </a:t>
            </a:r>
            <a:r>
              <a:rPr lang="en-US" sz="3300" b="1" dirty="0">
                <a:effectLst/>
              </a:rPr>
              <a:t>Because of these things the wrath of God is coming upon the sons of disobedience, </a:t>
            </a:r>
            <a:r>
              <a:rPr lang="en-US" sz="3300" b="1" baseline="30000" dirty="0">
                <a:effectLst/>
              </a:rPr>
              <a:t>7 </a:t>
            </a:r>
            <a:r>
              <a:rPr lang="en-US" sz="3300" b="1" dirty="0">
                <a:effectLst/>
              </a:rPr>
              <a:t>in which you yourselves once walked when you lived in them.</a:t>
            </a:r>
          </a:p>
          <a:p>
            <a:r>
              <a:rPr lang="en-US" sz="3400" b="1" dirty="0">
                <a:effectLst/>
              </a:rPr>
              <a:t>1 Thessalonians 4:3-5 </a:t>
            </a:r>
            <a:r>
              <a:rPr lang="en-US" sz="3400" b="1" baseline="30000" dirty="0">
                <a:effectLst/>
              </a:rPr>
              <a:t>3 </a:t>
            </a:r>
            <a:r>
              <a:rPr lang="en-US" sz="3400" b="1" dirty="0">
                <a:effectLst/>
              </a:rPr>
              <a:t>For this is the will of God, your sanctification: that you should abstain from sexual immorality; </a:t>
            </a:r>
            <a:r>
              <a:rPr lang="en-US" sz="3400" b="1" baseline="30000" dirty="0">
                <a:effectLst/>
              </a:rPr>
              <a:t>4 </a:t>
            </a:r>
            <a:r>
              <a:rPr lang="en-US" sz="3400" b="1" dirty="0">
                <a:effectLst/>
              </a:rPr>
              <a:t>that each of you should know how to possess his own vessel in sanctification and honor, </a:t>
            </a:r>
            <a:r>
              <a:rPr lang="en-US" sz="3400" b="1" baseline="30000" dirty="0">
                <a:effectLst/>
              </a:rPr>
              <a:t>5 </a:t>
            </a:r>
            <a:r>
              <a:rPr lang="en-US" sz="3400" b="1" dirty="0">
                <a:effectLst/>
              </a:rPr>
              <a:t>not in passion of lust, like the Gentiles who do not know God; </a:t>
            </a:r>
          </a:p>
          <a:p>
            <a:pPr marL="0" indent="0">
              <a:buNone/>
            </a:pPr>
            <a:endParaRPr lang="en-US" sz="2800" b="1" dirty="0"/>
          </a:p>
          <a:p>
            <a:r>
              <a:rPr lang="en-US" sz="3400" b="1" dirty="0"/>
              <a:t>Women are beautiful, god made them that way. Adam married the most beautiful woman on earth.</a:t>
            </a:r>
          </a:p>
          <a:p>
            <a:r>
              <a:rPr lang="en-US" sz="3400" b="1" dirty="0"/>
              <a:t>Natural( Rom 1:26)</a:t>
            </a:r>
          </a:p>
          <a:p>
            <a:r>
              <a:rPr lang="en-US" sz="3400" b="1" dirty="0"/>
              <a:t>Paul told timothy(34ys of age) to flee youthful lusts 2 </a:t>
            </a:r>
            <a:r>
              <a:rPr lang="en-US" sz="3400" b="1" dirty="0" err="1"/>
              <a:t>tim</a:t>
            </a:r>
            <a:r>
              <a:rPr lang="en-US" sz="3400" b="1" dirty="0"/>
              <a:t> 2:22</a:t>
            </a:r>
          </a:p>
          <a:p>
            <a:r>
              <a:rPr lang="en-US" sz="3400" b="1" dirty="0"/>
              <a:t>Joseph literally ran away(gen 39:7-14) she tried day by day</a:t>
            </a:r>
          </a:p>
          <a:p>
            <a:r>
              <a:rPr lang="en-US" sz="3400" b="1" dirty="0"/>
              <a:t>Women adorn themselves-1 </a:t>
            </a:r>
            <a:r>
              <a:rPr lang="en-US" sz="3400" b="1" dirty="0" err="1"/>
              <a:t>tim</a:t>
            </a:r>
            <a:r>
              <a:rPr lang="en-US" sz="3400" b="1" dirty="0"/>
              <a:t> 2:9-10</a:t>
            </a:r>
          </a:p>
          <a:p>
            <a:r>
              <a:rPr lang="en-US" sz="3400" b="1" dirty="0"/>
              <a:t>Jesus said if you’re right eye causes you to sin pluck it out.</a:t>
            </a:r>
          </a:p>
          <a:p>
            <a:pPr marL="0" indent="0">
              <a:buNone/>
            </a:pPr>
            <a:endParaRPr lang="en-US" dirty="0"/>
          </a:p>
        </p:txBody>
      </p:sp>
    </p:spTree>
    <p:extLst>
      <p:ext uri="{BB962C8B-B14F-4D97-AF65-F5344CB8AC3E}">
        <p14:creationId xmlns:p14="http://schemas.microsoft.com/office/powerpoint/2010/main" val="29256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FE38-A83F-48D7-96E2-3CA82303813D}"/>
              </a:ext>
            </a:extLst>
          </p:cNvPr>
          <p:cNvSpPr>
            <a:spLocks noGrp="1"/>
          </p:cNvSpPr>
          <p:nvPr>
            <p:ph type="title"/>
          </p:nvPr>
        </p:nvSpPr>
        <p:spPr>
          <a:xfrm>
            <a:off x="857634" y="114299"/>
            <a:ext cx="9905998" cy="1905000"/>
          </a:xfrm>
        </p:spPr>
        <p:txBody>
          <a:bodyPr>
            <a:normAutofit/>
          </a:bodyPr>
          <a:lstStyle/>
          <a:p>
            <a:r>
              <a:rPr lang="en-US" sz="4000" u="sng" dirty="0"/>
              <a:t>Controlling the child</a:t>
            </a:r>
          </a:p>
        </p:txBody>
      </p:sp>
      <p:sp>
        <p:nvSpPr>
          <p:cNvPr id="3" name="Content Placeholder 2">
            <a:extLst>
              <a:ext uri="{FF2B5EF4-FFF2-40B4-BE49-F238E27FC236}">
                <a16:creationId xmlns:a16="http://schemas.microsoft.com/office/drawing/2014/main" id="{CEE34277-775D-406C-94CA-4793B13E01C5}"/>
              </a:ext>
            </a:extLst>
          </p:cNvPr>
          <p:cNvSpPr>
            <a:spLocks noGrp="1"/>
          </p:cNvSpPr>
          <p:nvPr>
            <p:ph idx="1"/>
          </p:nvPr>
        </p:nvSpPr>
        <p:spPr>
          <a:xfrm>
            <a:off x="1141413" y="1686911"/>
            <a:ext cx="9905998" cy="5281448"/>
          </a:xfrm>
        </p:spPr>
        <p:txBody>
          <a:bodyPr>
            <a:normAutofit/>
          </a:bodyPr>
          <a:lstStyle/>
          <a:p>
            <a:r>
              <a:rPr lang="en-US" b="1" dirty="0"/>
              <a:t>There is no rule book. All are different. Every situation is different. Only have god’s word and my own experience. </a:t>
            </a:r>
          </a:p>
          <a:p>
            <a:r>
              <a:rPr lang="en-US" b="1" dirty="0"/>
              <a:t>Paul tells elders to keep children in submission with all reverence. Tells deacons rule their children well. 1 </a:t>
            </a:r>
            <a:r>
              <a:rPr lang="en-US" b="1" dirty="0" err="1"/>
              <a:t>tim</a:t>
            </a:r>
            <a:r>
              <a:rPr lang="en-US" b="1" dirty="0"/>
              <a:t> 3:4-5, 12</a:t>
            </a:r>
          </a:p>
          <a:p>
            <a:r>
              <a:rPr lang="en-US" b="1" dirty="0"/>
              <a:t>Children need discipline. They don’t make the rules. Guess what? They will still love you. </a:t>
            </a:r>
          </a:p>
          <a:p>
            <a:r>
              <a:rPr lang="en-US" b="1" dirty="0"/>
              <a:t>Don’t put them in precarious situations(dances, out late, boyfriends/girlfriends too early, wrong friends-only takes 1-2 </a:t>
            </a:r>
            <a:r>
              <a:rPr lang="en-US" b="1" dirty="0" err="1"/>
              <a:t>tim</a:t>
            </a:r>
            <a:r>
              <a:rPr lang="en-US" b="1" dirty="0"/>
              <a:t> 2:22) </a:t>
            </a:r>
          </a:p>
          <a:p>
            <a:r>
              <a:rPr lang="en-US" b="1" dirty="0"/>
              <a:t>Mark 9: Jesus in Capernaum said whoever cause one of these children to stumble it would be better if a millstone was hung around his neck.</a:t>
            </a:r>
          </a:p>
          <a:p>
            <a:r>
              <a:rPr lang="en-US" b="1" dirty="0"/>
              <a:t>Prov. 13:24-sparing rod hate his son. Disciplines promptly</a:t>
            </a:r>
          </a:p>
          <a:p>
            <a:r>
              <a:rPr lang="en-US" b="1" dirty="0"/>
              <a:t>Prov 23:13 do not withhold correction, he will not die</a:t>
            </a:r>
          </a:p>
          <a:p>
            <a:endParaRPr lang="en-US" b="1" dirty="0"/>
          </a:p>
        </p:txBody>
      </p:sp>
    </p:spTree>
    <p:extLst>
      <p:ext uri="{BB962C8B-B14F-4D97-AF65-F5344CB8AC3E}">
        <p14:creationId xmlns:p14="http://schemas.microsoft.com/office/powerpoint/2010/main" val="243620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1BA9-C1D4-4ECF-83A6-1A81D1C3947B}"/>
              </a:ext>
            </a:extLst>
          </p:cNvPr>
          <p:cNvSpPr>
            <a:spLocks noGrp="1"/>
          </p:cNvSpPr>
          <p:nvPr>
            <p:ph type="title"/>
          </p:nvPr>
        </p:nvSpPr>
        <p:spPr/>
        <p:txBody>
          <a:bodyPr>
            <a:normAutofit/>
          </a:bodyPr>
          <a:lstStyle/>
          <a:p>
            <a:r>
              <a:rPr lang="en-US" sz="4000" u="sng" dirty="0"/>
              <a:t>Controlling the child</a:t>
            </a:r>
          </a:p>
        </p:txBody>
      </p:sp>
      <p:sp>
        <p:nvSpPr>
          <p:cNvPr id="3" name="Content Placeholder 2">
            <a:extLst>
              <a:ext uri="{FF2B5EF4-FFF2-40B4-BE49-F238E27FC236}">
                <a16:creationId xmlns:a16="http://schemas.microsoft.com/office/drawing/2014/main" id="{45332693-5351-491B-AD0D-ED03B55E00CB}"/>
              </a:ext>
            </a:extLst>
          </p:cNvPr>
          <p:cNvSpPr>
            <a:spLocks noGrp="1"/>
          </p:cNvSpPr>
          <p:nvPr>
            <p:ph idx="1"/>
          </p:nvPr>
        </p:nvSpPr>
        <p:spPr>
          <a:xfrm>
            <a:off x="1141413" y="1968285"/>
            <a:ext cx="9905998" cy="4773478"/>
          </a:xfrm>
        </p:spPr>
        <p:txBody>
          <a:bodyPr>
            <a:normAutofit/>
          </a:bodyPr>
          <a:lstStyle/>
          <a:p>
            <a:r>
              <a:rPr lang="en-US" b="1" dirty="0"/>
              <a:t>Children are foolish- prov 22:15. “bound up. “rod of correction driving it far from him”</a:t>
            </a:r>
          </a:p>
          <a:p>
            <a:r>
              <a:rPr lang="en-US" b="1" dirty="0"/>
              <a:t>2 </a:t>
            </a:r>
            <a:r>
              <a:rPr lang="en-US" b="1" dirty="0" err="1"/>
              <a:t>tim</a:t>
            </a:r>
            <a:r>
              <a:rPr lang="en-US" b="1" dirty="0"/>
              <a:t> 3:1-5(lovers of themselves, disobedient to parents)</a:t>
            </a:r>
          </a:p>
          <a:p>
            <a:r>
              <a:rPr lang="en-US" b="1" dirty="0"/>
              <a:t>Give a kid an inch, take it a mile. You can have one candy bar, they want two. Out </a:t>
            </a:r>
            <a:r>
              <a:rPr lang="en-US" b="1" dirty="0" err="1"/>
              <a:t>til</a:t>
            </a:r>
            <a:r>
              <a:rPr lang="en-US" b="1" dirty="0"/>
              <a:t> 9, they want out </a:t>
            </a:r>
            <a:r>
              <a:rPr lang="en-US" b="1" dirty="0" err="1"/>
              <a:t>til</a:t>
            </a:r>
            <a:r>
              <a:rPr lang="en-US" b="1" dirty="0"/>
              <a:t> 10. have 2 friends over, they want 3.</a:t>
            </a:r>
          </a:p>
          <a:p>
            <a:r>
              <a:rPr lang="en-US" b="1" dirty="0"/>
              <a:t>Well I know my kids and you have to trust them sometime. Dress them in white and have them walk in a coal mine. Letting a dog loose in the yard. Letting children drive the car. Don’t take your foot off the gas! </a:t>
            </a:r>
          </a:p>
        </p:txBody>
      </p:sp>
    </p:spTree>
    <p:extLst>
      <p:ext uri="{BB962C8B-B14F-4D97-AF65-F5344CB8AC3E}">
        <p14:creationId xmlns:p14="http://schemas.microsoft.com/office/powerpoint/2010/main" val="220894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6F03-0BA6-4704-848C-1EE1E9D997A8}"/>
              </a:ext>
            </a:extLst>
          </p:cNvPr>
          <p:cNvPicPr>
            <a:picLocks noChangeAspect="1"/>
          </p:cNvPicPr>
          <p:nvPr/>
        </p:nvPicPr>
        <p:blipFill>
          <a:blip r:embed="rId2"/>
          <a:stretch>
            <a:fillRect/>
          </a:stretch>
        </p:blipFill>
        <p:spPr>
          <a:xfrm>
            <a:off x="2479729" y="0"/>
            <a:ext cx="5494114" cy="3733799"/>
          </a:xfrm>
          <a:prstGeom prst="rect">
            <a:avLst/>
          </a:prstGeom>
        </p:spPr>
      </p:pic>
      <p:sp>
        <p:nvSpPr>
          <p:cNvPr id="2" name="Title 1">
            <a:extLst>
              <a:ext uri="{FF2B5EF4-FFF2-40B4-BE49-F238E27FC236}">
                <a16:creationId xmlns:a16="http://schemas.microsoft.com/office/drawing/2014/main" id="{C06D71E8-4E46-4617-929C-CB2CA40AE48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2482192-F0A6-472B-A5EA-C1FA94D8F4BB}"/>
              </a:ext>
            </a:extLst>
          </p:cNvPr>
          <p:cNvSpPr>
            <a:spLocks noGrp="1"/>
          </p:cNvSpPr>
          <p:nvPr>
            <p:ph idx="1"/>
          </p:nvPr>
        </p:nvSpPr>
        <p:spPr>
          <a:xfrm>
            <a:off x="170480" y="3733799"/>
            <a:ext cx="12021519" cy="3124201"/>
          </a:xfrm>
        </p:spPr>
        <p:txBody>
          <a:bodyPr>
            <a:normAutofit fontScale="85000" lnSpcReduction="10000"/>
          </a:bodyPr>
          <a:lstStyle/>
          <a:p>
            <a:r>
              <a:rPr lang="en-US" b="1" dirty="0"/>
              <a:t>Let me control the textbooks and I will control the state. Give me a child when he’s 7 and he’s mine forever.</a:t>
            </a:r>
          </a:p>
          <a:p>
            <a:r>
              <a:rPr lang="en-US" b="1" dirty="0"/>
              <a:t>Satan is out to get them. Easy prey. Gets them young he can get them forever. Public school is poison. Applaud tony huntsman. </a:t>
            </a:r>
          </a:p>
          <a:p>
            <a:r>
              <a:rPr lang="en-US" b="1" dirty="0"/>
              <a:t>It will pay off. Hebrew 12:7-11. god chastens us as his children. We need to chasten our children.</a:t>
            </a:r>
            <a:r>
              <a:rPr lang="en-US" b="1" baseline="30000" dirty="0">
                <a:effectLst/>
              </a:rPr>
              <a:t>7 </a:t>
            </a:r>
            <a:r>
              <a:rPr lang="en-US" b="1" dirty="0">
                <a:effectLst/>
              </a:rPr>
              <a:t>If</a:t>
            </a:r>
            <a:r>
              <a:rPr lang="en-US" b="1" baseline="30000" dirty="0">
                <a:effectLst/>
              </a:rPr>
              <a:t>[</a:t>
            </a:r>
            <a:r>
              <a:rPr lang="en-US" b="1" baseline="30000" dirty="0">
                <a:effectLst/>
                <a:hlinkClick r:id="rId3" tooltip="See footnote a"/>
              </a:rPr>
              <a:t>a</a:t>
            </a:r>
            <a:r>
              <a:rPr lang="en-US" b="1" baseline="30000" dirty="0">
                <a:effectLst/>
              </a:rPr>
              <a:t>]</a:t>
            </a:r>
            <a:r>
              <a:rPr lang="en-US" b="1" dirty="0">
                <a:effectLst/>
              </a:rPr>
              <a:t> you endure chastening, God deals with you as with sons; for what son is there whom a father does not chasten? </a:t>
            </a:r>
            <a:r>
              <a:rPr lang="en-US" b="1" baseline="30000" dirty="0">
                <a:effectLst/>
              </a:rPr>
              <a:t>8 </a:t>
            </a:r>
            <a:r>
              <a:rPr lang="en-US" b="1" dirty="0">
                <a:effectLst/>
              </a:rPr>
              <a:t>But if you are without chastening, of which all have become partakers, then you are illegitimate and not sons. </a:t>
            </a:r>
            <a:r>
              <a:rPr lang="en-US" b="1" baseline="30000" dirty="0">
                <a:effectLst/>
              </a:rPr>
              <a:t>9 </a:t>
            </a:r>
            <a:r>
              <a:rPr lang="en-US" b="1" dirty="0">
                <a:effectLst/>
              </a:rPr>
              <a:t>Furthermore, we have had human fathers who corrected </a:t>
            </a:r>
            <a:r>
              <a:rPr lang="en-US" b="1" i="1" dirty="0">
                <a:effectLst/>
              </a:rPr>
              <a:t>us,</a:t>
            </a:r>
            <a:r>
              <a:rPr lang="en-US" b="1" dirty="0">
                <a:effectLst/>
              </a:rPr>
              <a:t> and we paid </a:t>
            </a:r>
            <a:r>
              <a:rPr lang="en-US" b="1" i="1" dirty="0">
                <a:effectLst/>
              </a:rPr>
              <a:t>them</a:t>
            </a:r>
            <a:r>
              <a:rPr lang="en-US" b="1" dirty="0">
                <a:effectLst/>
              </a:rPr>
              <a:t> respect. Shall we not much more readily be in subjection to the Father of spirits and live? </a:t>
            </a:r>
            <a:r>
              <a:rPr lang="en-US" b="1" baseline="30000" dirty="0">
                <a:effectLst/>
              </a:rPr>
              <a:t>10 </a:t>
            </a:r>
            <a:r>
              <a:rPr lang="en-US" b="1" dirty="0">
                <a:effectLst/>
              </a:rPr>
              <a:t>For they indeed for a few days chastened </a:t>
            </a:r>
            <a:r>
              <a:rPr lang="en-US" b="1" i="1" dirty="0">
                <a:effectLst/>
              </a:rPr>
              <a:t>us</a:t>
            </a:r>
            <a:r>
              <a:rPr lang="en-US" b="1" dirty="0">
                <a:effectLst/>
              </a:rPr>
              <a:t> as seemed </a:t>
            </a:r>
            <a:r>
              <a:rPr lang="en-US" b="1" i="1" dirty="0">
                <a:effectLst/>
              </a:rPr>
              <a:t>best</a:t>
            </a:r>
            <a:r>
              <a:rPr lang="en-US" b="1" dirty="0">
                <a:effectLst/>
              </a:rPr>
              <a:t> to them, but He for </a:t>
            </a:r>
            <a:r>
              <a:rPr lang="en-US" b="1" i="1" dirty="0">
                <a:effectLst/>
              </a:rPr>
              <a:t>our</a:t>
            </a:r>
            <a:r>
              <a:rPr lang="en-US" b="1" dirty="0">
                <a:effectLst/>
              </a:rPr>
              <a:t> profit, that </a:t>
            </a:r>
            <a:r>
              <a:rPr lang="en-US" b="1" i="1" dirty="0">
                <a:effectLst/>
              </a:rPr>
              <a:t>we</a:t>
            </a:r>
            <a:r>
              <a:rPr lang="en-US" b="1" dirty="0">
                <a:effectLst/>
              </a:rPr>
              <a:t> may be partakers of His holiness. </a:t>
            </a:r>
            <a:r>
              <a:rPr lang="en-US" b="1" baseline="30000" dirty="0">
                <a:effectLst/>
              </a:rPr>
              <a:t>11 </a:t>
            </a:r>
            <a:r>
              <a:rPr lang="en-US" b="1" dirty="0">
                <a:effectLst/>
              </a:rPr>
              <a:t>Now no </a:t>
            </a:r>
            <a:r>
              <a:rPr lang="en-US" b="1" baseline="30000" dirty="0">
                <a:effectLst/>
              </a:rPr>
              <a:t>[</a:t>
            </a:r>
            <a:r>
              <a:rPr lang="en-US" b="1" baseline="30000" dirty="0">
                <a:effectLst/>
                <a:hlinkClick r:id="rId4" tooltip="See footnote b"/>
              </a:rPr>
              <a:t>b</a:t>
            </a:r>
            <a:r>
              <a:rPr lang="en-US" b="1" baseline="30000" dirty="0">
                <a:effectLst/>
              </a:rPr>
              <a:t>]</a:t>
            </a:r>
            <a:r>
              <a:rPr lang="en-US" b="1" dirty="0">
                <a:effectLst/>
              </a:rPr>
              <a:t>chastening seems to be joyful for the present, but painful; nevertheless, afterward it yields the peaceable fruit of righteousness to those who have been trained by it.</a:t>
            </a:r>
            <a:endParaRPr lang="en-US" b="1" dirty="0"/>
          </a:p>
          <a:p>
            <a:r>
              <a:rPr lang="en-US" b="1" dirty="0"/>
              <a:t>David instructions to Solomon. 1 kings 2:3</a:t>
            </a:r>
          </a:p>
        </p:txBody>
      </p:sp>
    </p:spTree>
    <p:extLst>
      <p:ext uri="{BB962C8B-B14F-4D97-AF65-F5344CB8AC3E}">
        <p14:creationId xmlns:p14="http://schemas.microsoft.com/office/powerpoint/2010/main" val="18319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B9E4-661C-49DD-BBC6-02C8AF5F2DE3}"/>
              </a:ext>
            </a:extLst>
          </p:cNvPr>
          <p:cNvSpPr>
            <a:spLocks noGrp="1"/>
          </p:cNvSpPr>
          <p:nvPr>
            <p:ph type="title"/>
          </p:nvPr>
        </p:nvSpPr>
        <p:spPr/>
        <p:txBody>
          <a:bodyPr>
            <a:normAutofit/>
          </a:bodyPr>
          <a:lstStyle/>
          <a:p>
            <a:r>
              <a:rPr lang="en-US" sz="4000" u="sng" dirty="0"/>
              <a:t>Controlling the child</a:t>
            </a:r>
          </a:p>
        </p:txBody>
      </p:sp>
      <p:sp>
        <p:nvSpPr>
          <p:cNvPr id="3" name="Content Placeholder 2">
            <a:extLst>
              <a:ext uri="{FF2B5EF4-FFF2-40B4-BE49-F238E27FC236}">
                <a16:creationId xmlns:a16="http://schemas.microsoft.com/office/drawing/2014/main" id="{AE4D809D-FB44-44CD-9306-2D135F601637}"/>
              </a:ext>
            </a:extLst>
          </p:cNvPr>
          <p:cNvSpPr>
            <a:spLocks noGrp="1"/>
          </p:cNvSpPr>
          <p:nvPr>
            <p:ph idx="1"/>
          </p:nvPr>
        </p:nvSpPr>
        <p:spPr>
          <a:xfrm>
            <a:off x="939935" y="3429000"/>
            <a:ext cx="9905998" cy="3124201"/>
          </a:xfrm>
        </p:spPr>
        <p:txBody>
          <a:bodyPr>
            <a:noAutofit/>
          </a:bodyPr>
          <a:lstStyle/>
          <a:p>
            <a:r>
              <a:rPr lang="en-US" sz="2800" b="1" dirty="0"/>
              <a:t>Kent hovind-75% lose their faith in college.(</a:t>
            </a:r>
            <a:r>
              <a:rPr lang="en-US" sz="2800" b="1" dirty="0" err="1"/>
              <a:t>marx,stalin</a:t>
            </a:r>
            <a:r>
              <a:rPr lang="en-US" sz="2800" b="1" dirty="0"/>
              <a:t>, Darwin all religious)</a:t>
            </a:r>
          </a:p>
          <a:p>
            <a:r>
              <a:rPr lang="en-US" sz="2800" b="1" dirty="0"/>
              <a:t>Will your kids remember the pattern you set? Missing service, out late, bad friends, ball games)</a:t>
            </a:r>
          </a:p>
          <a:p>
            <a:r>
              <a:rPr lang="en-US" sz="2800" b="1" dirty="0"/>
              <a:t>Apple don’t fall far from the tree. Well my parents did it this way. God doesn’t care.</a:t>
            </a:r>
          </a:p>
          <a:p>
            <a:r>
              <a:rPr lang="en-US" sz="2800" b="1" dirty="0"/>
              <a:t>Well they may rebel anyways(They may stay in the coal mine, Your children love and respect you!)</a:t>
            </a:r>
          </a:p>
          <a:p>
            <a:r>
              <a:rPr lang="en-US" sz="2800" b="1" dirty="0"/>
              <a:t>If others correct your children, don’t be offended.</a:t>
            </a:r>
          </a:p>
          <a:p>
            <a:endParaRPr lang="en-US" sz="2800" b="1" dirty="0"/>
          </a:p>
          <a:p>
            <a:endParaRPr lang="en-US" sz="2800" b="1" dirty="0"/>
          </a:p>
          <a:p>
            <a:endParaRPr lang="en-US" sz="2800" b="1" dirty="0"/>
          </a:p>
        </p:txBody>
      </p:sp>
    </p:spTree>
    <p:extLst>
      <p:ext uri="{BB962C8B-B14F-4D97-AF65-F5344CB8AC3E}">
        <p14:creationId xmlns:p14="http://schemas.microsoft.com/office/powerpoint/2010/main" val="107319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89B6-7CD0-4D2C-9811-0810FC228993}"/>
              </a:ext>
            </a:extLst>
          </p:cNvPr>
          <p:cNvSpPr>
            <a:spLocks noGrp="1"/>
          </p:cNvSpPr>
          <p:nvPr>
            <p:ph type="title"/>
          </p:nvPr>
        </p:nvSpPr>
        <p:spPr/>
        <p:txBody>
          <a:bodyPr/>
          <a:lstStyle/>
          <a:p>
            <a:r>
              <a:rPr lang="en-US" b="1" u="sng" dirty="0"/>
              <a:t>Exercise control</a:t>
            </a:r>
          </a:p>
        </p:txBody>
      </p:sp>
      <p:sp>
        <p:nvSpPr>
          <p:cNvPr id="3" name="Content Placeholder 2">
            <a:extLst>
              <a:ext uri="{FF2B5EF4-FFF2-40B4-BE49-F238E27FC236}">
                <a16:creationId xmlns:a16="http://schemas.microsoft.com/office/drawing/2014/main" id="{89E35FF2-F146-47D9-ACCB-AFA1E9AA5379}"/>
              </a:ext>
            </a:extLst>
          </p:cNvPr>
          <p:cNvSpPr>
            <a:spLocks noGrp="1"/>
          </p:cNvSpPr>
          <p:nvPr>
            <p:ph idx="1"/>
          </p:nvPr>
        </p:nvSpPr>
        <p:spPr/>
        <p:txBody>
          <a:bodyPr/>
          <a:lstStyle/>
          <a:p>
            <a:r>
              <a:rPr lang="en-US" b="1" dirty="0"/>
              <a:t>Fleshly lusts war against the soul-1 pet 2:11</a:t>
            </a:r>
          </a:p>
          <a:p>
            <a:r>
              <a:rPr lang="en-US" b="1" dirty="0"/>
              <a:t>2 pet 1:5-10</a:t>
            </a:r>
          </a:p>
          <a:p>
            <a:r>
              <a:rPr lang="en-US" b="1" dirty="0"/>
              <a:t>Meditate on good things-</a:t>
            </a:r>
            <a:r>
              <a:rPr lang="en-US" b="1" dirty="0" err="1"/>
              <a:t>phil</a:t>
            </a:r>
            <a:r>
              <a:rPr lang="en-US" b="1" dirty="0"/>
              <a:t> 4:8-9</a:t>
            </a:r>
          </a:p>
          <a:p>
            <a:r>
              <a:rPr lang="en-US" b="1" dirty="0"/>
              <a:t>Why? Pleases god 1 these 4:1-2</a:t>
            </a:r>
          </a:p>
          <a:p>
            <a:r>
              <a:rPr lang="en-US" b="1" dirty="0"/>
              <a:t>Place reserved in heaven for you-1 pet 1:4-5</a:t>
            </a:r>
          </a:p>
        </p:txBody>
      </p:sp>
    </p:spTree>
    <p:extLst>
      <p:ext uri="{BB962C8B-B14F-4D97-AF65-F5344CB8AC3E}">
        <p14:creationId xmlns:p14="http://schemas.microsoft.com/office/powerpoint/2010/main" val="337773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DEE-19F9-47EB-A3EA-156C97734587}"/>
              </a:ext>
            </a:extLst>
          </p:cNvPr>
          <p:cNvSpPr>
            <a:spLocks noGrp="1"/>
          </p:cNvSpPr>
          <p:nvPr>
            <p:ph type="title"/>
          </p:nvPr>
        </p:nvSpPr>
        <p:spPr>
          <a:xfrm>
            <a:off x="888125" y="4425251"/>
            <a:ext cx="9905998" cy="1905000"/>
          </a:xfrm>
        </p:spPr>
        <p:txBody>
          <a:bodyPr>
            <a:normAutofit fontScale="90000"/>
          </a:bodyPr>
          <a:lstStyle/>
          <a:p>
            <a:r>
              <a:rPr lang="en-US" b="1" dirty="0"/>
              <a:t>Getting Sick- Can Be OUT OF YOUR CONTROL. YOU CAN TAKE PRECAUTIONARY STEPS BUT ULTIMATELY ONCE YOU GET IT THERE’S NOT MUCH YOU CAN DO.</a:t>
            </a:r>
          </a:p>
        </p:txBody>
      </p:sp>
      <p:pic>
        <p:nvPicPr>
          <p:cNvPr id="5" name="Content Placeholder 4">
            <a:extLst>
              <a:ext uri="{FF2B5EF4-FFF2-40B4-BE49-F238E27FC236}">
                <a16:creationId xmlns:a16="http://schemas.microsoft.com/office/drawing/2014/main" id="{566AAF45-3B48-40C3-905B-19E1C4890D1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18897" y="73967"/>
            <a:ext cx="8844455" cy="4351283"/>
          </a:xfrm>
        </p:spPr>
      </p:pic>
      <p:sp>
        <p:nvSpPr>
          <p:cNvPr id="6" name="TextBox 5">
            <a:extLst>
              <a:ext uri="{FF2B5EF4-FFF2-40B4-BE49-F238E27FC236}">
                <a16:creationId xmlns:a16="http://schemas.microsoft.com/office/drawing/2014/main" id="{428D3BD9-24D7-4446-8EF4-B8B2B7CB9E4E}"/>
              </a:ext>
            </a:extLst>
          </p:cNvPr>
          <p:cNvSpPr txBox="1"/>
          <p:nvPr/>
        </p:nvSpPr>
        <p:spPr>
          <a:xfrm>
            <a:off x="3407724" y="3198168"/>
            <a:ext cx="4206732" cy="230832"/>
          </a:xfrm>
          <a:prstGeom prst="rect">
            <a:avLst/>
          </a:prstGeom>
          <a:noFill/>
        </p:spPr>
        <p:txBody>
          <a:bodyPr wrap="square" rtlCol="0">
            <a:spAutoFit/>
          </a:bodyPr>
          <a:lstStyle/>
          <a:p>
            <a:r>
              <a:rPr lang="en-US" sz="900">
                <a:hlinkClick r:id="rId3" tooltip="http://titaek-english.blogspot.com/2014/09/he-is-sick-english-of-day.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86624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0BC6-73DB-4BA8-9B9A-08C5A6E2462B}"/>
              </a:ext>
            </a:extLst>
          </p:cNvPr>
          <p:cNvSpPr>
            <a:spLocks noGrp="1"/>
          </p:cNvSpPr>
          <p:nvPr>
            <p:ph type="title"/>
          </p:nvPr>
        </p:nvSpPr>
        <p:spPr>
          <a:xfrm>
            <a:off x="1143001" y="-290347"/>
            <a:ext cx="9905998" cy="1905000"/>
          </a:xfrm>
        </p:spPr>
        <p:txBody>
          <a:bodyPr>
            <a:normAutofit/>
          </a:bodyPr>
          <a:lstStyle/>
          <a:p>
            <a:r>
              <a:rPr lang="en-US" sz="4800" b="1" dirty="0"/>
              <a:t>THINGS OUT OF YOUR CONTROL</a:t>
            </a:r>
          </a:p>
        </p:txBody>
      </p:sp>
      <p:pic>
        <p:nvPicPr>
          <p:cNvPr id="4" name="Content Placeholder 3">
            <a:extLst>
              <a:ext uri="{FF2B5EF4-FFF2-40B4-BE49-F238E27FC236}">
                <a16:creationId xmlns:a16="http://schemas.microsoft.com/office/drawing/2014/main" id="{917317B8-F9BC-469A-B445-197190D9AADE}"/>
              </a:ext>
            </a:extLst>
          </p:cNvPr>
          <p:cNvPicPr>
            <a:picLocks noGrp="1" noChangeAspect="1"/>
          </p:cNvPicPr>
          <p:nvPr>
            <p:ph idx="1"/>
          </p:nvPr>
        </p:nvPicPr>
        <p:blipFill>
          <a:blip r:embed="rId2"/>
          <a:stretch>
            <a:fillRect/>
          </a:stretch>
        </p:blipFill>
        <p:spPr>
          <a:xfrm>
            <a:off x="535096" y="1481959"/>
            <a:ext cx="3516641" cy="2254468"/>
          </a:xfrm>
          <a:prstGeom prst="rect">
            <a:avLst/>
          </a:prstGeom>
        </p:spPr>
      </p:pic>
      <p:pic>
        <p:nvPicPr>
          <p:cNvPr id="5" name="Picture 4">
            <a:extLst>
              <a:ext uri="{FF2B5EF4-FFF2-40B4-BE49-F238E27FC236}">
                <a16:creationId xmlns:a16="http://schemas.microsoft.com/office/drawing/2014/main" id="{DB7CA642-2FE1-49A4-B5AA-CD46AB4ECA07}"/>
              </a:ext>
            </a:extLst>
          </p:cNvPr>
          <p:cNvPicPr>
            <a:picLocks noChangeAspect="1"/>
          </p:cNvPicPr>
          <p:nvPr/>
        </p:nvPicPr>
        <p:blipFill>
          <a:blip r:embed="rId3"/>
          <a:stretch>
            <a:fillRect/>
          </a:stretch>
        </p:blipFill>
        <p:spPr>
          <a:xfrm>
            <a:off x="4162753" y="1355834"/>
            <a:ext cx="2857500" cy="2483069"/>
          </a:xfrm>
          <a:prstGeom prst="rect">
            <a:avLst/>
          </a:prstGeom>
        </p:spPr>
      </p:pic>
      <p:pic>
        <p:nvPicPr>
          <p:cNvPr id="6" name="Picture 5">
            <a:extLst>
              <a:ext uri="{FF2B5EF4-FFF2-40B4-BE49-F238E27FC236}">
                <a16:creationId xmlns:a16="http://schemas.microsoft.com/office/drawing/2014/main" id="{BB333DC0-8887-45E6-B6AF-82AE72BBE903}"/>
              </a:ext>
            </a:extLst>
          </p:cNvPr>
          <p:cNvPicPr>
            <a:picLocks noChangeAspect="1"/>
          </p:cNvPicPr>
          <p:nvPr/>
        </p:nvPicPr>
        <p:blipFill>
          <a:blip r:embed="rId4"/>
          <a:stretch>
            <a:fillRect/>
          </a:stretch>
        </p:blipFill>
        <p:spPr>
          <a:xfrm>
            <a:off x="7242259" y="1481959"/>
            <a:ext cx="3304871" cy="2414094"/>
          </a:xfrm>
          <a:prstGeom prst="rect">
            <a:avLst/>
          </a:prstGeom>
        </p:spPr>
      </p:pic>
      <p:pic>
        <p:nvPicPr>
          <p:cNvPr id="7" name="Picture 6">
            <a:extLst>
              <a:ext uri="{FF2B5EF4-FFF2-40B4-BE49-F238E27FC236}">
                <a16:creationId xmlns:a16="http://schemas.microsoft.com/office/drawing/2014/main" id="{A0511C40-CE3F-4353-836A-AB263612ABC4}"/>
              </a:ext>
            </a:extLst>
          </p:cNvPr>
          <p:cNvPicPr>
            <a:picLocks noChangeAspect="1"/>
          </p:cNvPicPr>
          <p:nvPr/>
        </p:nvPicPr>
        <p:blipFill>
          <a:blip r:embed="rId5"/>
          <a:stretch>
            <a:fillRect/>
          </a:stretch>
        </p:blipFill>
        <p:spPr>
          <a:xfrm>
            <a:off x="535098" y="3905741"/>
            <a:ext cx="2775662" cy="2714625"/>
          </a:xfrm>
          <a:prstGeom prst="rect">
            <a:avLst/>
          </a:prstGeom>
        </p:spPr>
      </p:pic>
      <p:pic>
        <p:nvPicPr>
          <p:cNvPr id="8" name="Picture 7">
            <a:extLst>
              <a:ext uri="{FF2B5EF4-FFF2-40B4-BE49-F238E27FC236}">
                <a16:creationId xmlns:a16="http://schemas.microsoft.com/office/drawing/2014/main" id="{6272D179-8101-4967-B4A9-12C065A4E719}"/>
              </a:ext>
            </a:extLst>
          </p:cNvPr>
          <p:cNvPicPr>
            <a:picLocks noChangeAspect="1"/>
          </p:cNvPicPr>
          <p:nvPr/>
        </p:nvPicPr>
        <p:blipFill>
          <a:blip r:embed="rId6"/>
          <a:stretch>
            <a:fillRect/>
          </a:stretch>
        </p:blipFill>
        <p:spPr>
          <a:xfrm>
            <a:off x="3711794" y="3905741"/>
            <a:ext cx="3530465" cy="2643765"/>
          </a:xfrm>
          <a:prstGeom prst="rect">
            <a:avLst/>
          </a:prstGeom>
        </p:spPr>
      </p:pic>
      <p:pic>
        <p:nvPicPr>
          <p:cNvPr id="9" name="Picture 8">
            <a:extLst>
              <a:ext uri="{FF2B5EF4-FFF2-40B4-BE49-F238E27FC236}">
                <a16:creationId xmlns:a16="http://schemas.microsoft.com/office/drawing/2014/main" id="{103F67E6-42E0-41C7-A3CB-309C3616F799}"/>
              </a:ext>
            </a:extLst>
          </p:cNvPr>
          <p:cNvPicPr>
            <a:picLocks noChangeAspect="1"/>
          </p:cNvPicPr>
          <p:nvPr/>
        </p:nvPicPr>
        <p:blipFill>
          <a:blip r:embed="rId7"/>
          <a:stretch>
            <a:fillRect/>
          </a:stretch>
        </p:blipFill>
        <p:spPr>
          <a:xfrm>
            <a:off x="7409792" y="3905741"/>
            <a:ext cx="3304871" cy="2643765"/>
          </a:xfrm>
          <a:prstGeom prst="rect">
            <a:avLst/>
          </a:prstGeom>
        </p:spPr>
      </p:pic>
      <p:pic>
        <p:nvPicPr>
          <p:cNvPr id="10" name="Picture 9">
            <a:extLst>
              <a:ext uri="{FF2B5EF4-FFF2-40B4-BE49-F238E27FC236}">
                <a16:creationId xmlns:a16="http://schemas.microsoft.com/office/drawing/2014/main" id="{7CFF7918-0B3C-41DE-89E7-2061D96EB827}"/>
              </a:ext>
            </a:extLst>
          </p:cNvPr>
          <p:cNvPicPr>
            <a:picLocks noChangeAspect="1"/>
          </p:cNvPicPr>
          <p:nvPr/>
        </p:nvPicPr>
        <p:blipFill>
          <a:blip r:embed="rId8"/>
          <a:stretch>
            <a:fillRect/>
          </a:stretch>
        </p:blipFill>
        <p:spPr>
          <a:xfrm>
            <a:off x="10769136" y="1765080"/>
            <a:ext cx="1233487" cy="4430767"/>
          </a:xfrm>
          <a:prstGeom prst="rect">
            <a:avLst/>
          </a:prstGeom>
        </p:spPr>
      </p:pic>
    </p:spTree>
    <p:extLst>
      <p:ext uri="{BB962C8B-B14F-4D97-AF65-F5344CB8AC3E}">
        <p14:creationId xmlns:p14="http://schemas.microsoft.com/office/powerpoint/2010/main" val="99777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8899-F2C0-44EF-A263-A6F163C4EE17}"/>
              </a:ext>
            </a:extLst>
          </p:cNvPr>
          <p:cNvSpPr>
            <a:spLocks noGrp="1"/>
          </p:cNvSpPr>
          <p:nvPr>
            <p:ph type="title"/>
          </p:nvPr>
        </p:nvSpPr>
        <p:spPr>
          <a:xfrm>
            <a:off x="116654" y="152400"/>
            <a:ext cx="9905998" cy="1030014"/>
          </a:xfrm>
        </p:spPr>
        <p:txBody>
          <a:bodyPr>
            <a:normAutofit/>
          </a:bodyPr>
          <a:lstStyle/>
          <a:p>
            <a:r>
              <a:rPr lang="en-US" sz="3600" b="1" dirty="0"/>
              <a:t>Things in your control</a:t>
            </a:r>
          </a:p>
        </p:txBody>
      </p:sp>
      <p:sp>
        <p:nvSpPr>
          <p:cNvPr id="3" name="Content Placeholder 2">
            <a:extLst>
              <a:ext uri="{FF2B5EF4-FFF2-40B4-BE49-F238E27FC236}">
                <a16:creationId xmlns:a16="http://schemas.microsoft.com/office/drawing/2014/main" id="{FA2E9448-FD22-4C27-A05D-11B87DA86DF3}"/>
              </a:ext>
            </a:extLst>
          </p:cNvPr>
          <p:cNvSpPr>
            <a:spLocks noGrp="1"/>
          </p:cNvSpPr>
          <p:nvPr>
            <p:ph idx="1"/>
          </p:nvPr>
        </p:nvSpPr>
        <p:spPr>
          <a:xfrm>
            <a:off x="116654" y="1292772"/>
            <a:ext cx="10932345" cy="5565227"/>
          </a:xfrm>
        </p:spPr>
        <p:txBody>
          <a:bodyPr>
            <a:normAutofit/>
          </a:bodyPr>
          <a:lstStyle/>
          <a:p>
            <a:r>
              <a:rPr lang="en-US" b="1" dirty="0">
                <a:effectLst/>
              </a:rPr>
              <a:t>Philippians 2:20-21 </a:t>
            </a:r>
            <a:r>
              <a:rPr lang="en-US" b="1" baseline="30000" dirty="0">
                <a:effectLst/>
              </a:rPr>
              <a:t>20 </a:t>
            </a:r>
            <a:r>
              <a:rPr lang="en-US" dirty="0">
                <a:effectLst/>
              </a:rPr>
              <a:t>For I have no one like-minded, who will sincerely care for your state. </a:t>
            </a:r>
            <a:r>
              <a:rPr lang="en-US" b="1" baseline="30000" dirty="0">
                <a:effectLst/>
              </a:rPr>
              <a:t>21 </a:t>
            </a:r>
            <a:r>
              <a:rPr lang="en-US" dirty="0">
                <a:effectLst/>
              </a:rPr>
              <a:t>For all seek their own, not the things which are of Christ Jesus.</a:t>
            </a:r>
          </a:p>
          <a:p>
            <a:r>
              <a:rPr lang="en-US" dirty="0">
                <a:effectLst/>
              </a:rPr>
              <a:t>Works of the flesh-</a:t>
            </a:r>
            <a:r>
              <a:rPr lang="en-US" b="1" dirty="0" err="1">
                <a:effectLst/>
              </a:rPr>
              <a:t>Galations</a:t>
            </a:r>
            <a:r>
              <a:rPr lang="en-US" b="1" dirty="0">
                <a:effectLst/>
              </a:rPr>
              <a:t> 5: 19-21 </a:t>
            </a:r>
            <a:r>
              <a:rPr lang="en-US" dirty="0">
                <a:effectLst/>
              </a:rPr>
              <a:t>19 Now the works of the flesh are evident, which are: [a]adultery, [b]fornication, uncleanness, lewdness, 20 idolatry, sorcery, hatred, contentions, jealousies, outbursts of wrath, selfish ambitions, dissensions, heresies, 21 envy, [c]murders, drunkenness, revelries, and the like; of which I tell you beforehand, just as I also told you in time past, that those who practice such things will not inherit the kingdom of God.</a:t>
            </a:r>
          </a:p>
          <a:p>
            <a:r>
              <a:rPr lang="en-US" dirty="0">
                <a:effectLst/>
              </a:rPr>
              <a:t>FRUITS OF THE SPIRIT-</a:t>
            </a:r>
            <a:r>
              <a:rPr lang="en-US" b="1" dirty="0">
                <a:effectLst/>
              </a:rPr>
              <a:t>Galatians 5:22-24  </a:t>
            </a:r>
            <a:r>
              <a:rPr lang="en-US" b="1" baseline="30000" dirty="0">
                <a:effectLst/>
              </a:rPr>
              <a:t>22 </a:t>
            </a:r>
            <a:r>
              <a:rPr lang="en-US" dirty="0">
                <a:effectLst/>
              </a:rPr>
              <a:t>But the fruit of the Spirit is love, joy, peace, longsuffering, kindness, goodness, faithfulness, </a:t>
            </a:r>
            <a:r>
              <a:rPr lang="en-US" b="1" baseline="30000" dirty="0">
                <a:effectLst/>
              </a:rPr>
              <a:t>23 </a:t>
            </a:r>
            <a:r>
              <a:rPr lang="en-US" baseline="30000" dirty="0">
                <a:effectLst/>
              </a:rPr>
              <a:t>[</a:t>
            </a:r>
            <a:r>
              <a:rPr lang="en-US" baseline="30000" dirty="0">
                <a:effectLst/>
                <a:hlinkClick r:id="rId2" tooltip="See footnote a"/>
              </a:rPr>
              <a:t>a</a:t>
            </a:r>
            <a:r>
              <a:rPr lang="en-US" baseline="30000" dirty="0">
                <a:effectLst/>
              </a:rPr>
              <a:t>]</a:t>
            </a:r>
            <a:r>
              <a:rPr lang="en-US" dirty="0">
                <a:effectLst/>
              </a:rPr>
              <a:t>gentleness, self-control. Against such there is no law. </a:t>
            </a:r>
            <a:r>
              <a:rPr lang="en-US" b="1" baseline="30000" dirty="0">
                <a:effectLst/>
              </a:rPr>
              <a:t>24 </a:t>
            </a:r>
            <a:r>
              <a:rPr lang="en-US" dirty="0">
                <a:effectLst/>
              </a:rPr>
              <a:t>And those </a:t>
            </a:r>
            <a:r>
              <a:rPr lang="en-US" i="1" dirty="0">
                <a:effectLst/>
              </a:rPr>
              <a:t>who are</a:t>
            </a:r>
            <a:r>
              <a:rPr lang="en-US" dirty="0">
                <a:effectLst/>
              </a:rPr>
              <a:t> Christ’s have crucified the flesh with its passions and desires</a:t>
            </a:r>
          </a:p>
          <a:p>
            <a:endParaRPr lang="en-US" dirty="0">
              <a:effectLst/>
            </a:endParaRPr>
          </a:p>
          <a:p>
            <a:endParaRPr lang="en-US" dirty="0"/>
          </a:p>
        </p:txBody>
      </p:sp>
    </p:spTree>
    <p:extLst>
      <p:ext uri="{BB962C8B-B14F-4D97-AF65-F5344CB8AC3E}">
        <p14:creationId xmlns:p14="http://schemas.microsoft.com/office/powerpoint/2010/main" val="8064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43DB-7351-46BD-AE20-57BEC819368C}"/>
              </a:ext>
            </a:extLst>
          </p:cNvPr>
          <p:cNvSpPr>
            <a:spLocks noGrp="1"/>
          </p:cNvSpPr>
          <p:nvPr>
            <p:ph type="title"/>
          </p:nvPr>
        </p:nvSpPr>
        <p:spPr>
          <a:xfrm>
            <a:off x="1015289" y="-254876"/>
            <a:ext cx="9905998" cy="1905000"/>
          </a:xfrm>
        </p:spPr>
        <p:txBody>
          <a:bodyPr/>
          <a:lstStyle/>
          <a:p>
            <a:r>
              <a:rPr lang="en-US" dirty="0"/>
              <a:t>WE ARE TO BEAR OUR OWN LOAD</a:t>
            </a:r>
          </a:p>
        </p:txBody>
      </p:sp>
      <p:sp>
        <p:nvSpPr>
          <p:cNvPr id="3" name="Content Placeholder 2">
            <a:extLst>
              <a:ext uri="{FF2B5EF4-FFF2-40B4-BE49-F238E27FC236}">
                <a16:creationId xmlns:a16="http://schemas.microsoft.com/office/drawing/2014/main" id="{E6249EDA-990B-4CA1-8CED-BD58900BC662}"/>
              </a:ext>
            </a:extLst>
          </p:cNvPr>
          <p:cNvSpPr>
            <a:spLocks noGrp="1"/>
          </p:cNvSpPr>
          <p:nvPr>
            <p:ph idx="1"/>
          </p:nvPr>
        </p:nvSpPr>
        <p:spPr>
          <a:xfrm>
            <a:off x="1141413" y="1135117"/>
            <a:ext cx="9905998" cy="5423338"/>
          </a:xfrm>
        </p:spPr>
        <p:txBody>
          <a:bodyPr>
            <a:normAutofit/>
          </a:bodyPr>
          <a:lstStyle/>
          <a:p>
            <a:r>
              <a:rPr lang="en-US" b="1" dirty="0">
                <a:effectLst/>
              </a:rPr>
              <a:t>Galatians 6:4-6  </a:t>
            </a:r>
            <a:r>
              <a:rPr lang="en-US" b="1" baseline="30000" dirty="0">
                <a:effectLst/>
              </a:rPr>
              <a:t>4 </a:t>
            </a:r>
            <a:r>
              <a:rPr lang="en-US" dirty="0">
                <a:effectLst/>
              </a:rPr>
              <a:t>But let each one examine his own work, and then he will have rejoicing in himself alone, and not in another. </a:t>
            </a:r>
            <a:r>
              <a:rPr lang="en-US" b="1" baseline="30000" dirty="0">
                <a:effectLst/>
              </a:rPr>
              <a:t>5 </a:t>
            </a:r>
            <a:r>
              <a:rPr lang="en-US" dirty="0">
                <a:effectLst/>
              </a:rPr>
              <a:t>For each one shall bear his own load.</a:t>
            </a:r>
          </a:p>
          <a:p>
            <a:r>
              <a:rPr lang="en-US" b="1" dirty="0">
                <a:effectLst/>
              </a:rPr>
              <a:t>Philippians 2:12-13 </a:t>
            </a:r>
            <a:r>
              <a:rPr lang="en-US" b="1" baseline="30000" dirty="0">
                <a:effectLst/>
              </a:rPr>
              <a:t>12 </a:t>
            </a:r>
            <a:r>
              <a:rPr lang="en-US" dirty="0">
                <a:effectLst/>
              </a:rPr>
              <a:t>Therefore, my beloved, as you have always obeyed, not as in my presence only, but now much more in my absence, work out your own salvation with fear and trembling; </a:t>
            </a:r>
            <a:r>
              <a:rPr lang="en-US" b="1" baseline="30000" dirty="0">
                <a:effectLst/>
              </a:rPr>
              <a:t>13 </a:t>
            </a:r>
            <a:r>
              <a:rPr lang="en-US" dirty="0">
                <a:effectLst/>
              </a:rPr>
              <a:t>for it is God who works in you both to will and to do for </a:t>
            </a:r>
            <a:r>
              <a:rPr lang="en-US" i="1" dirty="0">
                <a:effectLst/>
              </a:rPr>
              <a:t>His</a:t>
            </a:r>
            <a:r>
              <a:rPr lang="en-US" dirty="0">
                <a:effectLst/>
              </a:rPr>
              <a:t> good pleasure.</a:t>
            </a:r>
          </a:p>
          <a:p>
            <a:pPr marL="0" indent="0" algn="ctr">
              <a:buNone/>
            </a:pPr>
            <a:r>
              <a:rPr lang="en-US" b="1" u="sng" dirty="0"/>
              <a:t>OUR NATURE</a:t>
            </a:r>
          </a:p>
          <a:p>
            <a:r>
              <a:rPr lang="en-US" b="1" dirty="0">
                <a:effectLst/>
              </a:rPr>
              <a:t>Ephesians 2:1-3  2 </a:t>
            </a:r>
            <a:r>
              <a:rPr lang="en-US" dirty="0">
                <a:effectLst/>
              </a:rPr>
              <a:t>And you </a:t>
            </a:r>
            <a:r>
              <a:rPr lang="en-US" i="1" dirty="0">
                <a:effectLst/>
              </a:rPr>
              <a:t>He made alive,</a:t>
            </a:r>
            <a:r>
              <a:rPr lang="en-US" dirty="0">
                <a:effectLst/>
              </a:rPr>
              <a:t> who were dead in trespasses and sins, </a:t>
            </a:r>
            <a:r>
              <a:rPr lang="en-US" b="1" baseline="30000" dirty="0">
                <a:effectLst/>
              </a:rPr>
              <a:t>2 </a:t>
            </a:r>
            <a:r>
              <a:rPr lang="en-US" dirty="0">
                <a:effectLst/>
              </a:rPr>
              <a:t>in which you once walked according to the </a:t>
            </a:r>
            <a:r>
              <a:rPr lang="en-US" baseline="30000" dirty="0">
                <a:effectLst/>
              </a:rPr>
              <a:t>[</a:t>
            </a:r>
            <a:r>
              <a:rPr lang="en-US" baseline="30000" dirty="0">
                <a:effectLst/>
                <a:hlinkClick r:id="rId2" tooltip="See footnote a"/>
              </a:rPr>
              <a:t>a</a:t>
            </a:r>
            <a:r>
              <a:rPr lang="en-US" baseline="30000" dirty="0">
                <a:effectLst/>
              </a:rPr>
              <a:t>]</a:t>
            </a:r>
            <a:r>
              <a:rPr lang="en-US" dirty="0">
                <a:effectLst/>
              </a:rPr>
              <a:t>course of this world, according to the prince of the power of the air, the spirit who now works in the sons of disobedience, </a:t>
            </a:r>
            <a:r>
              <a:rPr lang="en-US" b="1" baseline="30000" dirty="0">
                <a:effectLst/>
              </a:rPr>
              <a:t>3 </a:t>
            </a:r>
            <a:r>
              <a:rPr lang="en-US" dirty="0">
                <a:effectLst/>
              </a:rPr>
              <a:t>among whom also we all once conducted ourselves in the lusts of our flesh, fulfilling the desires of the flesh and of the mind, and were by nature children of wrath, just as the others.</a:t>
            </a:r>
          </a:p>
          <a:p>
            <a:r>
              <a:rPr lang="en-US" dirty="0">
                <a:effectLst/>
              </a:rPr>
              <a:t>PUT OFF OLD MAN-EPH 4:22-24 PUT ON THE NEW- COL 3:12-15</a:t>
            </a:r>
          </a:p>
          <a:p>
            <a:endParaRPr lang="en-US" dirty="0"/>
          </a:p>
        </p:txBody>
      </p:sp>
    </p:spTree>
    <p:extLst>
      <p:ext uri="{BB962C8B-B14F-4D97-AF65-F5344CB8AC3E}">
        <p14:creationId xmlns:p14="http://schemas.microsoft.com/office/powerpoint/2010/main" val="20091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9639-317F-410B-8C16-836F017B6926}"/>
              </a:ext>
            </a:extLst>
          </p:cNvPr>
          <p:cNvSpPr>
            <a:spLocks noGrp="1"/>
          </p:cNvSpPr>
          <p:nvPr>
            <p:ph type="title"/>
          </p:nvPr>
        </p:nvSpPr>
        <p:spPr>
          <a:xfrm>
            <a:off x="873399" y="-383628"/>
            <a:ext cx="9905998" cy="1905000"/>
          </a:xfrm>
        </p:spPr>
        <p:txBody>
          <a:bodyPr/>
          <a:lstStyle/>
          <a:p>
            <a:r>
              <a:rPr lang="en-US" dirty="0"/>
              <a:t>CONTROLLING TONGUE</a:t>
            </a:r>
          </a:p>
        </p:txBody>
      </p:sp>
      <p:sp>
        <p:nvSpPr>
          <p:cNvPr id="3" name="Content Placeholder 2">
            <a:extLst>
              <a:ext uri="{FF2B5EF4-FFF2-40B4-BE49-F238E27FC236}">
                <a16:creationId xmlns:a16="http://schemas.microsoft.com/office/drawing/2014/main" id="{8520ACFA-78E3-417C-8CC7-79C3A6E7861A}"/>
              </a:ext>
            </a:extLst>
          </p:cNvPr>
          <p:cNvSpPr>
            <a:spLocks noGrp="1"/>
          </p:cNvSpPr>
          <p:nvPr>
            <p:ph idx="1"/>
          </p:nvPr>
        </p:nvSpPr>
        <p:spPr>
          <a:xfrm>
            <a:off x="1143001" y="1245476"/>
            <a:ext cx="9905998" cy="5837249"/>
          </a:xfrm>
        </p:spPr>
        <p:txBody>
          <a:bodyPr>
            <a:normAutofit fontScale="85000" lnSpcReduction="10000"/>
          </a:bodyPr>
          <a:lstStyle/>
          <a:p>
            <a:r>
              <a:rPr lang="en-US" b="1" dirty="0">
                <a:effectLst/>
              </a:rPr>
              <a:t>Ephesians 4:25-32 </a:t>
            </a:r>
            <a:r>
              <a:rPr lang="en-US" b="1" baseline="30000" dirty="0">
                <a:effectLst/>
              </a:rPr>
              <a:t>25 </a:t>
            </a:r>
            <a:r>
              <a:rPr lang="en-US" dirty="0">
                <a:effectLst/>
              </a:rPr>
              <a:t>Therefore, putting away lying, “</a:t>
            </a:r>
            <a:r>
              <a:rPr lang="en-US" i="1" dirty="0">
                <a:effectLst/>
              </a:rPr>
              <a:t>Let</a:t>
            </a:r>
            <a:r>
              <a:rPr lang="en-US" dirty="0">
                <a:effectLst/>
              </a:rPr>
              <a:t> each one </a:t>
            </a:r>
            <a:r>
              <a:rPr lang="en-US" i="1" dirty="0">
                <a:effectLst/>
              </a:rPr>
              <a:t>of you</a:t>
            </a:r>
            <a:r>
              <a:rPr lang="en-US" dirty="0">
                <a:effectLst/>
              </a:rPr>
              <a:t> speak truth with his neighbor,” for we are members of one another. </a:t>
            </a:r>
            <a:r>
              <a:rPr lang="en-US" b="1" baseline="30000" dirty="0">
                <a:effectLst/>
              </a:rPr>
              <a:t>26 </a:t>
            </a:r>
            <a:r>
              <a:rPr lang="en-US" dirty="0">
                <a:effectLst/>
              </a:rPr>
              <a:t>“Be angry, and do not sin”: do not let the sun go down on your wrath, </a:t>
            </a:r>
            <a:r>
              <a:rPr lang="en-US" b="1" baseline="30000" dirty="0">
                <a:effectLst/>
              </a:rPr>
              <a:t>27 </a:t>
            </a:r>
            <a:r>
              <a:rPr lang="en-US" dirty="0">
                <a:effectLst/>
              </a:rPr>
              <a:t>nor give </a:t>
            </a:r>
            <a:r>
              <a:rPr lang="en-US" baseline="30000" dirty="0">
                <a:effectLst/>
              </a:rPr>
              <a:t>[</a:t>
            </a:r>
            <a:r>
              <a:rPr lang="en-US" baseline="30000" dirty="0">
                <a:effectLst/>
                <a:hlinkClick r:id="rId2" tooltip="See footnote a"/>
              </a:rPr>
              <a:t>a</a:t>
            </a:r>
            <a:r>
              <a:rPr lang="en-US" baseline="30000" dirty="0">
                <a:effectLst/>
              </a:rPr>
              <a:t>]</a:t>
            </a:r>
            <a:r>
              <a:rPr lang="en-US" dirty="0">
                <a:effectLst/>
              </a:rPr>
              <a:t>place to the devil. </a:t>
            </a:r>
            <a:r>
              <a:rPr lang="en-US" b="1" baseline="30000" dirty="0">
                <a:effectLst/>
              </a:rPr>
              <a:t>28 </a:t>
            </a:r>
            <a:r>
              <a:rPr lang="en-US" dirty="0">
                <a:effectLst/>
              </a:rPr>
              <a:t>Let him who stole steal no longer, but rather let him labor, working with </a:t>
            </a:r>
            <a:r>
              <a:rPr lang="en-US" i="1" dirty="0">
                <a:effectLst/>
              </a:rPr>
              <a:t>his</a:t>
            </a:r>
            <a:r>
              <a:rPr lang="en-US" dirty="0">
                <a:effectLst/>
              </a:rPr>
              <a:t> hands what is good, that he may have something to give him who has need. </a:t>
            </a:r>
            <a:r>
              <a:rPr lang="en-US" b="1" baseline="30000" dirty="0">
                <a:effectLst/>
              </a:rPr>
              <a:t>29 </a:t>
            </a:r>
            <a:r>
              <a:rPr lang="en-US" dirty="0">
                <a:effectLst/>
              </a:rPr>
              <a:t>Let no corrupt word proceed out of your mouth, but what is good for necessary </a:t>
            </a:r>
            <a:r>
              <a:rPr lang="en-US" baseline="30000" dirty="0">
                <a:effectLst/>
              </a:rPr>
              <a:t>[</a:t>
            </a:r>
            <a:r>
              <a:rPr lang="en-US" baseline="30000" dirty="0">
                <a:effectLst/>
                <a:hlinkClick r:id="rId3" tooltip="See footnote b"/>
              </a:rPr>
              <a:t>b</a:t>
            </a:r>
            <a:r>
              <a:rPr lang="en-US" baseline="30000" dirty="0">
                <a:effectLst/>
              </a:rPr>
              <a:t>]</a:t>
            </a:r>
            <a:r>
              <a:rPr lang="en-US" dirty="0">
                <a:effectLst/>
              </a:rPr>
              <a:t>edification, that it may impart grace to the hearers. </a:t>
            </a:r>
            <a:r>
              <a:rPr lang="en-US" b="1" baseline="30000" dirty="0">
                <a:effectLst/>
              </a:rPr>
              <a:t>30 </a:t>
            </a:r>
            <a:r>
              <a:rPr lang="en-US" dirty="0">
                <a:effectLst/>
              </a:rPr>
              <a:t>And do not grieve the Holy Spirit of God, by whom you were sealed for the day of redemption. </a:t>
            </a:r>
            <a:r>
              <a:rPr lang="en-US" b="1" baseline="30000" dirty="0">
                <a:effectLst/>
              </a:rPr>
              <a:t>31 </a:t>
            </a:r>
            <a:r>
              <a:rPr lang="en-US" dirty="0">
                <a:effectLst/>
              </a:rPr>
              <a:t>Let all bitterness, wrath, anger, </a:t>
            </a:r>
            <a:r>
              <a:rPr lang="en-US" baseline="30000" dirty="0">
                <a:effectLst/>
              </a:rPr>
              <a:t>[</a:t>
            </a:r>
            <a:r>
              <a:rPr lang="en-US" baseline="30000" dirty="0">
                <a:effectLst/>
                <a:hlinkClick r:id="rId4" tooltip="See footnote c"/>
              </a:rPr>
              <a:t>c</a:t>
            </a:r>
            <a:r>
              <a:rPr lang="en-US" baseline="30000" dirty="0">
                <a:effectLst/>
              </a:rPr>
              <a:t>]</a:t>
            </a:r>
            <a:r>
              <a:rPr lang="en-US" dirty="0">
                <a:effectLst/>
              </a:rPr>
              <a:t>clamor, and evil speaking be put away from you, with all malice. </a:t>
            </a:r>
            <a:r>
              <a:rPr lang="en-US" b="1" baseline="30000" dirty="0">
                <a:effectLst/>
              </a:rPr>
              <a:t>32 </a:t>
            </a:r>
            <a:r>
              <a:rPr lang="en-US" dirty="0">
                <a:effectLst/>
              </a:rPr>
              <a:t>And be kind to one another, tenderhearted, forgiving one another, even as God in Christ forgave you.</a:t>
            </a:r>
          </a:p>
          <a:p>
            <a:r>
              <a:rPr lang="en-US" b="1" dirty="0">
                <a:effectLst/>
              </a:rPr>
              <a:t>James 3:2-11 </a:t>
            </a:r>
            <a:r>
              <a:rPr lang="en-US" b="1" baseline="30000" dirty="0">
                <a:effectLst/>
              </a:rPr>
              <a:t>2 </a:t>
            </a:r>
            <a:r>
              <a:rPr lang="en-US" dirty="0">
                <a:effectLst/>
              </a:rPr>
              <a:t>For we all stumble in many things. If anyone does not stumble in word, he </a:t>
            </a:r>
            <a:r>
              <a:rPr lang="en-US" i="1" dirty="0">
                <a:effectLst/>
              </a:rPr>
              <a:t>is</a:t>
            </a:r>
            <a:r>
              <a:rPr lang="en-US" dirty="0">
                <a:effectLst/>
              </a:rPr>
              <a:t> a </a:t>
            </a:r>
            <a:r>
              <a:rPr lang="en-US" baseline="30000" dirty="0">
                <a:effectLst/>
              </a:rPr>
              <a:t>[</a:t>
            </a:r>
            <a:r>
              <a:rPr lang="en-US" baseline="30000" dirty="0">
                <a:effectLst/>
                <a:hlinkClick r:id="rId5" tooltip="See footnote a"/>
              </a:rPr>
              <a:t>a</a:t>
            </a:r>
            <a:r>
              <a:rPr lang="en-US" baseline="30000" dirty="0">
                <a:effectLst/>
              </a:rPr>
              <a:t>]</a:t>
            </a:r>
            <a:r>
              <a:rPr lang="en-US" dirty="0">
                <a:effectLst/>
              </a:rPr>
              <a:t>perfect man, able also to bridle the whole body. </a:t>
            </a:r>
            <a:r>
              <a:rPr lang="en-US" b="1" baseline="30000" dirty="0">
                <a:effectLst/>
              </a:rPr>
              <a:t>3 </a:t>
            </a:r>
            <a:r>
              <a:rPr lang="en-US" baseline="30000" dirty="0">
                <a:effectLst/>
              </a:rPr>
              <a:t>[</a:t>
            </a:r>
            <a:r>
              <a:rPr lang="en-US" baseline="30000" dirty="0">
                <a:effectLst/>
                <a:hlinkClick r:id="rId6" tooltip="See footnote b"/>
              </a:rPr>
              <a:t>b</a:t>
            </a:r>
            <a:r>
              <a:rPr lang="en-US" baseline="30000" dirty="0">
                <a:effectLst/>
              </a:rPr>
              <a:t>]</a:t>
            </a:r>
            <a:r>
              <a:rPr lang="en-US" dirty="0">
                <a:effectLst/>
              </a:rPr>
              <a:t>Indeed, we put bits in horses’ mouths that they may obey us, and we turn their whole body. </a:t>
            </a:r>
            <a:r>
              <a:rPr lang="en-US" b="1" baseline="30000" dirty="0">
                <a:effectLst/>
              </a:rPr>
              <a:t>4 </a:t>
            </a:r>
            <a:r>
              <a:rPr lang="en-US" dirty="0">
                <a:effectLst/>
              </a:rPr>
              <a:t>Look also at ships: although they are so large and are driven by fierce winds, they are turned by a very small rudder wherever the pilot desires. </a:t>
            </a:r>
            <a:r>
              <a:rPr lang="en-US" b="1" baseline="30000" dirty="0">
                <a:effectLst/>
              </a:rPr>
              <a:t>5 </a:t>
            </a:r>
            <a:r>
              <a:rPr lang="en-US" dirty="0">
                <a:effectLst/>
              </a:rPr>
              <a:t>Even so the tongue is a little member and boasts great things.</a:t>
            </a:r>
          </a:p>
          <a:p>
            <a:r>
              <a:rPr lang="en-US" dirty="0">
                <a:effectLst/>
              </a:rPr>
              <a:t>See how great a forest a little fire kindles! </a:t>
            </a:r>
            <a:r>
              <a:rPr lang="en-US" b="1" baseline="30000" dirty="0">
                <a:effectLst/>
              </a:rPr>
              <a:t>6 </a:t>
            </a:r>
            <a:r>
              <a:rPr lang="en-US" dirty="0">
                <a:effectLst/>
              </a:rPr>
              <a:t>And the tongue </a:t>
            </a:r>
            <a:r>
              <a:rPr lang="en-US" i="1" dirty="0">
                <a:effectLst/>
              </a:rPr>
              <a:t>is</a:t>
            </a:r>
            <a:r>
              <a:rPr lang="en-US" dirty="0">
                <a:effectLst/>
              </a:rPr>
              <a:t> a fire, a world of </a:t>
            </a:r>
            <a:r>
              <a:rPr lang="en-US" baseline="30000" dirty="0">
                <a:effectLst/>
              </a:rPr>
              <a:t>[</a:t>
            </a:r>
            <a:r>
              <a:rPr lang="en-US" baseline="30000" dirty="0">
                <a:effectLst/>
                <a:hlinkClick r:id="rId7" tooltip="See footnote c"/>
              </a:rPr>
              <a:t>c</a:t>
            </a:r>
            <a:r>
              <a:rPr lang="en-US" baseline="30000" dirty="0">
                <a:effectLst/>
              </a:rPr>
              <a:t>]</a:t>
            </a:r>
            <a:r>
              <a:rPr lang="en-US" dirty="0">
                <a:effectLst/>
              </a:rPr>
              <a:t>iniquity. The tongue is so set among our members that it defiles the whole body, and sets on fire the course of </a:t>
            </a:r>
            <a:r>
              <a:rPr lang="en-US" baseline="30000" dirty="0">
                <a:effectLst/>
              </a:rPr>
              <a:t>[</a:t>
            </a:r>
            <a:r>
              <a:rPr lang="en-US" baseline="30000" dirty="0">
                <a:effectLst/>
                <a:hlinkClick r:id="rId8" tooltip="See footnote d"/>
              </a:rPr>
              <a:t>d</a:t>
            </a:r>
            <a:r>
              <a:rPr lang="en-US" baseline="30000" dirty="0">
                <a:effectLst/>
              </a:rPr>
              <a:t>]</a:t>
            </a:r>
            <a:r>
              <a:rPr lang="en-US" dirty="0">
                <a:effectLst/>
              </a:rPr>
              <a:t>nature; and it is set on fire by </a:t>
            </a:r>
            <a:r>
              <a:rPr lang="en-US" baseline="30000" dirty="0">
                <a:effectLst/>
              </a:rPr>
              <a:t>[</a:t>
            </a:r>
            <a:r>
              <a:rPr lang="en-US" baseline="30000" dirty="0">
                <a:effectLst/>
                <a:hlinkClick r:id="rId9" tooltip="See footnote e"/>
              </a:rPr>
              <a:t>e</a:t>
            </a:r>
            <a:r>
              <a:rPr lang="en-US" baseline="30000" dirty="0">
                <a:effectLst/>
              </a:rPr>
              <a:t>]</a:t>
            </a:r>
            <a:r>
              <a:rPr lang="en-US" dirty="0">
                <a:effectLst/>
              </a:rPr>
              <a:t>hell. </a:t>
            </a:r>
            <a:r>
              <a:rPr lang="en-US" b="1" baseline="30000" dirty="0">
                <a:effectLst/>
              </a:rPr>
              <a:t>7 </a:t>
            </a:r>
            <a:r>
              <a:rPr lang="en-US" dirty="0">
                <a:effectLst/>
              </a:rPr>
              <a:t>For every kind of beast and bird, of reptile and creature of the sea, is tamed and has been tamed by mankind. </a:t>
            </a:r>
            <a:r>
              <a:rPr lang="en-US" b="1" baseline="30000" dirty="0">
                <a:effectLst/>
              </a:rPr>
              <a:t>8 </a:t>
            </a:r>
            <a:r>
              <a:rPr lang="en-US" dirty="0">
                <a:effectLst/>
              </a:rPr>
              <a:t>But no man can tame the tongue. </a:t>
            </a:r>
            <a:r>
              <a:rPr lang="en-US" i="1" dirty="0">
                <a:effectLst/>
              </a:rPr>
              <a:t>It is</a:t>
            </a:r>
            <a:r>
              <a:rPr lang="en-US" dirty="0">
                <a:effectLst/>
              </a:rPr>
              <a:t> an unruly evil, full of deadly poison. </a:t>
            </a:r>
            <a:r>
              <a:rPr lang="en-US" b="1" baseline="30000" dirty="0">
                <a:effectLst/>
              </a:rPr>
              <a:t>9 </a:t>
            </a:r>
            <a:r>
              <a:rPr lang="en-US" dirty="0">
                <a:effectLst/>
              </a:rPr>
              <a:t>With it we bless our God and Father, and with it we curse men, who have been made in the </a:t>
            </a:r>
            <a:r>
              <a:rPr lang="en-US" baseline="30000" dirty="0">
                <a:effectLst/>
              </a:rPr>
              <a:t>[</a:t>
            </a:r>
            <a:r>
              <a:rPr lang="en-US" baseline="30000" dirty="0">
                <a:effectLst/>
                <a:hlinkClick r:id="rId10" tooltip="See footnote f"/>
              </a:rPr>
              <a:t>f</a:t>
            </a:r>
            <a:r>
              <a:rPr lang="en-US" baseline="30000" dirty="0">
                <a:effectLst/>
              </a:rPr>
              <a:t>]</a:t>
            </a:r>
            <a:r>
              <a:rPr lang="en-US" dirty="0">
                <a:effectLst/>
              </a:rPr>
              <a:t>similitude of God. </a:t>
            </a:r>
            <a:r>
              <a:rPr lang="en-US" b="1" baseline="30000" dirty="0">
                <a:effectLst/>
              </a:rPr>
              <a:t>10 </a:t>
            </a:r>
            <a:r>
              <a:rPr lang="en-US" dirty="0">
                <a:effectLst/>
              </a:rPr>
              <a:t>Out of the same mouth proceed blessing and cursing. My brethren, these things ought not to be so. </a:t>
            </a:r>
            <a:r>
              <a:rPr lang="en-US" b="1" baseline="30000" dirty="0">
                <a:effectLst/>
              </a:rPr>
              <a:t>11 </a:t>
            </a:r>
            <a:r>
              <a:rPr lang="en-US" dirty="0">
                <a:effectLst/>
              </a:rPr>
              <a:t>Does a spring send forth fresh </a:t>
            </a:r>
            <a:r>
              <a:rPr lang="en-US" i="1" dirty="0">
                <a:effectLst/>
              </a:rPr>
              <a:t>water</a:t>
            </a:r>
            <a:r>
              <a:rPr lang="en-US" dirty="0">
                <a:effectLst/>
              </a:rPr>
              <a:t> and bitter from the same opening?</a:t>
            </a:r>
          </a:p>
          <a:p>
            <a:endParaRPr lang="en-US" dirty="0">
              <a:effectLst/>
            </a:endParaRPr>
          </a:p>
          <a:p>
            <a:endParaRPr lang="en-US" dirty="0"/>
          </a:p>
        </p:txBody>
      </p:sp>
    </p:spTree>
    <p:extLst>
      <p:ext uri="{BB962C8B-B14F-4D97-AF65-F5344CB8AC3E}">
        <p14:creationId xmlns:p14="http://schemas.microsoft.com/office/powerpoint/2010/main" val="31443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8045B-B906-416D-B98E-473A81FC0045}"/>
              </a:ext>
            </a:extLst>
          </p:cNvPr>
          <p:cNvSpPr>
            <a:spLocks noGrp="1"/>
          </p:cNvSpPr>
          <p:nvPr>
            <p:ph type="title"/>
          </p:nvPr>
        </p:nvSpPr>
        <p:spPr>
          <a:xfrm>
            <a:off x="1031054" y="1177158"/>
            <a:ext cx="9905998" cy="1905000"/>
          </a:xfrm>
        </p:spPr>
        <p:txBody>
          <a:bodyPr>
            <a:normAutofit/>
          </a:bodyPr>
          <a:lstStyle/>
          <a:p>
            <a:br>
              <a:rPr lang="en-US" dirty="0">
                <a:effectLst/>
              </a:rPr>
            </a:br>
            <a:endParaRPr lang="en-US" dirty="0"/>
          </a:p>
        </p:txBody>
      </p:sp>
      <p:sp>
        <p:nvSpPr>
          <p:cNvPr id="5" name="Content Placeholder 4">
            <a:extLst>
              <a:ext uri="{FF2B5EF4-FFF2-40B4-BE49-F238E27FC236}">
                <a16:creationId xmlns:a16="http://schemas.microsoft.com/office/drawing/2014/main" id="{2E79496A-B59D-443D-B17A-8C46C8F28A42}"/>
              </a:ext>
            </a:extLst>
          </p:cNvPr>
          <p:cNvSpPr>
            <a:spLocks noGrp="1"/>
          </p:cNvSpPr>
          <p:nvPr>
            <p:ph idx="1"/>
          </p:nvPr>
        </p:nvSpPr>
        <p:spPr>
          <a:xfrm>
            <a:off x="340963" y="898902"/>
            <a:ext cx="12014986" cy="5654299"/>
          </a:xfrm>
        </p:spPr>
        <p:txBody>
          <a:bodyPr>
            <a:normAutofit/>
          </a:bodyPr>
          <a:lstStyle/>
          <a:p>
            <a:r>
              <a:rPr lang="en-US" sz="4000" dirty="0"/>
              <a:t>CONTROL WHAT YOU SAY AND WHAT YOU DON’T SAY</a:t>
            </a:r>
          </a:p>
          <a:p>
            <a:r>
              <a:rPr lang="en-US" sz="4000" dirty="0"/>
              <a:t>GOSSIPING, PUTTING OTHERS DOWN, BRAGGING, MANIPULATING, FALSE TEACHING, EXAGGERATING, LYING, COMPLAINING-PHIL 2:14</a:t>
            </a:r>
          </a:p>
          <a:p>
            <a:r>
              <a:rPr lang="en-US" sz="4000" dirty="0"/>
              <a:t>COMPLAIN GOING THROUGH THE DRIVE THROUGH OR AT A STOP LIGHT</a:t>
            </a:r>
          </a:p>
        </p:txBody>
      </p:sp>
    </p:spTree>
    <p:extLst>
      <p:ext uri="{BB962C8B-B14F-4D97-AF65-F5344CB8AC3E}">
        <p14:creationId xmlns:p14="http://schemas.microsoft.com/office/powerpoint/2010/main" val="139661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64DA-7CE0-40D9-A5C8-0CECA81D61FD}"/>
              </a:ext>
            </a:extLst>
          </p:cNvPr>
          <p:cNvSpPr>
            <a:spLocks noGrp="1"/>
          </p:cNvSpPr>
          <p:nvPr>
            <p:ph type="title"/>
          </p:nvPr>
        </p:nvSpPr>
        <p:spPr>
          <a:xfrm>
            <a:off x="904930" y="2002221"/>
            <a:ext cx="9905998" cy="1905000"/>
          </a:xfrm>
        </p:spPr>
        <p:txBody>
          <a:bodyPr>
            <a:normAutofit fontScale="90000"/>
          </a:bodyPr>
          <a:lstStyle/>
          <a:p>
            <a:r>
              <a:rPr lang="en-US" dirty="0"/>
              <a:t>SEASONED WITH SALT- COL 4:6</a:t>
            </a:r>
            <a:br>
              <a:rPr lang="en-US" dirty="0"/>
            </a:br>
            <a:br>
              <a:rPr lang="en-US" dirty="0"/>
            </a:br>
            <a:r>
              <a:rPr lang="en-US" dirty="0"/>
              <a:t>ESTEEM OTHERS- Phil 2:3-4</a:t>
            </a:r>
            <a:br>
              <a:rPr lang="en-US" dirty="0"/>
            </a:br>
            <a:br>
              <a:rPr lang="en-US" dirty="0"/>
            </a:br>
            <a:r>
              <a:rPr lang="en-US" dirty="0"/>
              <a:t>every tongue will confess- </a:t>
            </a:r>
            <a:r>
              <a:rPr lang="en-US" dirty="0" err="1"/>
              <a:t>phil</a:t>
            </a:r>
            <a:r>
              <a:rPr lang="en-US" dirty="0"/>
              <a:t> 2:11</a:t>
            </a:r>
            <a:br>
              <a:rPr lang="en-US" dirty="0"/>
            </a:br>
            <a:br>
              <a:rPr lang="en-US" dirty="0"/>
            </a:br>
            <a:r>
              <a:rPr lang="en-US" dirty="0"/>
              <a:t>out of the abundance of the heart the mouth speaks-matt 12:34</a:t>
            </a:r>
            <a:br>
              <a:rPr lang="en-US" dirty="0"/>
            </a:br>
            <a:br>
              <a:rPr lang="en-US" dirty="0"/>
            </a:br>
            <a:r>
              <a:rPr lang="en-US" dirty="0"/>
              <a:t>Exercise Job’s Control</a:t>
            </a:r>
          </a:p>
        </p:txBody>
      </p:sp>
      <p:sp>
        <p:nvSpPr>
          <p:cNvPr id="3" name="Content Placeholder 2">
            <a:extLst>
              <a:ext uri="{FF2B5EF4-FFF2-40B4-BE49-F238E27FC236}">
                <a16:creationId xmlns:a16="http://schemas.microsoft.com/office/drawing/2014/main" id="{B71ACA90-2772-4CDE-87F8-7D6BD4A11183}"/>
              </a:ext>
            </a:extLst>
          </p:cNvPr>
          <p:cNvSpPr>
            <a:spLocks noGrp="1"/>
          </p:cNvSpPr>
          <p:nvPr>
            <p:ph idx="1"/>
          </p:nvPr>
        </p:nvSpPr>
        <p:spPr>
          <a:xfrm>
            <a:off x="1141413" y="4855779"/>
            <a:ext cx="9905998" cy="935421"/>
          </a:xfrm>
        </p:spPr>
        <p:txBody>
          <a:bodyPr/>
          <a:lstStyle/>
          <a:p>
            <a:endParaRPr lang="en-US" dirty="0"/>
          </a:p>
        </p:txBody>
      </p:sp>
    </p:spTree>
    <p:extLst>
      <p:ext uri="{BB962C8B-B14F-4D97-AF65-F5344CB8AC3E}">
        <p14:creationId xmlns:p14="http://schemas.microsoft.com/office/powerpoint/2010/main" val="418844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EF9F-B0EC-4277-AF70-59F468939CE0}"/>
              </a:ext>
            </a:extLst>
          </p:cNvPr>
          <p:cNvSpPr>
            <a:spLocks noGrp="1"/>
          </p:cNvSpPr>
          <p:nvPr>
            <p:ph type="title"/>
          </p:nvPr>
        </p:nvSpPr>
        <p:spPr>
          <a:xfrm>
            <a:off x="1141413" y="-588579"/>
            <a:ext cx="9905998" cy="1905000"/>
          </a:xfrm>
        </p:spPr>
        <p:txBody>
          <a:bodyPr/>
          <a:lstStyle/>
          <a:p>
            <a:r>
              <a:rPr lang="en-US" dirty="0"/>
              <a:t>Controlling gluttony</a:t>
            </a:r>
          </a:p>
        </p:txBody>
      </p:sp>
      <p:sp>
        <p:nvSpPr>
          <p:cNvPr id="3" name="Content Placeholder 2">
            <a:extLst>
              <a:ext uri="{FF2B5EF4-FFF2-40B4-BE49-F238E27FC236}">
                <a16:creationId xmlns:a16="http://schemas.microsoft.com/office/drawing/2014/main" id="{7D3D6124-AB56-4B64-8930-4036F84E9AFC}"/>
              </a:ext>
            </a:extLst>
          </p:cNvPr>
          <p:cNvSpPr>
            <a:spLocks noGrp="1"/>
          </p:cNvSpPr>
          <p:nvPr>
            <p:ph idx="1"/>
          </p:nvPr>
        </p:nvSpPr>
        <p:spPr>
          <a:xfrm>
            <a:off x="1141413" y="2199291"/>
            <a:ext cx="9905998" cy="5058104"/>
          </a:xfrm>
        </p:spPr>
        <p:txBody>
          <a:bodyPr>
            <a:normAutofit fontScale="92500"/>
          </a:bodyPr>
          <a:lstStyle/>
          <a:p>
            <a:r>
              <a:rPr lang="en-US" sz="2400" dirty="0"/>
              <a:t>Daniel 1-young man taken captive in a strange place speaking strange language. He didn’t eat of the kings food. Vs 8 he purposed in his heart. They took away the others food.</a:t>
            </a:r>
          </a:p>
          <a:p>
            <a:r>
              <a:rPr lang="en-US" sz="2400" dirty="0"/>
              <a:t>Texas de brazil</a:t>
            </a:r>
          </a:p>
          <a:p>
            <a:r>
              <a:rPr lang="en-US" sz="2400" dirty="0"/>
              <a:t>Phil 3: 18-WHOSE </a:t>
            </a:r>
            <a:r>
              <a:rPr lang="en-US" sz="2400" dirty="0" err="1"/>
              <a:t>gOD</a:t>
            </a:r>
            <a:r>
              <a:rPr lang="en-US" sz="2400" dirty="0"/>
              <a:t> is their belly</a:t>
            </a:r>
          </a:p>
          <a:p>
            <a:endParaRPr lang="en-US" sz="2400" dirty="0"/>
          </a:p>
          <a:p>
            <a:endParaRPr lang="en-US" sz="2400" dirty="0"/>
          </a:p>
          <a:p>
            <a:r>
              <a:rPr lang="en-US" sz="2400" dirty="0"/>
              <a:t>Prov 23:2 “put a knife to your throat if you are a man given to appetite</a:t>
            </a:r>
          </a:p>
          <a:p>
            <a:r>
              <a:rPr lang="en-US" sz="2400" dirty="0"/>
              <a:t>Prov 23:21 “for the drunkard and the glutton will come to poverty.</a:t>
            </a:r>
          </a:p>
          <a:p>
            <a:r>
              <a:rPr lang="en-US" sz="2400" dirty="0"/>
              <a:t>Rom 13:14 “but put on the lord </a:t>
            </a:r>
            <a:r>
              <a:rPr lang="en-US" sz="2400" dirty="0" err="1"/>
              <a:t>jesus</a:t>
            </a:r>
            <a:r>
              <a:rPr lang="en-US" sz="2400" dirty="0"/>
              <a:t> Christ, and make no provision for the flesh, to fulfill its lusts.</a:t>
            </a:r>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4" name="Picture 3">
            <a:extLst>
              <a:ext uri="{FF2B5EF4-FFF2-40B4-BE49-F238E27FC236}">
                <a16:creationId xmlns:a16="http://schemas.microsoft.com/office/drawing/2014/main" id="{68DB2BE0-C850-4515-8D0B-B1A628FD888F}"/>
              </a:ext>
            </a:extLst>
          </p:cNvPr>
          <p:cNvPicPr>
            <a:picLocks noChangeAspect="1"/>
          </p:cNvPicPr>
          <p:nvPr/>
        </p:nvPicPr>
        <p:blipFill>
          <a:blip r:embed="rId2"/>
          <a:stretch>
            <a:fillRect/>
          </a:stretch>
        </p:blipFill>
        <p:spPr>
          <a:xfrm>
            <a:off x="6710766" y="1596326"/>
            <a:ext cx="5050026" cy="2080648"/>
          </a:xfrm>
          <a:prstGeom prst="rect">
            <a:avLst/>
          </a:prstGeom>
        </p:spPr>
      </p:pic>
    </p:spTree>
    <p:extLst>
      <p:ext uri="{BB962C8B-B14F-4D97-AF65-F5344CB8AC3E}">
        <p14:creationId xmlns:p14="http://schemas.microsoft.com/office/powerpoint/2010/main" val="25099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4417</TotalTime>
  <Words>2064</Words>
  <Application>Microsoft Office PowerPoint</Application>
  <PresentationFormat>Widescreen</PresentationFormat>
  <Paragraphs>79</Paragraphs>
  <Slides>15</Slides>
  <Notes>0</Notes>
  <HiddenSlides>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Mesh</vt:lpstr>
      <vt:lpstr>Exercising Control</vt:lpstr>
      <vt:lpstr>Getting Sick- Can Be OUT OF YOUR CONTROL. YOU CAN TAKE PRECAUTIONARY STEPS BUT ULTIMATELY ONCE YOU GET IT THERE’S NOT MUCH YOU CAN DO.</vt:lpstr>
      <vt:lpstr>THINGS OUT OF YOUR CONTROL</vt:lpstr>
      <vt:lpstr>Things in your control</vt:lpstr>
      <vt:lpstr>WE ARE TO BEAR OUR OWN LOAD</vt:lpstr>
      <vt:lpstr>CONTROLLING TONGUE</vt:lpstr>
      <vt:lpstr> </vt:lpstr>
      <vt:lpstr>SEASONED WITH SALT- COL 4:6  ESTEEM OTHERS- Phil 2:3-4  every tongue will confess- phil 2:11  out of the abundance of the heart the mouth speaks-matt 12:34  Exercise Job’s Control</vt:lpstr>
      <vt:lpstr>Controlling gluttony</vt:lpstr>
      <vt:lpstr>Controlling lusts</vt:lpstr>
      <vt:lpstr>Controlling the child</vt:lpstr>
      <vt:lpstr>Controlling the child</vt:lpstr>
      <vt:lpstr>PowerPoint Presentation</vt:lpstr>
      <vt:lpstr>Controlling the child</vt:lpstr>
      <vt:lpstr>Exercise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Exercising Control</dc:title>
  <dc:creator>User</dc:creator>
  <cp:lastModifiedBy>User</cp:lastModifiedBy>
  <cp:revision>37</cp:revision>
  <dcterms:created xsi:type="dcterms:W3CDTF">2020-01-22T20:44:41Z</dcterms:created>
  <dcterms:modified xsi:type="dcterms:W3CDTF">2020-01-27T00:13:42Z</dcterms:modified>
</cp:coreProperties>
</file>