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63" r:id="rId6"/>
    <p:sldId id="268" r:id="rId7"/>
    <p:sldId id="264" r:id="rId8"/>
    <p:sldId id="275" r:id="rId9"/>
    <p:sldId id="276" r:id="rId10"/>
    <p:sldId id="259" r:id="rId11"/>
    <p:sldId id="270" r:id="rId12"/>
    <p:sldId id="271" r:id="rId13"/>
    <p:sldId id="272" r:id="rId14"/>
    <p:sldId id="273" r:id="rId15"/>
    <p:sldId id="266" r:id="rId16"/>
    <p:sldId id="260" r:id="rId17"/>
    <p:sldId id="261"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64" d="100"/>
          <a:sy n="64" d="100"/>
        </p:scale>
        <p:origin x="8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1C6CC40-05C2-4830-8237-3F209B7C48C0}" type="datetimeFigureOut">
              <a:rPr lang="en-US" smtClean="0"/>
              <a:t>2/2/2020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4E8127E-623F-4DAC-BC08-67B55EC5CBE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817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379838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379027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466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240299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C6CC40-05C2-4830-8237-3F209B7C48C0}"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3110407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C6CC40-05C2-4830-8237-3F209B7C48C0}"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225939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6CC40-05C2-4830-8237-3F209B7C48C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410236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6CC40-05C2-4830-8237-3F209B7C48C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275061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B608-115F-4613-A0E3-8CF799A41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2294D-F6A0-4F8E-B934-81C6DD0EF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D85A9-4A1D-47D7-B908-F97405BD494C}"/>
              </a:ext>
            </a:extLst>
          </p:cNvPr>
          <p:cNvSpPr>
            <a:spLocks noGrp="1"/>
          </p:cNvSpPr>
          <p:nvPr>
            <p:ph type="dt" sz="half" idx="10"/>
          </p:nvPr>
        </p:nvSpPr>
        <p:spPr/>
        <p:txBody>
          <a:bodyPr/>
          <a:lstStyle/>
          <a:p>
            <a:fld id="{D1C6CC40-05C2-4830-8237-3F209B7C48C0}" type="datetimeFigureOut">
              <a:rPr lang="en-US" smtClean="0"/>
              <a:t>2/2/2020</a:t>
            </a:fld>
            <a:endParaRPr lang="en-US"/>
          </a:p>
        </p:txBody>
      </p:sp>
      <p:sp>
        <p:nvSpPr>
          <p:cNvPr id="5" name="Footer Placeholder 4">
            <a:extLst>
              <a:ext uri="{FF2B5EF4-FFF2-40B4-BE49-F238E27FC236}">
                <a16:creationId xmlns:a16="http://schemas.microsoft.com/office/drawing/2014/main" id="{F04BE876-FA83-45B9-B6AB-68BF3D77E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2E672-13C6-4D40-A57D-90ACEEDFC32A}"/>
              </a:ext>
            </a:extLst>
          </p:cNvPr>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16535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6CC40-05C2-4830-8237-3F209B7C48C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17680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6CC40-05C2-4830-8237-3F209B7C48C0}" type="datetimeFigureOut">
              <a:rPr lang="en-US" smtClean="0"/>
              <a:t>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310970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283553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C6CC40-05C2-4830-8237-3F209B7C48C0}" type="datetimeFigureOut">
              <a:rPr lang="en-US" smtClean="0"/>
              <a:t>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412918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C6CC40-05C2-4830-8237-3F209B7C48C0}" type="datetimeFigureOut">
              <a:rPr lang="en-US" smtClean="0"/>
              <a:t>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120665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6CC40-05C2-4830-8237-3F209B7C48C0}" type="datetimeFigureOut">
              <a:rPr lang="en-US" smtClean="0"/>
              <a:t>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144104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26660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6CC40-05C2-4830-8237-3F209B7C48C0}" type="datetimeFigureOut">
              <a:rPr lang="en-US" smtClean="0"/>
              <a:t>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8127E-623F-4DAC-BC08-67B55EC5CBE3}" type="slidenum">
              <a:rPr lang="en-US" smtClean="0"/>
              <a:t>‹#›</a:t>
            </a:fld>
            <a:endParaRPr lang="en-US"/>
          </a:p>
        </p:txBody>
      </p:sp>
    </p:spTree>
    <p:extLst>
      <p:ext uri="{BB962C8B-B14F-4D97-AF65-F5344CB8AC3E}">
        <p14:creationId xmlns:p14="http://schemas.microsoft.com/office/powerpoint/2010/main" val="373245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1C6CC40-05C2-4830-8237-3F209B7C48C0}" type="datetimeFigureOut">
              <a:rPr lang="en-US" smtClean="0"/>
              <a:t>2/2/2020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4E8127E-623F-4DAC-BC08-67B55EC5CBE3}" type="slidenum">
              <a:rPr lang="en-US" smtClean="0"/>
              <a:t>‹#›</a:t>
            </a:fld>
            <a:endParaRPr lang="en-US"/>
          </a:p>
        </p:txBody>
      </p:sp>
    </p:spTree>
    <p:extLst>
      <p:ext uri="{BB962C8B-B14F-4D97-AF65-F5344CB8AC3E}">
        <p14:creationId xmlns:p14="http://schemas.microsoft.com/office/powerpoint/2010/main" val="2432262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Jesus_Christ" TargetMode="External"/><Relationship Id="rId2" Type="http://schemas.openxmlformats.org/officeDocument/2006/relationships/hyperlink" Target="https://en.wikipedia.org/wiki/Rule_of_Saint_Franc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2+Chronicles+25&amp;version=NIV#fen-NIV-11728e" TargetMode="External"/><Relationship Id="rId2" Type="http://schemas.openxmlformats.org/officeDocument/2006/relationships/hyperlink" Target="https://www.biblegateway.com/passage/?search=2+Chronicles+25&amp;version=NIV#fen-NIV-11728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Philippians+3&amp;version=NIV#fen-NIV-29431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Philippians+2&amp;version=NIV#fen-NIV-29399b" TargetMode="External"/><Relationship Id="rId2" Type="http://schemas.openxmlformats.org/officeDocument/2006/relationships/hyperlink" Target="https://www.biblegateway.com/passage/?search=Philippians+2&amp;version=NIV#fen-NIV-29398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studytools.com/search/?q=lu+22:27" TargetMode="External"/><Relationship Id="rId2" Type="http://schemas.openxmlformats.org/officeDocument/2006/relationships/hyperlink" Target="https://www.biblestudytools.com/search/?q=lu+22:24-30"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biblestudytools.com/search/?q=mt+23:11,12" TargetMode="External"/><Relationship Id="rId4" Type="http://schemas.openxmlformats.org/officeDocument/2006/relationships/hyperlink" Target="https://www.biblestudytools.com/search/?q=mt+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EC46-A329-43D0-A80C-5EA0AF3B9EAE}"/>
              </a:ext>
            </a:extLst>
          </p:cNvPr>
          <p:cNvSpPr>
            <a:spLocks noGrp="1"/>
          </p:cNvSpPr>
          <p:nvPr>
            <p:ph type="title"/>
          </p:nvPr>
        </p:nvSpPr>
        <p:spPr/>
        <p:txBody>
          <a:bodyPr/>
          <a:lstStyle/>
          <a:p>
            <a:r>
              <a:rPr lang="en-US" dirty="0"/>
              <a:t>Proverbs 29:23	</a:t>
            </a:r>
          </a:p>
        </p:txBody>
      </p:sp>
      <p:sp>
        <p:nvSpPr>
          <p:cNvPr id="3" name="Content Placeholder 2">
            <a:extLst>
              <a:ext uri="{FF2B5EF4-FFF2-40B4-BE49-F238E27FC236}">
                <a16:creationId xmlns:a16="http://schemas.microsoft.com/office/drawing/2014/main" id="{DDD3B6C2-6BF7-4965-8755-CAA29EA0BAF8}"/>
              </a:ext>
            </a:extLst>
          </p:cNvPr>
          <p:cNvSpPr>
            <a:spLocks noGrp="1"/>
          </p:cNvSpPr>
          <p:nvPr>
            <p:ph sz="quarter" idx="13"/>
          </p:nvPr>
        </p:nvSpPr>
        <p:spPr/>
        <p:txBody>
          <a:bodyPr>
            <a:normAutofit/>
          </a:bodyPr>
          <a:lstStyle/>
          <a:p>
            <a:r>
              <a:rPr lang="en-US" sz="4800" dirty="0"/>
              <a:t>Pride brings a person low,</a:t>
            </a:r>
            <a:br>
              <a:rPr lang="en-US" sz="4800" dirty="0"/>
            </a:br>
            <a:r>
              <a:rPr lang="en-US" sz="4800" dirty="0"/>
              <a:t>but the lowly in spirit gain honor.</a:t>
            </a:r>
          </a:p>
        </p:txBody>
      </p:sp>
    </p:spTree>
    <p:extLst>
      <p:ext uri="{BB962C8B-B14F-4D97-AF65-F5344CB8AC3E}">
        <p14:creationId xmlns:p14="http://schemas.microsoft.com/office/powerpoint/2010/main" val="244441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372E-BD67-4011-8348-D342E9119C92}"/>
              </a:ext>
            </a:extLst>
          </p:cNvPr>
          <p:cNvSpPr>
            <a:spLocks noGrp="1"/>
          </p:cNvSpPr>
          <p:nvPr>
            <p:ph type="title"/>
          </p:nvPr>
        </p:nvSpPr>
        <p:spPr/>
        <p:txBody>
          <a:bodyPr/>
          <a:lstStyle/>
          <a:p>
            <a:r>
              <a:rPr lang="en-US" dirty="0"/>
              <a:t>DO not be puffed up with pride</a:t>
            </a:r>
          </a:p>
        </p:txBody>
      </p:sp>
      <p:sp>
        <p:nvSpPr>
          <p:cNvPr id="3" name="Content Placeholder 2">
            <a:extLst>
              <a:ext uri="{FF2B5EF4-FFF2-40B4-BE49-F238E27FC236}">
                <a16:creationId xmlns:a16="http://schemas.microsoft.com/office/drawing/2014/main" id="{A76EE034-D1C9-45DF-A62C-7EEB5F9C30C5}"/>
              </a:ext>
            </a:extLst>
          </p:cNvPr>
          <p:cNvSpPr>
            <a:spLocks noGrp="1"/>
          </p:cNvSpPr>
          <p:nvPr>
            <p:ph idx="1"/>
          </p:nvPr>
        </p:nvSpPr>
        <p:spPr/>
        <p:txBody>
          <a:bodyPr/>
          <a:lstStyle/>
          <a:p>
            <a:pPr marL="0" indent="0">
              <a:buNone/>
            </a:pPr>
            <a:endParaRPr lang="en-US" dirty="0"/>
          </a:p>
          <a:p>
            <a:r>
              <a:rPr lang="en-US" dirty="0"/>
              <a:t>Don't expect a free ride from no one</a:t>
            </a:r>
            <a:br>
              <a:rPr lang="en-US" dirty="0"/>
            </a:br>
            <a:r>
              <a:rPr lang="en-US" dirty="0"/>
              <a:t>Don't hold a grudge or a chip and here's why</a:t>
            </a:r>
            <a:br>
              <a:rPr lang="en-US" dirty="0"/>
            </a:br>
            <a:r>
              <a:rPr lang="en-US" dirty="0"/>
              <a:t>Bitterness keeps you from flying</a:t>
            </a:r>
            <a:br>
              <a:rPr lang="en-US" dirty="0"/>
            </a:br>
            <a:r>
              <a:rPr lang="en-US" dirty="0"/>
              <a:t>Always stay humble and kind</a:t>
            </a:r>
          </a:p>
          <a:p>
            <a:endParaRPr lang="en-US" dirty="0"/>
          </a:p>
        </p:txBody>
      </p:sp>
    </p:spTree>
    <p:extLst>
      <p:ext uri="{BB962C8B-B14F-4D97-AF65-F5344CB8AC3E}">
        <p14:creationId xmlns:p14="http://schemas.microsoft.com/office/powerpoint/2010/main" val="130060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211B-A3DC-4142-B394-3BC2E176480E}"/>
              </a:ext>
            </a:extLst>
          </p:cNvPr>
          <p:cNvSpPr>
            <a:spLocks noGrp="1"/>
          </p:cNvSpPr>
          <p:nvPr>
            <p:ph type="title"/>
          </p:nvPr>
        </p:nvSpPr>
        <p:spPr/>
        <p:txBody>
          <a:bodyPr/>
          <a:lstStyle/>
          <a:p>
            <a:r>
              <a:rPr lang="en-US" dirty="0"/>
              <a:t>Genesis 50:15-21</a:t>
            </a:r>
          </a:p>
        </p:txBody>
      </p:sp>
      <p:sp>
        <p:nvSpPr>
          <p:cNvPr id="3" name="Content Placeholder 2">
            <a:extLst>
              <a:ext uri="{FF2B5EF4-FFF2-40B4-BE49-F238E27FC236}">
                <a16:creationId xmlns:a16="http://schemas.microsoft.com/office/drawing/2014/main" id="{68FD4849-2091-4582-8925-AABC8A471221}"/>
              </a:ext>
            </a:extLst>
          </p:cNvPr>
          <p:cNvSpPr>
            <a:spLocks noGrp="1"/>
          </p:cNvSpPr>
          <p:nvPr>
            <p:ph sz="quarter" idx="13"/>
          </p:nvPr>
        </p:nvSpPr>
        <p:spPr/>
        <p:txBody>
          <a:bodyPr>
            <a:normAutofit fontScale="85000" lnSpcReduction="10000"/>
          </a:bodyPr>
          <a:lstStyle/>
          <a:p>
            <a:r>
              <a:rPr lang="en-US" b="1" baseline="30000" dirty="0"/>
              <a:t>15 </a:t>
            </a:r>
            <a:r>
              <a:rPr lang="en-US" dirty="0"/>
              <a:t>When Joseph’s brothers saw that their father was dead, they said, “What if Joseph holds a grudge against us and pays us back for all the wrongs we did to him?” </a:t>
            </a:r>
            <a:r>
              <a:rPr lang="en-US" b="1" baseline="30000" dirty="0"/>
              <a:t>16 </a:t>
            </a:r>
            <a:r>
              <a:rPr lang="en-US" dirty="0"/>
              <a:t>So they sent word to Joseph, saying, “Your father left these instructions before he died: </a:t>
            </a:r>
            <a:r>
              <a:rPr lang="en-US" b="1" baseline="30000" dirty="0"/>
              <a:t>17 </a:t>
            </a:r>
            <a:r>
              <a:rPr lang="en-US" dirty="0"/>
              <a:t>‘This is what you are to say to Joseph: I ask you to forgive your brothers the sins and the wrongs they committed in treating you so badly.’ Now please forgive the sins of the servants of the God of your father.” When their message came to him, Joseph wept.</a:t>
            </a:r>
          </a:p>
          <a:p>
            <a:r>
              <a:rPr lang="en-US" b="1" baseline="30000" dirty="0"/>
              <a:t>18 </a:t>
            </a:r>
            <a:r>
              <a:rPr lang="en-US" dirty="0"/>
              <a:t>His brothers then came and threw themselves down before him. “We are your slaves,” they said.</a:t>
            </a:r>
          </a:p>
          <a:p>
            <a:r>
              <a:rPr lang="en-US" b="1" baseline="30000" dirty="0"/>
              <a:t>19 </a:t>
            </a:r>
            <a:r>
              <a:rPr lang="en-US" dirty="0"/>
              <a:t>But Joseph said to them, “Don’t be afraid. Am I in the place of God? </a:t>
            </a:r>
            <a:r>
              <a:rPr lang="en-US" b="1" baseline="30000" dirty="0"/>
              <a:t>20 </a:t>
            </a:r>
            <a:r>
              <a:rPr lang="en-US" dirty="0"/>
              <a:t>You intended to harm me, but God intended it for good to accomplish what is now being done, the saving of many lives. </a:t>
            </a:r>
            <a:r>
              <a:rPr lang="en-US" b="1" baseline="30000" dirty="0"/>
              <a:t>21 </a:t>
            </a:r>
            <a:r>
              <a:rPr lang="en-US" dirty="0"/>
              <a:t>So then, don’t be afraid. I will provide for you and your children.” And he reassured them and spoke kindly to them.</a:t>
            </a:r>
          </a:p>
          <a:p>
            <a:endParaRPr lang="en-US" dirty="0"/>
          </a:p>
        </p:txBody>
      </p:sp>
    </p:spTree>
    <p:extLst>
      <p:ext uri="{BB962C8B-B14F-4D97-AF65-F5344CB8AC3E}">
        <p14:creationId xmlns:p14="http://schemas.microsoft.com/office/powerpoint/2010/main" val="321774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6E8E-7994-49FB-8028-2925C6384CCB}"/>
              </a:ext>
            </a:extLst>
          </p:cNvPr>
          <p:cNvSpPr>
            <a:spLocks noGrp="1"/>
          </p:cNvSpPr>
          <p:nvPr>
            <p:ph type="title"/>
          </p:nvPr>
        </p:nvSpPr>
        <p:spPr/>
        <p:txBody>
          <a:bodyPr/>
          <a:lstStyle/>
          <a:p>
            <a:r>
              <a:rPr lang="en-US" dirty="0"/>
              <a:t>Modern Example of Humility </a:t>
            </a:r>
          </a:p>
        </p:txBody>
      </p:sp>
      <p:pic>
        <p:nvPicPr>
          <p:cNvPr id="7" name="Content Placeholder 6">
            <a:extLst>
              <a:ext uri="{FF2B5EF4-FFF2-40B4-BE49-F238E27FC236}">
                <a16:creationId xmlns:a16="http://schemas.microsoft.com/office/drawing/2014/main" id="{F55AFCDE-F793-48CF-8902-C7713EA8A692}"/>
              </a:ext>
            </a:extLst>
          </p:cNvPr>
          <p:cNvPicPr>
            <a:picLocks noGrp="1" noChangeAspect="1"/>
          </p:cNvPicPr>
          <p:nvPr>
            <p:ph sz="quarter" idx="13"/>
          </p:nvPr>
        </p:nvPicPr>
        <p:blipFill>
          <a:blip r:embed="rId2"/>
          <a:stretch>
            <a:fillRect/>
          </a:stretch>
        </p:blipFill>
        <p:spPr>
          <a:xfrm>
            <a:off x="4005450" y="2416510"/>
            <a:ext cx="3757584" cy="2468880"/>
          </a:xfrm>
          <a:prstGeom prst="rect">
            <a:avLst/>
          </a:prstGeom>
        </p:spPr>
      </p:pic>
    </p:spTree>
    <p:extLst>
      <p:ext uri="{BB962C8B-B14F-4D97-AF65-F5344CB8AC3E}">
        <p14:creationId xmlns:p14="http://schemas.microsoft.com/office/powerpoint/2010/main" val="22108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AF14-C48D-4DFA-B05C-5BAA660FF6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FC1C0A-5CE5-49FC-A0E7-7ED0E981C209}"/>
              </a:ext>
            </a:extLst>
          </p:cNvPr>
          <p:cNvSpPr>
            <a:spLocks noGrp="1"/>
          </p:cNvSpPr>
          <p:nvPr>
            <p:ph sz="quarter" idx="13"/>
          </p:nvPr>
        </p:nvSpPr>
        <p:spPr/>
        <p:txBody>
          <a:bodyPr/>
          <a:lstStyle/>
          <a:p>
            <a:r>
              <a:rPr lang="en-US" dirty="0"/>
              <a:t>The original </a:t>
            </a:r>
            <a:r>
              <a:rPr lang="en-US" dirty="0">
                <a:hlinkClick r:id="rId2" tooltip="Rule of Saint Francis"/>
              </a:rPr>
              <a:t>Rule of Saint Francis</a:t>
            </a:r>
            <a:r>
              <a:rPr lang="en-US" dirty="0"/>
              <a:t> approved by the Pope did not allow ownership of property, requiring members of the order to beg for food while preaching. The austerity was meant to emulate the life and ministry of </a:t>
            </a:r>
            <a:r>
              <a:rPr lang="en-US" dirty="0">
                <a:hlinkClick r:id="rId3" tooltip="Jesus Christ"/>
              </a:rPr>
              <a:t>Jesus Christ</a:t>
            </a:r>
            <a:r>
              <a:rPr lang="en-US" dirty="0"/>
              <a:t>. Franciscans traveled and preached in the streets, while staying in church properties.</a:t>
            </a:r>
          </a:p>
        </p:txBody>
      </p:sp>
    </p:spTree>
    <p:extLst>
      <p:ext uri="{BB962C8B-B14F-4D97-AF65-F5344CB8AC3E}">
        <p14:creationId xmlns:p14="http://schemas.microsoft.com/office/powerpoint/2010/main" val="234282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01A5-2595-4707-8FF7-F7AC51544499}"/>
              </a:ext>
            </a:extLst>
          </p:cNvPr>
          <p:cNvSpPr>
            <a:spLocks noGrp="1"/>
          </p:cNvSpPr>
          <p:nvPr>
            <p:ph type="title"/>
          </p:nvPr>
        </p:nvSpPr>
        <p:spPr/>
        <p:txBody>
          <a:bodyPr/>
          <a:lstStyle/>
          <a:p>
            <a:r>
              <a:rPr lang="en-US" dirty="0"/>
              <a:t>Papal Palace</a:t>
            </a:r>
          </a:p>
        </p:txBody>
      </p:sp>
      <p:pic>
        <p:nvPicPr>
          <p:cNvPr id="4" name="Content Placeholder 3">
            <a:extLst>
              <a:ext uri="{FF2B5EF4-FFF2-40B4-BE49-F238E27FC236}">
                <a16:creationId xmlns:a16="http://schemas.microsoft.com/office/drawing/2014/main" id="{D9691A0E-648E-4E4E-AB24-6574ADE1A0B5}"/>
              </a:ext>
            </a:extLst>
          </p:cNvPr>
          <p:cNvPicPr>
            <a:picLocks noGrp="1" noChangeAspect="1"/>
          </p:cNvPicPr>
          <p:nvPr>
            <p:ph sz="quarter" idx="13"/>
          </p:nvPr>
        </p:nvPicPr>
        <p:blipFill>
          <a:blip r:embed="rId2"/>
          <a:stretch>
            <a:fillRect/>
          </a:stretch>
        </p:blipFill>
        <p:spPr>
          <a:xfrm>
            <a:off x="685801" y="2038583"/>
            <a:ext cx="4415366" cy="3311525"/>
          </a:xfrm>
          <a:prstGeom prst="rect">
            <a:avLst/>
          </a:prstGeom>
        </p:spPr>
      </p:pic>
      <p:pic>
        <p:nvPicPr>
          <p:cNvPr id="5" name="Picture 4">
            <a:extLst>
              <a:ext uri="{FF2B5EF4-FFF2-40B4-BE49-F238E27FC236}">
                <a16:creationId xmlns:a16="http://schemas.microsoft.com/office/drawing/2014/main" id="{2F229726-BA76-4E01-9CEA-DEE8A7C074C0}"/>
              </a:ext>
            </a:extLst>
          </p:cNvPr>
          <p:cNvPicPr>
            <a:picLocks noChangeAspect="1"/>
          </p:cNvPicPr>
          <p:nvPr/>
        </p:nvPicPr>
        <p:blipFill>
          <a:blip r:embed="rId3"/>
          <a:stretch>
            <a:fillRect/>
          </a:stretch>
        </p:blipFill>
        <p:spPr>
          <a:xfrm>
            <a:off x="6988903" y="960120"/>
            <a:ext cx="3703320" cy="49377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6044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4D69-C81E-4C35-B22A-C22391810DF3}"/>
              </a:ext>
            </a:extLst>
          </p:cNvPr>
          <p:cNvSpPr>
            <a:spLocks noGrp="1"/>
          </p:cNvSpPr>
          <p:nvPr>
            <p:ph type="title"/>
          </p:nvPr>
        </p:nvSpPr>
        <p:spPr/>
        <p:txBody>
          <a:bodyPr/>
          <a:lstStyle/>
          <a:p>
            <a:r>
              <a:rPr lang="en-US" dirty="0"/>
              <a:t>2 Chronicles 25:18-24</a:t>
            </a:r>
          </a:p>
        </p:txBody>
      </p:sp>
      <p:sp>
        <p:nvSpPr>
          <p:cNvPr id="3" name="Content Placeholder 2">
            <a:extLst>
              <a:ext uri="{FF2B5EF4-FFF2-40B4-BE49-F238E27FC236}">
                <a16:creationId xmlns:a16="http://schemas.microsoft.com/office/drawing/2014/main" id="{415A83FE-44C2-47DA-B460-ED8EF63F51AB}"/>
              </a:ext>
            </a:extLst>
          </p:cNvPr>
          <p:cNvSpPr>
            <a:spLocks noGrp="1"/>
          </p:cNvSpPr>
          <p:nvPr>
            <p:ph sz="quarter" idx="13"/>
          </p:nvPr>
        </p:nvSpPr>
        <p:spPr/>
        <p:txBody>
          <a:bodyPr>
            <a:normAutofit fontScale="77500" lnSpcReduction="20000"/>
          </a:bodyPr>
          <a:lstStyle/>
          <a:p>
            <a:r>
              <a:rPr lang="en-US" b="1" baseline="30000" dirty="0"/>
              <a:t>18 </a:t>
            </a:r>
            <a:r>
              <a:rPr lang="en-US" dirty="0"/>
              <a:t>But Jehoash king of Israel replied to Amaziah king of Judah: “A thistle in Lebanon sent a message to a cedar in Lebanon, ‘Give your daughter to my son in marriage.’ Then a wild beast in Lebanon came along and trampled the thistle underfoot. </a:t>
            </a:r>
            <a:r>
              <a:rPr lang="en-US" b="1" baseline="30000" dirty="0"/>
              <a:t>19 </a:t>
            </a:r>
            <a:r>
              <a:rPr lang="en-US" dirty="0"/>
              <a:t>You say to yourself that you have defeated Edom, and now you are arrogant and proud. But stay at home! Why ask for trouble and cause your own downfall and that of Judah also?”</a:t>
            </a:r>
          </a:p>
          <a:p>
            <a:r>
              <a:rPr lang="en-US" b="1" baseline="30000" dirty="0"/>
              <a:t>20 </a:t>
            </a:r>
            <a:r>
              <a:rPr lang="en-US" dirty="0"/>
              <a:t>Amaziah, however, would not listen, for God so worked that he might deliver them into the hands of Jehoash, because they sought the gods of Edom. </a:t>
            </a:r>
            <a:r>
              <a:rPr lang="en-US" b="1" baseline="30000" dirty="0"/>
              <a:t>21 </a:t>
            </a:r>
            <a:r>
              <a:rPr lang="en-US" dirty="0"/>
              <a:t>So Jehoash king of Israel attacked. He and Amaziah king of Judah faced each other at Beth Shemesh in Judah. </a:t>
            </a:r>
            <a:r>
              <a:rPr lang="en-US" b="1" baseline="30000" dirty="0"/>
              <a:t>22 </a:t>
            </a:r>
            <a:r>
              <a:rPr lang="en-US" dirty="0"/>
              <a:t>Judah was routed by Israel, and every man fled to his home. </a:t>
            </a:r>
            <a:r>
              <a:rPr lang="en-US" b="1" baseline="30000" dirty="0"/>
              <a:t>23 </a:t>
            </a:r>
            <a:r>
              <a:rPr lang="en-US" dirty="0"/>
              <a:t>Jehoash king of Israel captured Amaziah king of Judah, the son of </a:t>
            </a:r>
            <a:r>
              <a:rPr lang="en-US" dirty="0" err="1"/>
              <a:t>Joash</a:t>
            </a:r>
            <a:r>
              <a:rPr lang="en-US" dirty="0"/>
              <a:t>, the son of Ahaziah,</a:t>
            </a:r>
            <a:r>
              <a:rPr lang="en-US" baseline="30000" dirty="0"/>
              <a:t>[</a:t>
            </a:r>
            <a:r>
              <a:rPr lang="en-US" baseline="30000" dirty="0">
                <a:hlinkClick r:id="rId2" tooltip="See footnote d"/>
              </a:rPr>
              <a:t>d</a:t>
            </a:r>
            <a:r>
              <a:rPr lang="en-US" baseline="30000" dirty="0"/>
              <a:t>]</a:t>
            </a:r>
            <a:r>
              <a:rPr lang="en-US" dirty="0"/>
              <a:t> at Beth Shemesh. Then Jehoash brought him to Jerusalem and broke down the wall of Jerusalem from the Ephraim Gate to the Corner Gate—a section about four hundred cubits</a:t>
            </a:r>
            <a:r>
              <a:rPr lang="en-US" baseline="30000" dirty="0"/>
              <a:t>[</a:t>
            </a:r>
            <a:r>
              <a:rPr lang="en-US" baseline="30000" dirty="0">
                <a:hlinkClick r:id="rId3" tooltip="See footnote e"/>
              </a:rPr>
              <a:t>e</a:t>
            </a:r>
            <a:r>
              <a:rPr lang="en-US" baseline="30000" dirty="0"/>
              <a:t>]</a:t>
            </a:r>
            <a:r>
              <a:rPr lang="en-US" dirty="0"/>
              <a:t> long. </a:t>
            </a:r>
            <a:r>
              <a:rPr lang="en-US" b="1" baseline="30000" dirty="0"/>
              <a:t>24 </a:t>
            </a:r>
            <a:r>
              <a:rPr lang="en-US" dirty="0"/>
              <a:t>He took all the gold and silver and all the articles found in the temple of God that had been in the care of Obed-Edom, together with the palace treasures and the hostages, and returned to Samaria.</a:t>
            </a:r>
          </a:p>
          <a:p>
            <a:endParaRPr lang="en-US" dirty="0"/>
          </a:p>
        </p:txBody>
      </p:sp>
    </p:spTree>
    <p:extLst>
      <p:ext uri="{BB962C8B-B14F-4D97-AF65-F5344CB8AC3E}">
        <p14:creationId xmlns:p14="http://schemas.microsoft.com/office/powerpoint/2010/main" val="424684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E1E4-2202-40EE-B014-AFA4C551E7E3}"/>
              </a:ext>
            </a:extLst>
          </p:cNvPr>
          <p:cNvSpPr>
            <a:spLocks noGrp="1"/>
          </p:cNvSpPr>
          <p:nvPr>
            <p:ph type="title"/>
          </p:nvPr>
        </p:nvSpPr>
        <p:spPr/>
        <p:txBody>
          <a:bodyPr>
            <a:normAutofit fontScale="90000"/>
          </a:bodyPr>
          <a:lstStyle/>
          <a:p>
            <a:r>
              <a:rPr lang="en-US" dirty="0"/>
              <a:t>Don’t forgot where (or Who) you came from </a:t>
            </a:r>
          </a:p>
        </p:txBody>
      </p:sp>
      <p:sp>
        <p:nvSpPr>
          <p:cNvPr id="3" name="Content Placeholder 2">
            <a:extLst>
              <a:ext uri="{FF2B5EF4-FFF2-40B4-BE49-F238E27FC236}">
                <a16:creationId xmlns:a16="http://schemas.microsoft.com/office/drawing/2014/main" id="{E8D708DC-3E06-4B2B-BF5E-71059FC38DCD}"/>
              </a:ext>
            </a:extLst>
          </p:cNvPr>
          <p:cNvSpPr>
            <a:spLocks noGrp="1"/>
          </p:cNvSpPr>
          <p:nvPr>
            <p:ph idx="1"/>
          </p:nvPr>
        </p:nvSpPr>
        <p:spPr/>
        <p:txBody>
          <a:bodyPr/>
          <a:lstStyle/>
          <a:p>
            <a:r>
              <a:rPr lang="en-US" dirty="0"/>
              <a:t>When the dreams you're dreamin' come to you</a:t>
            </a:r>
            <a:br>
              <a:rPr lang="en-US" dirty="0"/>
            </a:br>
            <a:r>
              <a:rPr lang="en-US" dirty="0"/>
              <a:t>When the work you put in is realized</a:t>
            </a:r>
            <a:br>
              <a:rPr lang="en-US" dirty="0"/>
            </a:br>
            <a:r>
              <a:rPr lang="en-US" dirty="0"/>
              <a:t>Let yourself feel the pride but</a:t>
            </a:r>
            <a:br>
              <a:rPr lang="en-US" dirty="0"/>
            </a:br>
            <a:r>
              <a:rPr lang="en-US" dirty="0"/>
              <a:t>Always stay humble and kind</a:t>
            </a:r>
          </a:p>
        </p:txBody>
      </p:sp>
    </p:spTree>
    <p:extLst>
      <p:ext uri="{BB962C8B-B14F-4D97-AF65-F5344CB8AC3E}">
        <p14:creationId xmlns:p14="http://schemas.microsoft.com/office/powerpoint/2010/main" val="12219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CF41-BDB8-4A93-9D6B-7C82B26F143B}"/>
              </a:ext>
            </a:extLst>
          </p:cNvPr>
          <p:cNvSpPr>
            <a:spLocks noGrp="1"/>
          </p:cNvSpPr>
          <p:nvPr>
            <p:ph type="title"/>
          </p:nvPr>
        </p:nvSpPr>
        <p:spPr/>
        <p:txBody>
          <a:bodyPr/>
          <a:lstStyle/>
          <a:p>
            <a:r>
              <a:rPr lang="en-US" dirty="0"/>
              <a:t>Psalm 115:1</a:t>
            </a:r>
          </a:p>
        </p:txBody>
      </p:sp>
      <p:sp>
        <p:nvSpPr>
          <p:cNvPr id="3" name="Content Placeholder 2">
            <a:extLst>
              <a:ext uri="{FF2B5EF4-FFF2-40B4-BE49-F238E27FC236}">
                <a16:creationId xmlns:a16="http://schemas.microsoft.com/office/drawing/2014/main" id="{5BA7EB80-17F9-4A95-8694-507B23395504}"/>
              </a:ext>
            </a:extLst>
          </p:cNvPr>
          <p:cNvSpPr>
            <a:spLocks noGrp="1"/>
          </p:cNvSpPr>
          <p:nvPr>
            <p:ph idx="1"/>
          </p:nvPr>
        </p:nvSpPr>
        <p:spPr/>
        <p:txBody>
          <a:bodyPr/>
          <a:lstStyle/>
          <a:p>
            <a:r>
              <a:rPr lang="en-US" dirty="0"/>
              <a:t>Not to us, </a:t>
            </a:r>
            <a:r>
              <a:rPr lang="en-US" cap="small" dirty="0"/>
              <a:t>Lord</a:t>
            </a:r>
            <a:r>
              <a:rPr lang="en-US" dirty="0"/>
              <a:t>, not to us</a:t>
            </a:r>
            <a:br>
              <a:rPr lang="en-US" dirty="0"/>
            </a:br>
            <a:r>
              <a:rPr lang="en-US" dirty="0"/>
              <a:t>    but to your name be the glory,</a:t>
            </a:r>
            <a:br>
              <a:rPr lang="en-US" dirty="0"/>
            </a:br>
            <a:r>
              <a:rPr lang="en-US" dirty="0"/>
              <a:t>    because of your love and faithfulness.</a:t>
            </a:r>
          </a:p>
        </p:txBody>
      </p:sp>
    </p:spTree>
    <p:extLst>
      <p:ext uri="{BB962C8B-B14F-4D97-AF65-F5344CB8AC3E}">
        <p14:creationId xmlns:p14="http://schemas.microsoft.com/office/powerpoint/2010/main" val="136218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8A4E-5662-4297-95ED-49141E929DED}"/>
              </a:ext>
            </a:extLst>
          </p:cNvPr>
          <p:cNvSpPr>
            <a:spLocks noGrp="1"/>
          </p:cNvSpPr>
          <p:nvPr>
            <p:ph type="title"/>
          </p:nvPr>
        </p:nvSpPr>
        <p:spPr/>
        <p:txBody>
          <a:bodyPr/>
          <a:lstStyle/>
          <a:p>
            <a:r>
              <a:rPr lang="en-US" dirty="0"/>
              <a:t>Philippians 3:7-11</a:t>
            </a:r>
          </a:p>
        </p:txBody>
      </p:sp>
      <p:sp>
        <p:nvSpPr>
          <p:cNvPr id="3" name="Content Placeholder 2">
            <a:extLst>
              <a:ext uri="{FF2B5EF4-FFF2-40B4-BE49-F238E27FC236}">
                <a16:creationId xmlns:a16="http://schemas.microsoft.com/office/drawing/2014/main" id="{40FA156B-B975-4B24-9F7A-3E36E653B8D4}"/>
              </a:ext>
            </a:extLst>
          </p:cNvPr>
          <p:cNvSpPr>
            <a:spLocks noGrp="1"/>
          </p:cNvSpPr>
          <p:nvPr>
            <p:ph sz="quarter" idx="13"/>
          </p:nvPr>
        </p:nvSpPr>
        <p:spPr/>
        <p:txBody>
          <a:bodyPr/>
          <a:lstStyle/>
          <a:p>
            <a:r>
              <a:rPr lang="en-US" b="1" baseline="30000" dirty="0"/>
              <a:t>7 </a:t>
            </a:r>
            <a:r>
              <a:rPr lang="en-US" dirty="0"/>
              <a:t>But whatever were gains to me I now consider loss for the sake of Christ. </a:t>
            </a:r>
            <a:r>
              <a:rPr lang="en-US" b="1" baseline="30000" dirty="0"/>
              <a:t>8 </a:t>
            </a:r>
            <a:r>
              <a:rPr lang="en-US" dirty="0"/>
              <a:t>What is more, I consider everything a loss because of the surpassing worth of knowing Christ Jesus my Lord, for whose sake I have lost all things. I consider them garbage, that I may gain Christ </a:t>
            </a:r>
            <a:r>
              <a:rPr lang="en-US" b="1" baseline="30000" dirty="0"/>
              <a:t>9 </a:t>
            </a:r>
            <a:r>
              <a:rPr lang="en-US" dirty="0"/>
              <a:t>and be found in him, not having a righteousness of my own that comes from the law, but that which is through faith in</a:t>
            </a:r>
            <a:r>
              <a:rPr lang="en-US" baseline="30000" dirty="0"/>
              <a:t>[</a:t>
            </a:r>
            <a:r>
              <a:rPr lang="en-US" baseline="30000" dirty="0">
                <a:hlinkClick r:id="rId2" tooltip="See footnote a"/>
              </a:rPr>
              <a:t>a</a:t>
            </a:r>
            <a:r>
              <a:rPr lang="en-US" baseline="30000" dirty="0"/>
              <a:t>]</a:t>
            </a:r>
            <a:r>
              <a:rPr lang="en-US" dirty="0"/>
              <a:t> Christ—the righteousness that comes from God on the basis of faith. </a:t>
            </a:r>
            <a:r>
              <a:rPr lang="en-US" b="1" baseline="30000" dirty="0"/>
              <a:t>10 </a:t>
            </a:r>
            <a:r>
              <a:rPr lang="en-US" dirty="0"/>
              <a:t>I want to know Christ—yes, to know the power of his resurrection and participation in his sufferings, becoming like him in his death, </a:t>
            </a:r>
            <a:r>
              <a:rPr lang="en-US" b="1" baseline="30000" dirty="0"/>
              <a:t>11 </a:t>
            </a:r>
            <a:r>
              <a:rPr lang="en-US" dirty="0"/>
              <a:t>and so, somehow, attaining to the resurrection from the dead.</a:t>
            </a:r>
          </a:p>
        </p:txBody>
      </p:sp>
    </p:spTree>
    <p:extLst>
      <p:ext uri="{BB962C8B-B14F-4D97-AF65-F5344CB8AC3E}">
        <p14:creationId xmlns:p14="http://schemas.microsoft.com/office/powerpoint/2010/main" val="187535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C858-2FCF-4BCD-9E94-59205C97F02A}"/>
              </a:ext>
            </a:extLst>
          </p:cNvPr>
          <p:cNvSpPr>
            <a:spLocks noGrp="1"/>
          </p:cNvSpPr>
          <p:nvPr>
            <p:ph type="ctrTitle"/>
          </p:nvPr>
        </p:nvSpPr>
        <p:spPr/>
        <p:txBody>
          <a:bodyPr/>
          <a:lstStyle/>
          <a:p>
            <a:r>
              <a:rPr lang="en-US" dirty="0"/>
              <a:t>Humble and Kind </a:t>
            </a:r>
          </a:p>
        </p:txBody>
      </p:sp>
      <p:sp>
        <p:nvSpPr>
          <p:cNvPr id="3" name="Subtitle 2">
            <a:extLst>
              <a:ext uri="{FF2B5EF4-FFF2-40B4-BE49-F238E27FC236}">
                <a16:creationId xmlns:a16="http://schemas.microsoft.com/office/drawing/2014/main" id="{C588B659-39FD-437A-B67B-2C76AAEB973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827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C2C4-DCE7-4B31-B4CC-4DBE19E604AF}"/>
              </a:ext>
            </a:extLst>
          </p:cNvPr>
          <p:cNvSpPr>
            <a:spLocks noGrp="1"/>
          </p:cNvSpPr>
          <p:nvPr>
            <p:ph type="title"/>
          </p:nvPr>
        </p:nvSpPr>
        <p:spPr/>
        <p:txBody>
          <a:bodyPr/>
          <a:lstStyle/>
          <a:p>
            <a:r>
              <a:rPr lang="en-US" dirty="0"/>
              <a:t>Lyrics</a:t>
            </a:r>
          </a:p>
        </p:txBody>
      </p:sp>
      <p:sp>
        <p:nvSpPr>
          <p:cNvPr id="3" name="Content Placeholder 2">
            <a:extLst>
              <a:ext uri="{FF2B5EF4-FFF2-40B4-BE49-F238E27FC236}">
                <a16:creationId xmlns:a16="http://schemas.microsoft.com/office/drawing/2014/main" id="{6A284431-8C1F-43BC-93A0-36FDBCAC86A1}"/>
              </a:ext>
            </a:extLst>
          </p:cNvPr>
          <p:cNvSpPr>
            <a:spLocks noGrp="1"/>
          </p:cNvSpPr>
          <p:nvPr>
            <p:ph idx="1"/>
          </p:nvPr>
        </p:nvSpPr>
        <p:spPr/>
        <p:txBody>
          <a:bodyPr>
            <a:normAutofit fontScale="77500" lnSpcReduction="20000"/>
          </a:bodyPr>
          <a:lstStyle/>
          <a:p>
            <a:r>
              <a:rPr lang="en-US" dirty="0"/>
              <a:t>Hold the door say please say thank you</a:t>
            </a:r>
            <a:br>
              <a:rPr lang="en-US" dirty="0"/>
            </a:br>
            <a:r>
              <a:rPr lang="en-US" dirty="0"/>
              <a:t>Don't steal, don't cheat, and don't lie</a:t>
            </a:r>
            <a:br>
              <a:rPr lang="en-US" dirty="0"/>
            </a:br>
            <a:r>
              <a:rPr lang="en-US" dirty="0"/>
              <a:t>I know you got </a:t>
            </a:r>
            <a:r>
              <a:rPr lang="en-US" dirty="0" err="1"/>
              <a:t>moutains</a:t>
            </a:r>
            <a:r>
              <a:rPr lang="en-US" dirty="0"/>
              <a:t> to climb but</a:t>
            </a:r>
            <a:br>
              <a:rPr lang="en-US" dirty="0"/>
            </a:br>
            <a:r>
              <a:rPr lang="en-US" dirty="0"/>
              <a:t>Always stay humble and kind</a:t>
            </a:r>
            <a:br>
              <a:rPr lang="en-US" dirty="0"/>
            </a:br>
            <a:r>
              <a:rPr lang="en-US" dirty="0"/>
              <a:t>When the dreams you're dreamin' come to you</a:t>
            </a:r>
            <a:br>
              <a:rPr lang="en-US" dirty="0"/>
            </a:br>
            <a:r>
              <a:rPr lang="en-US" dirty="0"/>
              <a:t>When the work you put in is realized</a:t>
            </a:r>
            <a:br>
              <a:rPr lang="en-US" dirty="0"/>
            </a:br>
            <a:r>
              <a:rPr lang="en-US" dirty="0"/>
              <a:t>Let yourself feel the pride but</a:t>
            </a:r>
            <a:br>
              <a:rPr lang="en-US" dirty="0"/>
            </a:br>
            <a:r>
              <a:rPr lang="en-US" dirty="0"/>
              <a:t>Always stay humble and kind </a:t>
            </a:r>
          </a:p>
          <a:p>
            <a:r>
              <a:rPr lang="en-US" dirty="0"/>
              <a:t>Don't expect a free ride from no one</a:t>
            </a:r>
            <a:br>
              <a:rPr lang="en-US" dirty="0"/>
            </a:br>
            <a:r>
              <a:rPr lang="en-US" dirty="0"/>
              <a:t>Don't hold a grudge or a chip and here's why</a:t>
            </a:r>
            <a:br>
              <a:rPr lang="en-US" dirty="0"/>
            </a:br>
            <a:r>
              <a:rPr lang="en-US" dirty="0"/>
              <a:t>Bitterness keeps you from flying</a:t>
            </a:r>
            <a:br>
              <a:rPr lang="en-US" dirty="0"/>
            </a:br>
            <a:r>
              <a:rPr lang="en-US" dirty="0"/>
              <a:t>Always stay humble and kind</a:t>
            </a:r>
          </a:p>
        </p:txBody>
      </p:sp>
    </p:spTree>
    <p:extLst>
      <p:ext uri="{BB962C8B-B14F-4D97-AF65-F5344CB8AC3E}">
        <p14:creationId xmlns:p14="http://schemas.microsoft.com/office/powerpoint/2010/main" val="243321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A76F-50B1-4625-9793-F61DD61BB92E}"/>
              </a:ext>
            </a:extLst>
          </p:cNvPr>
          <p:cNvSpPr>
            <a:spLocks noGrp="1"/>
          </p:cNvSpPr>
          <p:nvPr>
            <p:ph type="title"/>
          </p:nvPr>
        </p:nvSpPr>
        <p:spPr/>
        <p:txBody>
          <a:bodyPr/>
          <a:lstStyle/>
          <a:p>
            <a:r>
              <a:rPr lang="en-US" dirty="0"/>
              <a:t>Be humble</a:t>
            </a:r>
          </a:p>
        </p:txBody>
      </p:sp>
      <p:sp>
        <p:nvSpPr>
          <p:cNvPr id="3" name="Content Placeholder 2">
            <a:extLst>
              <a:ext uri="{FF2B5EF4-FFF2-40B4-BE49-F238E27FC236}">
                <a16:creationId xmlns:a16="http://schemas.microsoft.com/office/drawing/2014/main" id="{A777451A-1C22-4280-A66F-098D4B0C97E0}"/>
              </a:ext>
            </a:extLst>
          </p:cNvPr>
          <p:cNvSpPr>
            <a:spLocks noGrp="1"/>
          </p:cNvSpPr>
          <p:nvPr>
            <p:ph idx="1"/>
          </p:nvPr>
        </p:nvSpPr>
        <p:spPr/>
        <p:txBody>
          <a:bodyPr/>
          <a:lstStyle/>
          <a:p>
            <a:pPr marL="0" indent="0">
              <a:buNone/>
            </a:pPr>
            <a:endParaRPr lang="en-US" dirty="0"/>
          </a:p>
          <a:p>
            <a:r>
              <a:rPr lang="en-US" dirty="0"/>
              <a:t>Hold the door say please say thank you</a:t>
            </a:r>
            <a:br>
              <a:rPr lang="en-US" dirty="0"/>
            </a:br>
            <a:r>
              <a:rPr lang="en-US" dirty="0"/>
              <a:t>Don't steal, don't cheat, and don't lie</a:t>
            </a:r>
            <a:br>
              <a:rPr lang="en-US" dirty="0"/>
            </a:br>
            <a:r>
              <a:rPr lang="en-US" dirty="0"/>
              <a:t>I know you got mountains to climb but</a:t>
            </a:r>
            <a:br>
              <a:rPr lang="en-US" dirty="0"/>
            </a:br>
            <a:r>
              <a:rPr lang="en-US" dirty="0"/>
              <a:t>Always stay humble and kind</a:t>
            </a:r>
            <a:br>
              <a:rPr lang="en-US" dirty="0"/>
            </a:br>
            <a:endParaRPr lang="en-US" dirty="0"/>
          </a:p>
        </p:txBody>
      </p:sp>
    </p:spTree>
    <p:extLst>
      <p:ext uri="{BB962C8B-B14F-4D97-AF65-F5344CB8AC3E}">
        <p14:creationId xmlns:p14="http://schemas.microsoft.com/office/powerpoint/2010/main" val="352298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78F1-F6F2-4BA1-80A5-6858F7814458}"/>
              </a:ext>
            </a:extLst>
          </p:cNvPr>
          <p:cNvSpPr>
            <a:spLocks noGrp="1"/>
          </p:cNvSpPr>
          <p:nvPr>
            <p:ph type="title"/>
          </p:nvPr>
        </p:nvSpPr>
        <p:spPr/>
        <p:txBody>
          <a:bodyPr/>
          <a:lstStyle/>
          <a:p>
            <a:r>
              <a:rPr lang="en-US" dirty="0"/>
              <a:t>Be humble </a:t>
            </a:r>
          </a:p>
        </p:txBody>
      </p:sp>
      <p:sp>
        <p:nvSpPr>
          <p:cNvPr id="3" name="Content Placeholder 2">
            <a:extLst>
              <a:ext uri="{FF2B5EF4-FFF2-40B4-BE49-F238E27FC236}">
                <a16:creationId xmlns:a16="http://schemas.microsoft.com/office/drawing/2014/main" id="{A0765AAD-C758-467F-B3C9-D5FF305548F8}"/>
              </a:ext>
            </a:extLst>
          </p:cNvPr>
          <p:cNvSpPr>
            <a:spLocks noGrp="1"/>
          </p:cNvSpPr>
          <p:nvPr>
            <p:ph sz="quarter" idx="13"/>
          </p:nvPr>
        </p:nvSpPr>
        <p:spPr/>
        <p:txBody>
          <a:bodyPr/>
          <a:lstStyle/>
          <a:p>
            <a:r>
              <a:rPr lang="en-US" dirty="0"/>
              <a:t>MARK 9:35 </a:t>
            </a:r>
          </a:p>
          <a:p>
            <a:r>
              <a:rPr lang="en-US" dirty="0"/>
              <a:t>sitting down, Jesus called the Twelve and said, “Anyone who wants to be first must be the very last, and the servant of all.”</a:t>
            </a:r>
          </a:p>
          <a:p>
            <a:r>
              <a:rPr lang="en-US" dirty="0"/>
              <a:t>Ephesians 4:2 </a:t>
            </a:r>
          </a:p>
          <a:p>
            <a:r>
              <a:rPr lang="en-US" dirty="0"/>
              <a:t>Be completely humble and gentle; be patient, bearing with one another in love.</a:t>
            </a:r>
          </a:p>
        </p:txBody>
      </p:sp>
    </p:spTree>
    <p:extLst>
      <p:ext uri="{BB962C8B-B14F-4D97-AF65-F5344CB8AC3E}">
        <p14:creationId xmlns:p14="http://schemas.microsoft.com/office/powerpoint/2010/main" val="310794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9DF7-E82C-4908-9407-C6E68526B767}"/>
              </a:ext>
            </a:extLst>
          </p:cNvPr>
          <p:cNvSpPr>
            <a:spLocks noGrp="1"/>
          </p:cNvSpPr>
          <p:nvPr>
            <p:ph type="title"/>
          </p:nvPr>
        </p:nvSpPr>
        <p:spPr/>
        <p:txBody>
          <a:bodyPr/>
          <a:lstStyle/>
          <a:p>
            <a:r>
              <a:rPr lang="en-US" dirty="0"/>
              <a:t>Matthew 5:16</a:t>
            </a:r>
          </a:p>
        </p:txBody>
      </p:sp>
      <p:sp>
        <p:nvSpPr>
          <p:cNvPr id="3" name="Content Placeholder 2">
            <a:extLst>
              <a:ext uri="{FF2B5EF4-FFF2-40B4-BE49-F238E27FC236}">
                <a16:creationId xmlns:a16="http://schemas.microsoft.com/office/drawing/2014/main" id="{2583CEEF-74A3-4421-85B8-B2943D02789F}"/>
              </a:ext>
            </a:extLst>
          </p:cNvPr>
          <p:cNvSpPr>
            <a:spLocks noGrp="1"/>
          </p:cNvSpPr>
          <p:nvPr>
            <p:ph sz="quarter" idx="13"/>
          </p:nvPr>
        </p:nvSpPr>
        <p:spPr/>
        <p:txBody>
          <a:bodyPr/>
          <a:lstStyle/>
          <a:p>
            <a:r>
              <a:rPr lang="en-US" b="1" baseline="30000" dirty="0"/>
              <a:t>16 </a:t>
            </a:r>
            <a:r>
              <a:rPr lang="en-US" dirty="0"/>
              <a:t>In the same way, let your light shine before others, that they may see your good deeds and glorify your Father in heaven.</a:t>
            </a:r>
          </a:p>
          <a:p>
            <a:endParaRPr lang="en-US" dirty="0"/>
          </a:p>
        </p:txBody>
      </p:sp>
    </p:spTree>
    <p:extLst>
      <p:ext uri="{BB962C8B-B14F-4D97-AF65-F5344CB8AC3E}">
        <p14:creationId xmlns:p14="http://schemas.microsoft.com/office/powerpoint/2010/main" val="97263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55DB-4E83-4214-85AF-2E78F1F9A53B}"/>
              </a:ext>
            </a:extLst>
          </p:cNvPr>
          <p:cNvSpPr>
            <a:spLocks noGrp="1"/>
          </p:cNvSpPr>
          <p:nvPr>
            <p:ph type="title"/>
          </p:nvPr>
        </p:nvSpPr>
        <p:spPr/>
        <p:txBody>
          <a:bodyPr/>
          <a:lstStyle/>
          <a:p>
            <a:r>
              <a:rPr lang="en-US" dirty="0"/>
              <a:t>Philippians 2:2-11</a:t>
            </a:r>
          </a:p>
        </p:txBody>
      </p:sp>
      <p:sp>
        <p:nvSpPr>
          <p:cNvPr id="3" name="Content Placeholder 2">
            <a:extLst>
              <a:ext uri="{FF2B5EF4-FFF2-40B4-BE49-F238E27FC236}">
                <a16:creationId xmlns:a16="http://schemas.microsoft.com/office/drawing/2014/main" id="{178E1FFC-1656-44CC-B276-112870FEF482}"/>
              </a:ext>
            </a:extLst>
          </p:cNvPr>
          <p:cNvSpPr>
            <a:spLocks noGrp="1"/>
          </p:cNvSpPr>
          <p:nvPr>
            <p:ph sz="quarter" idx="13"/>
          </p:nvPr>
        </p:nvSpPr>
        <p:spPr/>
        <p:txBody>
          <a:bodyPr>
            <a:normAutofit fontScale="25000" lnSpcReduction="20000"/>
          </a:bodyPr>
          <a:lstStyle/>
          <a:p>
            <a:r>
              <a:rPr lang="en-US" sz="5600" b="1" dirty="0"/>
              <a:t>2 </a:t>
            </a:r>
            <a:r>
              <a:rPr lang="en-US" sz="5600" dirty="0"/>
              <a:t>Therefore if you have any encouragement from being united with Christ, if any comfort from his love, if any common sharing in the Spirit, if any tenderness and compassion, </a:t>
            </a:r>
            <a:r>
              <a:rPr lang="en-US" sz="5600" b="1" baseline="30000" dirty="0"/>
              <a:t>2 </a:t>
            </a:r>
            <a:r>
              <a:rPr lang="en-US" sz="5600" dirty="0"/>
              <a:t>then make my joy complete by being like-minded, having the same love, being one in spirit and of one mind. </a:t>
            </a:r>
            <a:r>
              <a:rPr lang="en-US" sz="5600" b="1" baseline="30000" dirty="0"/>
              <a:t>3 </a:t>
            </a:r>
            <a:r>
              <a:rPr lang="en-US" sz="5600" dirty="0"/>
              <a:t>Do nothing out of selfish ambition or vain conceit. Rather, in humility value others above yourselves, </a:t>
            </a:r>
            <a:r>
              <a:rPr lang="en-US" sz="5600" b="1" baseline="30000" dirty="0"/>
              <a:t>4 </a:t>
            </a:r>
            <a:r>
              <a:rPr lang="en-US" sz="5600" dirty="0"/>
              <a:t>not looking to your own interests but each of you to the interests of the others.</a:t>
            </a:r>
            <a:r>
              <a:rPr lang="en-US" sz="5600" b="1" baseline="30000" dirty="0"/>
              <a:t>5 </a:t>
            </a:r>
            <a:r>
              <a:rPr lang="en-US" sz="5600" dirty="0"/>
              <a:t>In your relationships with one another, have the same mindset as Christ Jesus:</a:t>
            </a:r>
            <a:r>
              <a:rPr lang="en-US" sz="5600" b="1" baseline="30000" dirty="0"/>
              <a:t>6 </a:t>
            </a:r>
            <a:r>
              <a:rPr lang="en-US" sz="5600" dirty="0"/>
              <a:t>Who, being in very nature</a:t>
            </a:r>
            <a:r>
              <a:rPr lang="en-US" sz="5600" baseline="30000" dirty="0"/>
              <a:t>[</a:t>
            </a:r>
            <a:r>
              <a:rPr lang="en-US" sz="5600" baseline="30000" dirty="0">
                <a:hlinkClick r:id="rId2" tooltip="See footnote a"/>
              </a:rPr>
              <a:t>a</a:t>
            </a:r>
            <a:r>
              <a:rPr lang="en-US" sz="5600" baseline="30000" dirty="0"/>
              <a:t>]</a:t>
            </a:r>
            <a:r>
              <a:rPr lang="en-US" sz="5600" dirty="0"/>
              <a:t> God,</a:t>
            </a:r>
            <a:br>
              <a:rPr lang="en-US" sz="5600" dirty="0"/>
            </a:br>
            <a:r>
              <a:rPr lang="en-US" sz="5600" dirty="0"/>
              <a:t>    did not consider equality with God something to be used to his own advantage;</a:t>
            </a:r>
            <a:br>
              <a:rPr lang="en-US" sz="5600" dirty="0"/>
            </a:br>
            <a:r>
              <a:rPr lang="en-US" sz="5600" b="1" baseline="30000" dirty="0"/>
              <a:t>7 </a:t>
            </a:r>
            <a:r>
              <a:rPr lang="en-US" sz="5600" dirty="0"/>
              <a:t>rather, he made himself nothing</a:t>
            </a:r>
            <a:br>
              <a:rPr lang="en-US" sz="5600" dirty="0"/>
            </a:br>
            <a:r>
              <a:rPr lang="en-US" sz="5600" dirty="0"/>
              <a:t>    by taking the very nature</a:t>
            </a:r>
            <a:r>
              <a:rPr lang="en-US" sz="5600" baseline="30000" dirty="0"/>
              <a:t>[</a:t>
            </a:r>
            <a:r>
              <a:rPr lang="en-US" sz="5600" baseline="30000" dirty="0">
                <a:hlinkClick r:id="rId3" tooltip="See footnote b"/>
              </a:rPr>
              <a:t>b</a:t>
            </a:r>
            <a:r>
              <a:rPr lang="en-US" sz="5600" baseline="30000" dirty="0"/>
              <a:t>]</a:t>
            </a:r>
            <a:r>
              <a:rPr lang="en-US" sz="5600" dirty="0"/>
              <a:t> of a servant,</a:t>
            </a:r>
            <a:br>
              <a:rPr lang="en-US" sz="5600" dirty="0"/>
            </a:br>
            <a:r>
              <a:rPr lang="en-US" sz="5600" dirty="0"/>
              <a:t>    being made in human likeness.</a:t>
            </a:r>
            <a:br>
              <a:rPr lang="en-US" sz="5600" dirty="0"/>
            </a:br>
            <a:r>
              <a:rPr lang="en-US" sz="5600" b="1" baseline="30000" dirty="0"/>
              <a:t>8 </a:t>
            </a:r>
            <a:r>
              <a:rPr lang="en-US" sz="5600" dirty="0"/>
              <a:t>And being found in appearance as a man,</a:t>
            </a:r>
            <a:br>
              <a:rPr lang="en-US" sz="5600" dirty="0"/>
            </a:br>
            <a:r>
              <a:rPr lang="en-US" sz="5600" dirty="0"/>
              <a:t>    he humbled himself</a:t>
            </a:r>
            <a:br>
              <a:rPr lang="en-US" sz="5600" dirty="0"/>
            </a:br>
            <a:r>
              <a:rPr lang="en-US" sz="5600" dirty="0"/>
              <a:t>    by becoming obedient to death—</a:t>
            </a:r>
            <a:br>
              <a:rPr lang="en-US" sz="5600" dirty="0"/>
            </a:br>
            <a:r>
              <a:rPr lang="en-US" sz="5600" dirty="0"/>
              <a:t>        even death on a cross!</a:t>
            </a:r>
            <a:r>
              <a:rPr lang="en-US" sz="5600" b="1" baseline="30000" dirty="0"/>
              <a:t>9 </a:t>
            </a:r>
            <a:r>
              <a:rPr lang="en-US" sz="5600" dirty="0"/>
              <a:t>Therefore God exalted him to the highest place</a:t>
            </a:r>
            <a:br>
              <a:rPr lang="en-US" sz="5600" dirty="0"/>
            </a:br>
            <a:r>
              <a:rPr lang="en-US" sz="5600" dirty="0"/>
              <a:t>    and gave him the name that is above every name,</a:t>
            </a:r>
            <a:br>
              <a:rPr lang="en-US" sz="5600" dirty="0"/>
            </a:br>
            <a:r>
              <a:rPr lang="en-US" sz="5600" b="1" baseline="30000" dirty="0"/>
              <a:t>10 </a:t>
            </a:r>
            <a:r>
              <a:rPr lang="en-US" sz="5600" dirty="0"/>
              <a:t>that at the name of Jesus every knee should bow,</a:t>
            </a:r>
            <a:br>
              <a:rPr lang="en-US" sz="5600" dirty="0"/>
            </a:br>
            <a:r>
              <a:rPr lang="en-US" sz="5600" dirty="0"/>
              <a:t>    in heaven and on earth and under the earth,</a:t>
            </a:r>
            <a:br>
              <a:rPr lang="en-US" sz="5600" dirty="0"/>
            </a:br>
            <a:r>
              <a:rPr lang="en-US" sz="5600" b="1" baseline="30000" dirty="0"/>
              <a:t>11 </a:t>
            </a:r>
            <a:r>
              <a:rPr lang="en-US" sz="5600" dirty="0"/>
              <a:t>and every tongue acknowledge that Jesus Christ is Lord,</a:t>
            </a:r>
            <a:br>
              <a:rPr lang="en-US" sz="5600" dirty="0"/>
            </a:br>
            <a:r>
              <a:rPr lang="en-US" sz="5600" dirty="0"/>
              <a:t>    to the glory of God the Father.</a:t>
            </a:r>
          </a:p>
          <a:p>
            <a:endParaRPr lang="en-US" dirty="0"/>
          </a:p>
        </p:txBody>
      </p:sp>
    </p:spTree>
    <p:extLst>
      <p:ext uri="{BB962C8B-B14F-4D97-AF65-F5344CB8AC3E}">
        <p14:creationId xmlns:p14="http://schemas.microsoft.com/office/powerpoint/2010/main" val="38497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393A-6F26-4AFF-B0F1-CAABF8D07E3F}"/>
              </a:ext>
            </a:extLst>
          </p:cNvPr>
          <p:cNvSpPr>
            <a:spLocks noGrp="1"/>
          </p:cNvSpPr>
          <p:nvPr>
            <p:ph type="title"/>
          </p:nvPr>
        </p:nvSpPr>
        <p:spPr/>
        <p:txBody>
          <a:bodyPr/>
          <a:lstStyle/>
          <a:p>
            <a:r>
              <a:rPr lang="en-US" dirty="0"/>
              <a:t>John 13:3-5</a:t>
            </a:r>
          </a:p>
        </p:txBody>
      </p:sp>
      <p:sp>
        <p:nvSpPr>
          <p:cNvPr id="3" name="Content Placeholder 2">
            <a:extLst>
              <a:ext uri="{FF2B5EF4-FFF2-40B4-BE49-F238E27FC236}">
                <a16:creationId xmlns:a16="http://schemas.microsoft.com/office/drawing/2014/main" id="{385FD19B-C586-42DA-B40D-044A065658A1}"/>
              </a:ext>
            </a:extLst>
          </p:cNvPr>
          <p:cNvSpPr>
            <a:spLocks noGrp="1"/>
          </p:cNvSpPr>
          <p:nvPr>
            <p:ph sz="quarter" idx="13"/>
          </p:nvPr>
        </p:nvSpPr>
        <p:spPr/>
        <p:txBody>
          <a:bodyPr/>
          <a:lstStyle/>
          <a:p>
            <a:r>
              <a:rPr lang="en-US" b="1" baseline="30000" dirty="0"/>
              <a:t>2 </a:t>
            </a:r>
            <a:r>
              <a:rPr lang="en-US" dirty="0"/>
              <a:t>The evening meal was in progress, and the devil had already prompted Judas, the son of Simon Iscariot, to betray Jesus. </a:t>
            </a:r>
            <a:r>
              <a:rPr lang="en-US" b="1" baseline="30000" dirty="0"/>
              <a:t>3 </a:t>
            </a:r>
            <a:r>
              <a:rPr lang="en-US" dirty="0"/>
              <a:t>Jesus knew that the Father had put all things under his power, and that he had come from God and was returning to God; </a:t>
            </a:r>
            <a:r>
              <a:rPr lang="en-US" b="1" baseline="30000" dirty="0"/>
              <a:t>4 </a:t>
            </a:r>
            <a:r>
              <a:rPr lang="en-US" dirty="0"/>
              <a:t>so he got up from the meal, took off his outer clothing, and wrapped a towel around his waist. </a:t>
            </a:r>
            <a:r>
              <a:rPr lang="en-US" b="1" baseline="30000" dirty="0"/>
              <a:t>5 </a:t>
            </a:r>
            <a:r>
              <a:rPr lang="en-US" dirty="0"/>
              <a:t>After that, he poured water into a basin and began to wash his disciples’ feet, drying them with the towel that was wrapped around him.</a:t>
            </a:r>
          </a:p>
        </p:txBody>
      </p:sp>
    </p:spTree>
    <p:extLst>
      <p:ext uri="{BB962C8B-B14F-4D97-AF65-F5344CB8AC3E}">
        <p14:creationId xmlns:p14="http://schemas.microsoft.com/office/powerpoint/2010/main" val="119162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A0B7-8A4D-4E0C-80FB-E0C6A7BD387A}"/>
              </a:ext>
            </a:extLst>
          </p:cNvPr>
          <p:cNvSpPr>
            <a:spLocks noGrp="1"/>
          </p:cNvSpPr>
          <p:nvPr>
            <p:ph type="title"/>
          </p:nvPr>
        </p:nvSpPr>
        <p:spPr/>
        <p:txBody>
          <a:bodyPr/>
          <a:lstStyle/>
          <a:p>
            <a:r>
              <a:rPr lang="en-US" dirty="0"/>
              <a:t>Foot Washing </a:t>
            </a:r>
          </a:p>
        </p:txBody>
      </p:sp>
      <p:sp>
        <p:nvSpPr>
          <p:cNvPr id="3" name="Content Placeholder 2">
            <a:extLst>
              <a:ext uri="{FF2B5EF4-FFF2-40B4-BE49-F238E27FC236}">
                <a16:creationId xmlns:a16="http://schemas.microsoft.com/office/drawing/2014/main" id="{A1B2667C-FB78-44F4-BE85-87A889F5224F}"/>
              </a:ext>
            </a:extLst>
          </p:cNvPr>
          <p:cNvSpPr>
            <a:spLocks noGrp="1"/>
          </p:cNvSpPr>
          <p:nvPr>
            <p:ph sz="quarter" idx="13"/>
          </p:nvPr>
        </p:nvSpPr>
        <p:spPr/>
        <p:txBody>
          <a:bodyPr/>
          <a:lstStyle/>
          <a:p>
            <a:r>
              <a:rPr lang="en-US" dirty="0"/>
              <a:t>Feet-washing symbolizes humility and service. The apostles had been quarreling as to who would be greatest in the kingdom which they thought Jesus was about to set up (</a:t>
            </a:r>
            <a:r>
              <a:rPr lang="en-US" dirty="0">
                <a:hlinkClick r:id="rId2"/>
              </a:rPr>
              <a:t>Luke 22:24-30</a:t>
            </a:r>
            <a:r>
              <a:rPr lang="en-US" dirty="0"/>
              <a:t>). Most authorities agree that this quarrel took place before the supper. Peter's question. "Dost thou wash my feet?" shows clearly that his objection lay principally in this, that Jesus, the Lord and Master, should perform such humble service. But Jesus was trying all the time to teach His disciples that true greatness in His kingdom is humility and service. "I am in the midst of you as he that </a:t>
            </a:r>
            <a:r>
              <a:rPr lang="en-US" dirty="0" err="1"/>
              <a:t>serveth</a:t>
            </a:r>
            <a:r>
              <a:rPr lang="en-US" dirty="0"/>
              <a:t>" (</a:t>
            </a:r>
            <a:r>
              <a:rPr lang="en-US" dirty="0">
                <a:hlinkClick r:id="rId3"/>
              </a:rPr>
              <a:t>Luke 22:27</a:t>
            </a:r>
            <a:r>
              <a:rPr lang="en-US" dirty="0"/>
              <a:t>; compare </a:t>
            </a:r>
            <a:r>
              <a:rPr lang="en-US" dirty="0">
                <a:hlinkClick r:id="rId4"/>
              </a:rPr>
              <a:t>Matthew 5:5</a:t>
            </a:r>
            <a:r>
              <a:rPr lang="en-US" dirty="0"/>
              <a:t>; </a:t>
            </a:r>
            <a:r>
              <a:rPr lang="en-US" dirty="0">
                <a:hlinkClick r:id="rId5"/>
              </a:rPr>
              <a:t>23:11,12</a:t>
            </a:r>
            <a:r>
              <a:rPr lang="en-US" dirty="0"/>
              <a:t>). Humility and service are fundamental virtues in the Christian life.</a:t>
            </a:r>
          </a:p>
        </p:txBody>
      </p:sp>
      <p:pic>
        <p:nvPicPr>
          <p:cNvPr id="4" name="Picture 3">
            <a:extLst>
              <a:ext uri="{FF2B5EF4-FFF2-40B4-BE49-F238E27FC236}">
                <a16:creationId xmlns:a16="http://schemas.microsoft.com/office/drawing/2014/main" id="{127147E4-DAAE-409D-BF9E-F3DBBB580837}"/>
              </a:ext>
            </a:extLst>
          </p:cNvPr>
          <p:cNvPicPr>
            <a:picLocks noChangeAspect="1"/>
          </p:cNvPicPr>
          <p:nvPr/>
        </p:nvPicPr>
        <p:blipFill>
          <a:blip r:embed="rId6"/>
          <a:stretch>
            <a:fillRect/>
          </a:stretch>
        </p:blipFill>
        <p:spPr>
          <a:xfrm>
            <a:off x="6917116" y="390244"/>
            <a:ext cx="2619375" cy="1743075"/>
          </a:xfrm>
          <a:prstGeom prst="rect">
            <a:avLst/>
          </a:prstGeom>
        </p:spPr>
      </p:pic>
    </p:spTree>
    <p:extLst>
      <p:ext uri="{BB962C8B-B14F-4D97-AF65-F5344CB8AC3E}">
        <p14:creationId xmlns:p14="http://schemas.microsoft.com/office/powerpoint/2010/main" val="2907150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108</TotalTime>
  <Words>1583</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Impact</vt:lpstr>
      <vt:lpstr>Main Event</vt:lpstr>
      <vt:lpstr>Proverbs 29:23 </vt:lpstr>
      <vt:lpstr>Humble and Kind </vt:lpstr>
      <vt:lpstr>Lyrics</vt:lpstr>
      <vt:lpstr>Be humble</vt:lpstr>
      <vt:lpstr>Be humble </vt:lpstr>
      <vt:lpstr>Matthew 5:16</vt:lpstr>
      <vt:lpstr>Philippians 2:2-11</vt:lpstr>
      <vt:lpstr>John 13:3-5</vt:lpstr>
      <vt:lpstr>Foot Washing </vt:lpstr>
      <vt:lpstr>DO not be puffed up with pride</vt:lpstr>
      <vt:lpstr>Genesis 50:15-21</vt:lpstr>
      <vt:lpstr>Modern Example of Humility </vt:lpstr>
      <vt:lpstr>PowerPoint Presentation</vt:lpstr>
      <vt:lpstr>Papal Palace</vt:lpstr>
      <vt:lpstr>2 Chronicles 25:18-24</vt:lpstr>
      <vt:lpstr>Don’t forgot where (or Who) you came from </vt:lpstr>
      <vt:lpstr>Psalm 115:1</vt:lpstr>
      <vt:lpstr>Philippians 3:7-11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29:23</dc:title>
  <dc:creator>Jake</dc:creator>
  <cp:lastModifiedBy>User</cp:lastModifiedBy>
  <cp:revision>8</cp:revision>
  <dcterms:created xsi:type="dcterms:W3CDTF">2020-01-04T04:00:15Z</dcterms:created>
  <dcterms:modified xsi:type="dcterms:W3CDTF">2020-02-02T23:36:33Z</dcterms:modified>
</cp:coreProperties>
</file>