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D791C8-F471-4BF9-AD76-EA1CFA7305F5}" v="4" dt="2020-02-29T01:57:35.8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C30CE-6781-7B4A-9D1F-4508AF059815}"/>
              </a:ext>
            </a:extLst>
          </p:cNvPr>
          <p:cNvSpPr>
            <a:spLocks noGrp="1"/>
          </p:cNvSpPr>
          <p:nvPr>
            <p:ph type="ctrTitle"/>
          </p:nvPr>
        </p:nvSpPr>
        <p:spPr>
          <a:xfrm>
            <a:off x="381000" y="785365"/>
            <a:ext cx="11429999" cy="2541431"/>
          </a:xfrm>
        </p:spPr>
        <p:txBody>
          <a:bodyPr>
            <a:normAutofit/>
          </a:bodyPr>
          <a:lstStyle/>
          <a:p>
            <a:pPr algn="ctr"/>
            <a:r>
              <a:rPr lang="en-US" sz="5400" dirty="0"/>
              <a:t>Instrumental music in Worship</a:t>
            </a:r>
          </a:p>
        </p:txBody>
      </p:sp>
      <p:sp>
        <p:nvSpPr>
          <p:cNvPr id="3" name="Subtitle 2">
            <a:extLst>
              <a:ext uri="{FF2B5EF4-FFF2-40B4-BE49-F238E27FC236}">
                <a16:creationId xmlns:a16="http://schemas.microsoft.com/office/drawing/2014/main" id="{AA6DBFE0-8568-0F43-A185-C8CFC2524A1A}"/>
              </a:ext>
            </a:extLst>
          </p:cNvPr>
          <p:cNvSpPr>
            <a:spLocks noGrp="1"/>
          </p:cNvSpPr>
          <p:nvPr>
            <p:ph type="subTitle" idx="1"/>
          </p:nvPr>
        </p:nvSpPr>
        <p:spPr/>
        <p:txBody>
          <a:bodyPr>
            <a:normAutofit/>
          </a:bodyPr>
          <a:lstStyle/>
          <a:p>
            <a:r>
              <a:rPr lang="en-US" sz="3200" dirty="0"/>
              <a:t>Scripture Reading Ephesians 5:1-21</a:t>
            </a:r>
          </a:p>
        </p:txBody>
      </p:sp>
    </p:spTree>
    <p:extLst>
      <p:ext uri="{BB962C8B-B14F-4D97-AF65-F5344CB8AC3E}">
        <p14:creationId xmlns:p14="http://schemas.microsoft.com/office/powerpoint/2010/main" val="259708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5EE2C1-246B-CE43-B6FB-2C51BCC2BA1A}"/>
              </a:ext>
            </a:extLst>
          </p:cNvPr>
          <p:cNvSpPr txBox="1"/>
          <p:nvPr/>
        </p:nvSpPr>
        <p:spPr>
          <a:xfrm>
            <a:off x="151191" y="264886"/>
            <a:ext cx="11898690" cy="584775"/>
          </a:xfrm>
          <a:prstGeom prst="rect">
            <a:avLst/>
          </a:prstGeom>
          <a:noFill/>
        </p:spPr>
        <p:txBody>
          <a:bodyPr wrap="square" rtlCol="0">
            <a:spAutoFit/>
          </a:bodyPr>
          <a:lstStyle/>
          <a:p>
            <a:pPr marL="285750" indent="-285750" algn="l">
              <a:buFont typeface="Wingdings" pitchFamily="2" charset="2"/>
              <a:buChar char="q"/>
            </a:pPr>
            <a:r>
              <a:rPr lang="en-US" sz="3200" dirty="0"/>
              <a:t> Remember the warning we have at the closing of the Bible? </a:t>
            </a:r>
          </a:p>
        </p:txBody>
      </p:sp>
      <p:sp>
        <p:nvSpPr>
          <p:cNvPr id="3" name="TextBox 2">
            <a:extLst>
              <a:ext uri="{FF2B5EF4-FFF2-40B4-BE49-F238E27FC236}">
                <a16:creationId xmlns:a16="http://schemas.microsoft.com/office/drawing/2014/main" id="{DAFB53AE-E972-6949-A9C2-0088EBA50631}"/>
              </a:ext>
            </a:extLst>
          </p:cNvPr>
          <p:cNvSpPr txBox="1"/>
          <p:nvPr/>
        </p:nvSpPr>
        <p:spPr>
          <a:xfrm>
            <a:off x="142119" y="849661"/>
            <a:ext cx="11898690" cy="4031873"/>
          </a:xfrm>
          <a:prstGeom prst="rect">
            <a:avLst/>
          </a:prstGeom>
          <a:noFill/>
        </p:spPr>
        <p:txBody>
          <a:bodyPr wrap="square" rtlCol="0">
            <a:spAutoFit/>
          </a:bodyPr>
          <a:lstStyle/>
          <a:p>
            <a:pPr marL="285750" indent="-285750" algn="l">
              <a:buFont typeface="Wingdings" pitchFamily="2" charset="2"/>
              <a:buChar char="q"/>
            </a:pPr>
            <a:r>
              <a:rPr lang="en-US" sz="3200" dirty="0"/>
              <a:t> Revelation 22: 18-19 </a:t>
            </a:r>
            <a:r>
              <a:rPr lang="en-US" sz="3200" i="1" dirty="0">
                <a:solidFill>
                  <a:prstClr val="black"/>
                </a:solidFill>
                <a:latin typeface="Aharoni" panose="02010803020104030203" pitchFamily="2" charset="-79"/>
                <a:cs typeface="Aharoni" panose="02010803020104030203" pitchFamily="2" charset="-79"/>
              </a:rPr>
              <a:t>For I testify unto every man that </a:t>
            </a:r>
            <a:r>
              <a:rPr lang="en-US" sz="3200" i="1" dirty="0" err="1">
                <a:solidFill>
                  <a:prstClr val="black"/>
                </a:solidFill>
                <a:latin typeface="Aharoni" panose="02010803020104030203" pitchFamily="2" charset="-79"/>
                <a:cs typeface="Aharoni" panose="02010803020104030203" pitchFamily="2" charset="-79"/>
              </a:rPr>
              <a:t>heareth</a:t>
            </a:r>
            <a:r>
              <a:rPr lang="en-US" sz="3200" i="1" dirty="0">
                <a:solidFill>
                  <a:prstClr val="black"/>
                </a:solidFill>
                <a:latin typeface="Aharoni" panose="02010803020104030203" pitchFamily="2" charset="-79"/>
                <a:cs typeface="Aharoni" panose="02010803020104030203" pitchFamily="2" charset="-79"/>
              </a:rPr>
              <a:t> the words of the prophecy of this book, If any man shall add unto these things, God shall add unto him the plagues that are written in this book:</a:t>
            </a:r>
            <a:r>
              <a:rPr lang="en-US" sz="3200" b="1" i="1" dirty="0">
                <a:solidFill>
                  <a:prstClr val="black"/>
                </a:solidFill>
                <a:latin typeface="Aharoni" panose="02010803020104030203" pitchFamily="2" charset="-79"/>
                <a:cs typeface="Aharoni" panose="02010803020104030203" pitchFamily="2" charset="-79"/>
              </a:rPr>
              <a:t>19</a:t>
            </a:r>
            <a:r>
              <a:rPr lang="en-US" sz="3200" b="0" i="1" dirty="0">
                <a:solidFill>
                  <a:prstClr val="black"/>
                </a:solidFill>
                <a:latin typeface="Aharoni" panose="02010803020104030203" pitchFamily="2" charset="-79"/>
                <a:cs typeface="Aharoni" panose="02010803020104030203" pitchFamily="2" charset="-79"/>
              </a:rPr>
              <a:t> And if any man shall take away from the words of the book of this prophecy, God shall take away his part out of the book of life, and out of the holy city, and from the things which are written in this book.</a:t>
            </a:r>
            <a:endParaRPr lang="en-US" sz="3200" i="1" dirty="0">
              <a:latin typeface="Aharoni" panose="02010803020104030203" pitchFamily="2" charset="-79"/>
              <a:cs typeface="Aharoni" panose="02010803020104030203" pitchFamily="2" charset="-79"/>
            </a:endParaRPr>
          </a:p>
        </p:txBody>
      </p:sp>
      <p:sp>
        <p:nvSpPr>
          <p:cNvPr id="4" name="TextBox 3">
            <a:extLst>
              <a:ext uri="{FF2B5EF4-FFF2-40B4-BE49-F238E27FC236}">
                <a16:creationId xmlns:a16="http://schemas.microsoft.com/office/drawing/2014/main" id="{0DCD32EA-0CCE-4B4A-B8D9-73E4143BB6D8}"/>
              </a:ext>
            </a:extLst>
          </p:cNvPr>
          <p:cNvSpPr txBox="1"/>
          <p:nvPr/>
        </p:nvSpPr>
        <p:spPr>
          <a:xfrm>
            <a:off x="5186135" y="2517624"/>
            <a:ext cx="1828800" cy="1828800"/>
          </a:xfrm>
          <a:prstGeom prst="rect">
            <a:avLst/>
          </a:prstGeom>
          <a:noFill/>
        </p:spPr>
        <p:txBody>
          <a:bodyPr wrap="square" rtlCol="0">
            <a:spAutoFit/>
          </a:bodyPr>
          <a:lstStyle/>
          <a:p>
            <a:pPr algn="l"/>
            <a:endParaRPr lang="en-US" dirty="0"/>
          </a:p>
        </p:txBody>
      </p:sp>
      <p:sp>
        <p:nvSpPr>
          <p:cNvPr id="5" name="TextBox 4">
            <a:extLst>
              <a:ext uri="{FF2B5EF4-FFF2-40B4-BE49-F238E27FC236}">
                <a16:creationId xmlns:a16="http://schemas.microsoft.com/office/drawing/2014/main" id="{B2A435B0-7EA4-B74C-9796-169E9F08708F}"/>
              </a:ext>
            </a:extLst>
          </p:cNvPr>
          <p:cNvSpPr txBox="1"/>
          <p:nvPr/>
        </p:nvSpPr>
        <p:spPr>
          <a:xfrm>
            <a:off x="5186135" y="2517624"/>
            <a:ext cx="1828800" cy="1828800"/>
          </a:xfrm>
          <a:prstGeom prst="rect">
            <a:avLst/>
          </a:prstGeom>
          <a:noFill/>
        </p:spPr>
        <p:txBody>
          <a:bodyPr wrap="square" rtlCol="0">
            <a:spAutoFit/>
          </a:bodyPr>
          <a:lstStyle/>
          <a:p>
            <a:pPr algn="l"/>
            <a:endParaRPr lang="en-US" dirty="0"/>
          </a:p>
        </p:txBody>
      </p:sp>
      <p:sp>
        <p:nvSpPr>
          <p:cNvPr id="6" name="TextBox 5">
            <a:extLst>
              <a:ext uri="{FF2B5EF4-FFF2-40B4-BE49-F238E27FC236}">
                <a16:creationId xmlns:a16="http://schemas.microsoft.com/office/drawing/2014/main" id="{934A36A5-389C-0947-A176-C742CB8BDED5}"/>
              </a:ext>
            </a:extLst>
          </p:cNvPr>
          <p:cNvSpPr txBox="1"/>
          <p:nvPr/>
        </p:nvSpPr>
        <p:spPr>
          <a:xfrm>
            <a:off x="169332" y="4532343"/>
            <a:ext cx="11898690" cy="1569660"/>
          </a:xfrm>
          <a:prstGeom prst="rect">
            <a:avLst/>
          </a:prstGeom>
          <a:noFill/>
        </p:spPr>
        <p:txBody>
          <a:bodyPr wrap="square" rtlCol="0">
            <a:spAutoFit/>
          </a:bodyPr>
          <a:lstStyle/>
          <a:p>
            <a:pPr marL="285750" indent="-285750" algn="l">
              <a:buFont typeface="Wingdings" pitchFamily="2" charset="2"/>
              <a:buChar char="q"/>
            </a:pPr>
            <a:r>
              <a:rPr lang="en-US" sz="3200" dirty="0"/>
              <a:t> Adding instruments to worship is indeed adding to the doctrine and is transgression. We’re talking about loosing your soul here, how serious!</a:t>
            </a:r>
          </a:p>
        </p:txBody>
      </p:sp>
    </p:spTree>
    <p:extLst>
      <p:ext uri="{BB962C8B-B14F-4D97-AF65-F5344CB8AC3E}">
        <p14:creationId xmlns:p14="http://schemas.microsoft.com/office/powerpoint/2010/main" val="415887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356800-25DF-8F4E-AE94-E29E1C051011}"/>
              </a:ext>
            </a:extLst>
          </p:cNvPr>
          <p:cNvSpPr txBox="1"/>
          <p:nvPr/>
        </p:nvSpPr>
        <p:spPr>
          <a:xfrm>
            <a:off x="169333" y="-143329"/>
            <a:ext cx="11853333" cy="6494085"/>
          </a:xfrm>
          <a:prstGeom prst="rect">
            <a:avLst/>
          </a:prstGeom>
          <a:noFill/>
        </p:spPr>
        <p:txBody>
          <a:bodyPr wrap="square" rtlCol="0">
            <a:spAutoFit/>
          </a:bodyPr>
          <a:lstStyle/>
          <a:p>
            <a:pPr marL="285750" indent="-285750" algn="l">
              <a:buFont typeface="Wingdings" pitchFamily="2" charset="2"/>
              <a:buChar char="q"/>
            </a:pPr>
            <a:r>
              <a:rPr lang="en-US" sz="3200" dirty="0"/>
              <a:t> Many will argue the fact that instruments was used in the Old Testament.  The answer to this is yes they was.  There is different scriptures that show instruments being used under the Old Law. Folks we are no longer under the old law! Do we sacrifice animals?</a:t>
            </a:r>
          </a:p>
          <a:p>
            <a:pPr marL="285750" indent="-285750" algn="l">
              <a:buFont typeface="Wingdings" pitchFamily="2" charset="2"/>
              <a:buChar char="q"/>
            </a:pPr>
            <a:r>
              <a:rPr lang="en-US" sz="3200" dirty="0"/>
              <a:t> Jesus died to bring the New Testament into force. Colossians 2: 14-17</a:t>
            </a:r>
            <a:r>
              <a:rPr lang="en-US" sz="3200" b="0" i="1" dirty="0">
                <a:solidFill>
                  <a:prstClr val="black"/>
                </a:solidFill>
                <a:latin typeface="Aharoni" panose="02010803020104030203" pitchFamily="2" charset="-79"/>
                <a:cs typeface="Aharoni" panose="02010803020104030203" pitchFamily="2" charset="-79"/>
              </a:rPr>
              <a:t>Blotting out the handwriting of ordinances that was against us, which was contrary to us, and took it out of the way, nailing it to his cross;</a:t>
            </a:r>
            <a:r>
              <a:rPr lang="en-US" sz="3200" b="1" i="1" dirty="0">
                <a:solidFill>
                  <a:prstClr val="black"/>
                </a:solidFill>
                <a:latin typeface="Aharoni" panose="02010803020104030203" pitchFamily="2" charset="-79"/>
                <a:cs typeface="Aharoni" panose="02010803020104030203" pitchFamily="2" charset="-79"/>
              </a:rPr>
              <a:t>15</a:t>
            </a:r>
            <a:r>
              <a:rPr lang="en-US" sz="3200" b="0" i="1" dirty="0">
                <a:solidFill>
                  <a:prstClr val="black"/>
                </a:solidFill>
                <a:latin typeface="Aharoni" panose="02010803020104030203" pitchFamily="2" charset="-79"/>
                <a:cs typeface="Aharoni" panose="02010803020104030203" pitchFamily="2" charset="-79"/>
              </a:rPr>
              <a:t> And having spoiled principalities and powers, he made a shew of them openly, triumphing over them in it.</a:t>
            </a:r>
            <a:r>
              <a:rPr lang="en-US" sz="3200" b="1" i="1" dirty="0">
                <a:solidFill>
                  <a:prstClr val="black"/>
                </a:solidFill>
                <a:latin typeface="Aharoni" panose="02010803020104030203" pitchFamily="2" charset="-79"/>
                <a:cs typeface="Aharoni" panose="02010803020104030203" pitchFamily="2" charset="-79"/>
              </a:rPr>
              <a:t>16</a:t>
            </a:r>
            <a:r>
              <a:rPr lang="en-US" sz="3200" b="0" i="1" dirty="0">
                <a:solidFill>
                  <a:prstClr val="black"/>
                </a:solidFill>
                <a:latin typeface="Aharoni" panose="02010803020104030203" pitchFamily="2" charset="-79"/>
                <a:cs typeface="Aharoni" panose="02010803020104030203" pitchFamily="2" charset="-79"/>
              </a:rPr>
              <a:t> Let no man therefore judge you in meat, or in drink, or in respect of an </a:t>
            </a:r>
            <a:r>
              <a:rPr lang="en-US" sz="3200" b="0" i="1" dirty="0" err="1">
                <a:solidFill>
                  <a:prstClr val="black"/>
                </a:solidFill>
                <a:latin typeface="Aharoni" panose="02010803020104030203" pitchFamily="2" charset="-79"/>
                <a:cs typeface="Aharoni" panose="02010803020104030203" pitchFamily="2" charset="-79"/>
              </a:rPr>
              <a:t>holyday</a:t>
            </a:r>
            <a:r>
              <a:rPr lang="en-US" sz="3200" b="0" i="1" dirty="0">
                <a:solidFill>
                  <a:prstClr val="black"/>
                </a:solidFill>
                <a:latin typeface="Aharoni" panose="02010803020104030203" pitchFamily="2" charset="-79"/>
                <a:cs typeface="Aharoni" panose="02010803020104030203" pitchFamily="2" charset="-79"/>
              </a:rPr>
              <a:t>, or of the new moon, or of the sabbath days:</a:t>
            </a:r>
            <a:r>
              <a:rPr lang="en-US" sz="3200" b="1" i="1" dirty="0">
                <a:solidFill>
                  <a:prstClr val="black"/>
                </a:solidFill>
                <a:latin typeface="Aharoni" panose="02010803020104030203" pitchFamily="2" charset="-79"/>
                <a:cs typeface="Aharoni" panose="02010803020104030203" pitchFamily="2" charset="-79"/>
              </a:rPr>
              <a:t>17</a:t>
            </a:r>
            <a:r>
              <a:rPr lang="en-US" sz="3200" b="0" i="1" dirty="0">
                <a:solidFill>
                  <a:prstClr val="black"/>
                </a:solidFill>
                <a:latin typeface="Aharoni" panose="02010803020104030203" pitchFamily="2" charset="-79"/>
                <a:cs typeface="Aharoni" panose="02010803020104030203" pitchFamily="2" charset="-79"/>
              </a:rPr>
              <a:t> Which are a shadow of things to come; but the body is of Christ.</a:t>
            </a:r>
            <a:endParaRPr lang="en-US" sz="3200"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0169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E4E896-27A6-254D-8568-4738F3B2A012}"/>
              </a:ext>
            </a:extLst>
          </p:cNvPr>
          <p:cNvSpPr txBox="1"/>
          <p:nvPr/>
        </p:nvSpPr>
        <p:spPr>
          <a:xfrm>
            <a:off x="120953" y="194129"/>
            <a:ext cx="11883572" cy="3046988"/>
          </a:xfrm>
          <a:prstGeom prst="rect">
            <a:avLst/>
          </a:prstGeom>
          <a:noFill/>
        </p:spPr>
        <p:txBody>
          <a:bodyPr wrap="square" rtlCol="0">
            <a:spAutoFit/>
          </a:bodyPr>
          <a:lstStyle/>
          <a:p>
            <a:pPr marL="285750" indent="-285750" algn="l">
              <a:buFont typeface="Wingdings" pitchFamily="2" charset="2"/>
              <a:buChar char="q"/>
            </a:pPr>
            <a:r>
              <a:rPr lang="en-US" sz="3200" dirty="0"/>
              <a:t> God speaks to us through his Son and not Moses and the prophets. Hebrews 9:15-17</a:t>
            </a:r>
            <a:r>
              <a:rPr lang="en-US" sz="3200" i="1" dirty="0">
                <a:latin typeface="Aharoni" panose="02010803020104030203" pitchFamily="2" charset="-79"/>
                <a:cs typeface="Aharoni" panose="02010803020104030203" pitchFamily="2" charset="-79"/>
              </a:rPr>
              <a:t> </a:t>
            </a:r>
            <a:r>
              <a:rPr lang="en-US" sz="3200" i="1" dirty="0">
                <a:solidFill>
                  <a:prstClr val="black"/>
                </a:solidFill>
                <a:latin typeface="Aharoni" panose="02010803020104030203" pitchFamily="2" charset="-79"/>
                <a:cs typeface="Aharoni" panose="02010803020104030203" pitchFamily="2" charset="-79"/>
              </a:rPr>
              <a:t>God, who at sundry times and in divers manners spake in time past unto the fathers by the prophets,</a:t>
            </a:r>
            <a:r>
              <a:rPr lang="en-US" sz="3200" b="1" i="1" dirty="0">
                <a:solidFill>
                  <a:prstClr val="black"/>
                </a:solidFill>
                <a:latin typeface="Aharoni" panose="02010803020104030203" pitchFamily="2" charset="-79"/>
                <a:cs typeface="Aharoni" panose="02010803020104030203" pitchFamily="2" charset="-79"/>
              </a:rPr>
              <a:t>2</a:t>
            </a:r>
            <a:r>
              <a:rPr lang="en-US" sz="3200" b="0" i="1" dirty="0">
                <a:solidFill>
                  <a:prstClr val="black"/>
                </a:solidFill>
                <a:latin typeface="Aharoni" panose="02010803020104030203" pitchFamily="2" charset="-79"/>
                <a:cs typeface="Aharoni" panose="02010803020104030203" pitchFamily="2" charset="-79"/>
              </a:rPr>
              <a:t> Hath in these last days spoken unto us by his Son, whom he hath appointed heir of all things, by whom also he made the worlds;</a:t>
            </a:r>
            <a:endParaRPr lang="en-US" sz="3200" i="1" dirty="0">
              <a:latin typeface="Aharoni" panose="02010803020104030203" pitchFamily="2" charset="-79"/>
              <a:cs typeface="Aharoni" panose="02010803020104030203" pitchFamily="2" charset="-79"/>
            </a:endParaRPr>
          </a:p>
        </p:txBody>
      </p:sp>
      <p:sp>
        <p:nvSpPr>
          <p:cNvPr id="3" name="TextBox 2">
            <a:extLst>
              <a:ext uri="{FF2B5EF4-FFF2-40B4-BE49-F238E27FC236}">
                <a16:creationId xmlns:a16="http://schemas.microsoft.com/office/drawing/2014/main" id="{FD9241CC-1AB1-A241-83D9-76D9109EF985}"/>
              </a:ext>
            </a:extLst>
          </p:cNvPr>
          <p:cNvSpPr txBox="1"/>
          <p:nvPr/>
        </p:nvSpPr>
        <p:spPr>
          <a:xfrm>
            <a:off x="120953" y="3429000"/>
            <a:ext cx="11883572" cy="1077218"/>
          </a:xfrm>
          <a:prstGeom prst="rect">
            <a:avLst/>
          </a:prstGeom>
          <a:noFill/>
        </p:spPr>
        <p:txBody>
          <a:bodyPr wrap="square" rtlCol="0">
            <a:spAutoFit/>
          </a:bodyPr>
          <a:lstStyle/>
          <a:p>
            <a:pPr marL="285750" indent="-285750" algn="l">
              <a:buFont typeface="Wingdings" pitchFamily="2" charset="2"/>
              <a:buChar char="q"/>
            </a:pPr>
            <a:r>
              <a:rPr lang="en-US" sz="3200" dirty="0"/>
              <a:t> If we are going to worship God we must do it in spirit and in truth, we must find authority in the New Testament for what we practice.</a:t>
            </a:r>
          </a:p>
        </p:txBody>
      </p:sp>
    </p:spTree>
    <p:extLst>
      <p:ext uri="{BB962C8B-B14F-4D97-AF65-F5344CB8AC3E}">
        <p14:creationId xmlns:p14="http://schemas.microsoft.com/office/powerpoint/2010/main" val="54796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EC7C9A-5F25-B041-A949-0820ECD7EEE9}"/>
              </a:ext>
            </a:extLst>
          </p:cNvPr>
          <p:cNvSpPr txBox="1"/>
          <p:nvPr/>
        </p:nvSpPr>
        <p:spPr>
          <a:xfrm>
            <a:off x="226786" y="234647"/>
            <a:ext cx="11777738" cy="6001643"/>
          </a:xfrm>
          <a:prstGeom prst="rect">
            <a:avLst/>
          </a:prstGeom>
          <a:noFill/>
        </p:spPr>
        <p:txBody>
          <a:bodyPr wrap="square" rtlCol="0">
            <a:spAutoFit/>
          </a:bodyPr>
          <a:lstStyle/>
          <a:p>
            <a:pPr marL="285750" indent="-285750" algn="l">
              <a:buFont typeface="Wingdings" pitchFamily="2" charset="2"/>
              <a:buChar char="q"/>
            </a:pPr>
            <a:r>
              <a:rPr lang="en-US" sz="3200" dirty="0"/>
              <a:t> Now before we get into New Testament scriptures relating to music in worship I’d like to direct your minds to one more thought. Some will ask how something can be right in our homes and not right in the church. Let’s make this plain. It is perfectly fine for us to serve pancakes and bacon at our table at home but it would be sinful and wrong for us to add it to the Lords table. Why is it wrong? God has legislated regarding what should be on his table. There is no authority for us to add pancakes and bacon to his table. We are at liberty for what we want to serve at our own table.In the church we have to do as we are commanded. It would be wrong for us to add something other than bread and wine to the Lords table as it would be wrong for us to add Instrumental music to worship.</a:t>
            </a:r>
          </a:p>
        </p:txBody>
      </p:sp>
    </p:spTree>
    <p:extLst>
      <p:ext uri="{BB962C8B-B14F-4D97-AF65-F5344CB8AC3E}">
        <p14:creationId xmlns:p14="http://schemas.microsoft.com/office/powerpoint/2010/main" val="110773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DC2550-BBBD-C441-9619-75F8A7695B4F}"/>
              </a:ext>
            </a:extLst>
          </p:cNvPr>
          <p:cNvSpPr txBox="1"/>
          <p:nvPr/>
        </p:nvSpPr>
        <p:spPr>
          <a:xfrm>
            <a:off x="257024" y="264886"/>
            <a:ext cx="11717262" cy="4031873"/>
          </a:xfrm>
          <a:prstGeom prst="rect">
            <a:avLst/>
          </a:prstGeom>
          <a:noFill/>
        </p:spPr>
        <p:txBody>
          <a:bodyPr wrap="square" rtlCol="0">
            <a:spAutoFit/>
          </a:bodyPr>
          <a:lstStyle/>
          <a:p>
            <a:pPr marL="285750" indent="-285750" algn="l">
              <a:buFont typeface="Wingdings" pitchFamily="2" charset="2"/>
              <a:buChar char="q"/>
            </a:pPr>
            <a:r>
              <a:rPr lang="en-US" sz="3200" dirty="0"/>
              <a:t> We sing to praise, glorify and please the God of heaven. Man is NOT the object of worship. Ephesians 5:19 </a:t>
            </a:r>
            <a:r>
              <a:rPr lang="en-US" sz="1800" b="0" dirty="0">
                <a:solidFill>
                  <a:prstClr val="black"/>
                </a:solidFill>
                <a:latin typeface="Andada-Regular"/>
              </a:rPr>
              <a:t> </a:t>
            </a:r>
            <a:r>
              <a:rPr lang="en-US" sz="3200" b="0" i="1" dirty="0">
                <a:solidFill>
                  <a:prstClr val="black"/>
                </a:solidFill>
                <a:latin typeface="Aharoni" panose="02010803020104030203" pitchFamily="2" charset="-79"/>
                <a:cs typeface="Aharoni" panose="02010803020104030203" pitchFamily="2" charset="-79"/>
              </a:rPr>
              <a:t>Speaking to yourselves in psalms and hymns and spiritual songs, singing and making melody in your heart to the Lord. </a:t>
            </a:r>
            <a:r>
              <a:rPr lang="en-US" sz="3200" b="0" dirty="0">
                <a:solidFill>
                  <a:prstClr val="black"/>
                </a:solidFill>
                <a:cs typeface="Aharoni" panose="02010803020104030203" pitchFamily="2" charset="-79"/>
              </a:rPr>
              <a:t>Notice that in this text our singing is offered to the Lord. </a:t>
            </a:r>
          </a:p>
          <a:p>
            <a:pPr marL="285750" indent="-285750" algn="l">
              <a:buFont typeface="Wingdings" pitchFamily="2" charset="2"/>
              <a:buChar char="q"/>
            </a:pPr>
            <a:r>
              <a:rPr lang="en-US" sz="3200" i="1" dirty="0">
                <a:solidFill>
                  <a:prstClr val="black"/>
                </a:solidFill>
                <a:latin typeface="Aharoni" panose="02010803020104030203" pitchFamily="2" charset="-79"/>
                <a:cs typeface="Aharoni" panose="02010803020104030203" pitchFamily="2" charset="-79"/>
              </a:rPr>
              <a:t> </a:t>
            </a:r>
            <a:r>
              <a:rPr lang="en-US" sz="3200" dirty="0">
                <a:solidFill>
                  <a:prstClr val="black"/>
                </a:solidFill>
                <a:cs typeface="Aharoni" panose="02010803020104030203" pitchFamily="2" charset="-79"/>
              </a:rPr>
              <a:t>The Hebrew writer quoted the messianic psalm, Hebrews 2:12 </a:t>
            </a:r>
            <a:r>
              <a:rPr lang="en-US" sz="3200" b="0" i="1" dirty="0">
                <a:solidFill>
                  <a:prstClr val="black"/>
                </a:solidFill>
                <a:latin typeface="Aharoni" panose="02010803020104030203" pitchFamily="2" charset="-79"/>
                <a:cs typeface="Aharoni" panose="02010803020104030203" pitchFamily="2" charset="-79"/>
              </a:rPr>
              <a:t>Saying, I will declare thy name unto my brethren, in the midst of the church will I sing praise unto thee.</a:t>
            </a:r>
          </a:p>
        </p:txBody>
      </p:sp>
    </p:spTree>
    <p:extLst>
      <p:ext uri="{BB962C8B-B14F-4D97-AF65-F5344CB8AC3E}">
        <p14:creationId xmlns:p14="http://schemas.microsoft.com/office/powerpoint/2010/main" val="12005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94FD6C-DA5C-8248-993E-AB8FB8E48B3F}"/>
              </a:ext>
            </a:extLst>
          </p:cNvPr>
          <p:cNvSpPr txBox="1"/>
          <p:nvPr/>
        </p:nvSpPr>
        <p:spPr>
          <a:xfrm>
            <a:off x="226787" y="370719"/>
            <a:ext cx="11762618" cy="2062103"/>
          </a:xfrm>
          <a:prstGeom prst="rect">
            <a:avLst/>
          </a:prstGeom>
          <a:noFill/>
        </p:spPr>
        <p:txBody>
          <a:bodyPr wrap="square" rtlCol="0">
            <a:spAutoFit/>
          </a:bodyPr>
          <a:lstStyle/>
          <a:p>
            <a:pPr marL="285750" indent="-285750" algn="l">
              <a:buFont typeface="Wingdings" pitchFamily="2" charset="2"/>
              <a:buChar char="q"/>
            </a:pPr>
            <a:r>
              <a:rPr lang="en-US" sz="3200" dirty="0"/>
              <a:t> Singing was practiced in the assembly at Corinth. 1 Corinthians 14:15 </a:t>
            </a:r>
            <a:r>
              <a:rPr lang="en-US" sz="3200" b="0" i="1" dirty="0">
                <a:solidFill>
                  <a:prstClr val="black"/>
                </a:solidFill>
                <a:latin typeface="Aharoni" panose="02010803020104030203" pitchFamily="2" charset="-79"/>
                <a:cs typeface="Aharoni" panose="02010803020104030203" pitchFamily="2" charset="-79"/>
              </a:rPr>
              <a:t>What is it then? I will pray with the spirit, and I will pray with the understanding also: I will sing with the spirit, and I will sing with the understanding also.</a:t>
            </a:r>
            <a:endParaRPr lang="en-US" sz="3200" i="1" dirty="0">
              <a:latin typeface="Aharoni" panose="02010803020104030203" pitchFamily="2" charset="-79"/>
              <a:cs typeface="Aharoni" panose="02010803020104030203" pitchFamily="2" charset="-79"/>
            </a:endParaRPr>
          </a:p>
        </p:txBody>
      </p:sp>
      <p:sp>
        <p:nvSpPr>
          <p:cNvPr id="3" name="TextBox 2">
            <a:extLst>
              <a:ext uri="{FF2B5EF4-FFF2-40B4-BE49-F238E27FC236}">
                <a16:creationId xmlns:a16="http://schemas.microsoft.com/office/drawing/2014/main" id="{BD2D971E-013E-A94E-A37B-4B4BBAFCFD61}"/>
              </a:ext>
            </a:extLst>
          </p:cNvPr>
          <p:cNvSpPr txBox="1"/>
          <p:nvPr/>
        </p:nvSpPr>
        <p:spPr>
          <a:xfrm>
            <a:off x="226788" y="2517624"/>
            <a:ext cx="11762618" cy="3539430"/>
          </a:xfrm>
          <a:prstGeom prst="rect">
            <a:avLst/>
          </a:prstGeom>
          <a:noFill/>
        </p:spPr>
        <p:txBody>
          <a:bodyPr wrap="square" rtlCol="0">
            <a:spAutoFit/>
          </a:bodyPr>
          <a:lstStyle/>
          <a:p>
            <a:pPr marL="285750" indent="-285750" algn="l">
              <a:buFont typeface="Wingdings" pitchFamily="2" charset="2"/>
              <a:buChar char="q"/>
            </a:pPr>
            <a:r>
              <a:rPr lang="en-US" sz="3200" dirty="0"/>
              <a:t> Our congregational singing engages us to speak to one another as we read in Ephesians 5:19. Congregational singing also serves for us to teach and admonish one another. Colossians 3:16 </a:t>
            </a:r>
            <a:r>
              <a:rPr lang="en-US" sz="3200" i="1" dirty="0">
                <a:solidFill>
                  <a:prstClr val="black"/>
                </a:solidFill>
                <a:latin typeface="Aharoni" panose="02010803020104030203" pitchFamily="2" charset="-79"/>
                <a:cs typeface="Aharoni" panose="02010803020104030203" pitchFamily="2" charset="-79"/>
              </a:rPr>
              <a:t>Let the word of Christ dwell in you richly in all wisdom; teaching and admonishing one another in psalms and hymns and spiritual songs, singing with grace in your hearts to the Lord.</a:t>
            </a:r>
            <a:endParaRPr lang="en-US" sz="3200"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5322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F2E9A8-B46C-0D41-B0D6-93238CCF8BC6}"/>
              </a:ext>
            </a:extLst>
          </p:cNvPr>
          <p:cNvSpPr txBox="1"/>
          <p:nvPr/>
        </p:nvSpPr>
        <p:spPr>
          <a:xfrm>
            <a:off x="166310" y="143933"/>
            <a:ext cx="11838214" cy="3046988"/>
          </a:xfrm>
          <a:prstGeom prst="rect">
            <a:avLst/>
          </a:prstGeom>
          <a:noFill/>
        </p:spPr>
        <p:txBody>
          <a:bodyPr wrap="square" rtlCol="0">
            <a:spAutoFit/>
          </a:bodyPr>
          <a:lstStyle/>
          <a:p>
            <a:pPr marL="285750" indent="-285750" algn="l">
              <a:buFont typeface="Wingdings" pitchFamily="2" charset="2"/>
              <a:buChar char="q"/>
            </a:pPr>
            <a:r>
              <a:rPr lang="en-US" sz="3200" dirty="0"/>
              <a:t> Is there any teaching or admonishing done by the playing of a mechanical instrument? NO.  We simply reject Instrumental music because it is not authorized in the scriptures for us to use. Colossians 3:17 </a:t>
            </a:r>
            <a:r>
              <a:rPr lang="en-US" sz="3200" i="1" dirty="0">
                <a:solidFill>
                  <a:prstClr val="black"/>
                </a:solidFill>
                <a:latin typeface="Aharoni" panose="02010803020104030203" pitchFamily="2" charset="-79"/>
                <a:cs typeface="Aharoni" panose="02010803020104030203" pitchFamily="2" charset="-79"/>
              </a:rPr>
              <a:t>And whatsoever ye do in word or deed, do all in the name of the Lord Jesus, giving thanks to God and the Father by him.</a:t>
            </a:r>
            <a:endParaRPr lang="en-US" sz="3200"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2328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E4CAD0-87D9-AD45-A342-742DAE135C91}"/>
              </a:ext>
            </a:extLst>
          </p:cNvPr>
          <p:cNvSpPr txBox="1"/>
          <p:nvPr/>
        </p:nvSpPr>
        <p:spPr>
          <a:xfrm>
            <a:off x="207131" y="-173567"/>
            <a:ext cx="11777738" cy="6678751"/>
          </a:xfrm>
          <a:prstGeom prst="rect">
            <a:avLst/>
          </a:prstGeom>
          <a:noFill/>
        </p:spPr>
        <p:txBody>
          <a:bodyPr wrap="square" rtlCol="0">
            <a:spAutoFit/>
          </a:bodyPr>
          <a:lstStyle/>
          <a:p>
            <a:pPr marL="285750" indent="-285750" algn="l">
              <a:buFont typeface="Wingdings" pitchFamily="2" charset="2"/>
              <a:buChar char="q"/>
            </a:pPr>
            <a:r>
              <a:rPr lang="en-US" sz="3200" dirty="0"/>
              <a:t> Let’s take a look in Acts chapter 16 verse14- 33. </a:t>
            </a:r>
          </a:p>
          <a:p>
            <a:pPr marL="285750" indent="-285750" algn="l">
              <a:buFont typeface="Wingdings" pitchFamily="2" charset="2"/>
              <a:buChar char="q"/>
            </a:pPr>
            <a:r>
              <a:rPr lang="en-US" sz="3200" dirty="0"/>
              <a:t> 14. </a:t>
            </a:r>
            <a:r>
              <a:rPr lang="en-US" sz="2800" i="1" dirty="0">
                <a:solidFill>
                  <a:prstClr val="black"/>
                </a:solidFill>
                <a:latin typeface="Aharoni" panose="02010803020104030203" pitchFamily="2" charset="-79"/>
                <a:cs typeface="Aharoni" panose="02010803020104030203" pitchFamily="2" charset="-79"/>
              </a:rPr>
              <a:t>And a certain woman named Lydia, a seller of purple, of the city of </a:t>
            </a:r>
            <a:r>
              <a:rPr lang="en-US" sz="2800" i="1" dirty="0" err="1">
                <a:solidFill>
                  <a:prstClr val="black"/>
                </a:solidFill>
                <a:latin typeface="Aharoni" panose="02010803020104030203" pitchFamily="2" charset="-79"/>
                <a:cs typeface="Aharoni" panose="02010803020104030203" pitchFamily="2" charset="-79"/>
              </a:rPr>
              <a:t>Thyatira</a:t>
            </a:r>
            <a:r>
              <a:rPr lang="en-US" sz="2800" i="1" dirty="0">
                <a:solidFill>
                  <a:prstClr val="black"/>
                </a:solidFill>
                <a:latin typeface="Aharoni" panose="02010803020104030203" pitchFamily="2" charset="-79"/>
                <a:cs typeface="Aharoni" panose="02010803020104030203" pitchFamily="2" charset="-79"/>
              </a:rPr>
              <a:t>, which worshipped God, heard us: whose heart the Lord opened, that she attended unto the things which were spoken of Paul.</a:t>
            </a:r>
            <a:r>
              <a:rPr lang="en-US" sz="2800" b="1" i="1" dirty="0">
                <a:solidFill>
                  <a:prstClr val="black"/>
                </a:solidFill>
                <a:latin typeface="Aharoni" panose="02010803020104030203" pitchFamily="2" charset="-79"/>
                <a:cs typeface="Aharoni" panose="02010803020104030203" pitchFamily="2" charset="-79"/>
              </a:rPr>
              <a:t>15</a:t>
            </a:r>
            <a:r>
              <a:rPr lang="en-US" sz="2800" b="0" i="1" dirty="0">
                <a:solidFill>
                  <a:prstClr val="black"/>
                </a:solidFill>
                <a:latin typeface="Aharoni" panose="02010803020104030203" pitchFamily="2" charset="-79"/>
                <a:cs typeface="Aharoni" panose="02010803020104030203" pitchFamily="2" charset="-79"/>
              </a:rPr>
              <a:t> And when she was baptized, and her household, she besought us, saying, If ye have judged me to be faithful to the Lord, come into my house, and abide there. And she constrained us.</a:t>
            </a:r>
            <a:r>
              <a:rPr lang="en-US" sz="2800" b="1" i="1" dirty="0">
                <a:solidFill>
                  <a:prstClr val="black"/>
                </a:solidFill>
                <a:latin typeface="Aharoni" panose="02010803020104030203" pitchFamily="2" charset="-79"/>
                <a:cs typeface="Aharoni" panose="02010803020104030203" pitchFamily="2" charset="-79"/>
              </a:rPr>
              <a:t>16</a:t>
            </a:r>
            <a:r>
              <a:rPr lang="en-US" sz="2800" b="0" i="1" dirty="0">
                <a:solidFill>
                  <a:prstClr val="black"/>
                </a:solidFill>
                <a:latin typeface="Aharoni" panose="02010803020104030203" pitchFamily="2" charset="-79"/>
                <a:cs typeface="Aharoni" panose="02010803020104030203" pitchFamily="2" charset="-79"/>
              </a:rPr>
              <a:t> And it came to pass, as we went to prayer, a certain damsel possessed with a spirit of divination met us, which brought her masters much gain by soothsaying:</a:t>
            </a:r>
            <a:r>
              <a:rPr lang="en-US" sz="2800" b="1" i="1" dirty="0">
                <a:solidFill>
                  <a:prstClr val="black"/>
                </a:solidFill>
                <a:latin typeface="Aharoni" panose="02010803020104030203" pitchFamily="2" charset="-79"/>
                <a:cs typeface="Aharoni" panose="02010803020104030203" pitchFamily="2" charset="-79"/>
              </a:rPr>
              <a:t>17</a:t>
            </a:r>
            <a:r>
              <a:rPr lang="en-US" sz="2800" b="0" i="1" dirty="0">
                <a:solidFill>
                  <a:prstClr val="black"/>
                </a:solidFill>
                <a:latin typeface="Aharoni" panose="02010803020104030203" pitchFamily="2" charset="-79"/>
                <a:cs typeface="Aharoni" panose="02010803020104030203" pitchFamily="2" charset="-79"/>
              </a:rPr>
              <a:t> The same followed Paul and us, and cried, saying, These men are the servants of the most high God, which shew unto us the way of salvation.</a:t>
            </a:r>
            <a:r>
              <a:rPr lang="en-US" sz="2800" b="1" i="1" dirty="0">
                <a:solidFill>
                  <a:prstClr val="black"/>
                </a:solidFill>
                <a:latin typeface="Aharoni" panose="02010803020104030203" pitchFamily="2" charset="-79"/>
                <a:cs typeface="Aharoni" panose="02010803020104030203" pitchFamily="2" charset="-79"/>
              </a:rPr>
              <a:t>18</a:t>
            </a:r>
            <a:r>
              <a:rPr lang="en-US" sz="2800" b="0" i="1" dirty="0">
                <a:solidFill>
                  <a:prstClr val="black"/>
                </a:solidFill>
                <a:latin typeface="Aharoni" panose="02010803020104030203" pitchFamily="2" charset="-79"/>
                <a:cs typeface="Aharoni" panose="02010803020104030203" pitchFamily="2" charset="-79"/>
              </a:rPr>
              <a:t> And this did she many days. But Paul, being grieved, turned and said to the spirit, I command thee in the name of Jesus Christ to come out of her. And he came out the same hour.</a:t>
            </a:r>
            <a:endParaRPr lang="en-US" sz="2800"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8546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3C330D-B5A3-DE45-867D-C60FEED2F3E6}"/>
              </a:ext>
            </a:extLst>
          </p:cNvPr>
          <p:cNvSpPr txBox="1"/>
          <p:nvPr/>
        </p:nvSpPr>
        <p:spPr>
          <a:xfrm>
            <a:off x="0" y="0"/>
            <a:ext cx="12192000" cy="6001643"/>
          </a:xfrm>
          <a:prstGeom prst="rect">
            <a:avLst/>
          </a:prstGeom>
          <a:noFill/>
        </p:spPr>
        <p:txBody>
          <a:bodyPr wrap="square" rtlCol="0">
            <a:spAutoFit/>
          </a:bodyPr>
          <a:lstStyle/>
          <a:p>
            <a:pPr marL="285750" indent="-285750" algn="l">
              <a:buFont typeface="Wingdings" pitchFamily="2" charset="2"/>
              <a:buChar char="q"/>
            </a:pPr>
            <a:r>
              <a:rPr lang="en-US" sz="2800" dirty="0"/>
              <a:t> </a:t>
            </a:r>
            <a:r>
              <a:rPr lang="en-US" sz="3200" b="1" i="1" dirty="0">
                <a:solidFill>
                  <a:prstClr val="black"/>
                </a:solidFill>
                <a:latin typeface="Aharoni" panose="02010803020104030203" pitchFamily="2" charset="-79"/>
                <a:cs typeface="Aharoni" panose="02010803020104030203" pitchFamily="2" charset="-79"/>
              </a:rPr>
              <a:t>19</a:t>
            </a:r>
            <a:r>
              <a:rPr lang="en-US" sz="3200" b="0" i="1" dirty="0">
                <a:solidFill>
                  <a:prstClr val="black"/>
                </a:solidFill>
                <a:latin typeface="Aharoni" panose="02010803020104030203" pitchFamily="2" charset="-79"/>
                <a:cs typeface="Aharoni" panose="02010803020104030203" pitchFamily="2" charset="-79"/>
              </a:rPr>
              <a:t> And when her masters saw that the hope of their gains was gone, they caught Paul and Silas, and drew them into the marketplace unto the rulers,</a:t>
            </a:r>
            <a:r>
              <a:rPr lang="en-US" sz="3200" b="1" i="1" dirty="0">
                <a:solidFill>
                  <a:prstClr val="black"/>
                </a:solidFill>
                <a:latin typeface="Aharoni" panose="02010803020104030203" pitchFamily="2" charset="-79"/>
                <a:cs typeface="Aharoni" panose="02010803020104030203" pitchFamily="2" charset="-79"/>
              </a:rPr>
              <a:t>20</a:t>
            </a:r>
            <a:r>
              <a:rPr lang="en-US" sz="3200" b="0" i="1" dirty="0">
                <a:solidFill>
                  <a:prstClr val="black"/>
                </a:solidFill>
                <a:latin typeface="Aharoni" panose="02010803020104030203" pitchFamily="2" charset="-79"/>
                <a:cs typeface="Aharoni" panose="02010803020104030203" pitchFamily="2" charset="-79"/>
              </a:rPr>
              <a:t> And brought them to the magistrates, saying, These men, being Jews, do exceedingly trouble our city,</a:t>
            </a:r>
            <a:r>
              <a:rPr lang="en-US" sz="3200" b="1" i="1" dirty="0">
                <a:solidFill>
                  <a:prstClr val="black"/>
                </a:solidFill>
                <a:latin typeface="Aharoni" panose="02010803020104030203" pitchFamily="2" charset="-79"/>
                <a:cs typeface="Aharoni" panose="02010803020104030203" pitchFamily="2" charset="-79"/>
              </a:rPr>
              <a:t>21</a:t>
            </a:r>
            <a:r>
              <a:rPr lang="en-US" sz="3200" b="0" i="1" dirty="0">
                <a:solidFill>
                  <a:prstClr val="black"/>
                </a:solidFill>
                <a:latin typeface="Aharoni" panose="02010803020104030203" pitchFamily="2" charset="-79"/>
                <a:cs typeface="Aharoni" panose="02010803020104030203" pitchFamily="2" charset="-79"/>
              </a:rPr>
              <a:t> And teach customs, which are not lawful for us to receive, neither to observe, being Romans.</a:t>
            </a:r>
            <a:r>
              <a:rPr lang="en-US" sz="3200" b="1" i="1" dirty="0">
                <a:solidFill>
                  <a:prstClr val="black"/>
                </a:solidFill>
                <a:latin typeface="Aharoni" panose="02010803020104030203" pitchFamily="2" charset="-79"/>
                <a:cs typeface="Aharoni" panose="02010803020104030203" pitchFamily="2" charset="-79"/>
              </a:rPr>
              <a:t>22</a:t>
            </a:r>
            <a:r>
              <a:rPr lang="en-US" sz="3200" b="0" i="1" dirty="0">
                <a:solidFill>
                  <a:prstClr val="black"/>
                </a:solidFill>
                <a:latin typeface="Aharoni" panose="02010803020104030203" pitchFamily="2" charset="-79"/>
                <a:cs typeface="Aharoni" panose="02010803020104030203" pitchFamily="2" charset="-79"/>
              </a:rPr>
              <a:t> And the multitude rose up together against them: and the magistrates rent off their clothes, and commanded to beat them.</a:t>
            </a:r>
            <a:r>
              <a:rPr lang="en-US" sz="3200" b="1" i="1" dirty="0">
                <a:solidFill>
                  <a:prstClr val="black"/>
                </a:solidFill>
                <a:latin typeface="Aharoni" panose="02010803020104030203" pitchFamily="2" charset="-79"/>
                <a:cs typeface="Aharoni" panose="02010803020104030203" pitchFamily="2" charset="-79"/>
              </a:rPr>
              <a:t>23</a:t>
            </a:r>
            <a:r>
              <a:rPr lang="en-US" sz="3200" b="0" i="1" dirty="0">
                <a:solidFill>
                  <a:prstClr val="black"/>
                </a:solidFill>
                <a:latin typeface="Aharoni" panose="02010803020104030203" pitchFamily="2" charset="-79"/>
                <a:cs typeface="Aharoni" panose="02010803020104030203" pitchFamily="2" charset="-79"/>
              </a:rPr>
              <a:t> And when they had laid many stripes upon them, they cast them into prison, charging the jailor to keep them safely:</a:t>
            </a:r>
            <a:r>
              <a:rPr lang="en-US" sz="3200" b="1" i="1" dirty="0">
                <a:solidFill>
                  <a:prstClr val="black"/>
                </a:solidFill>
                <a:latin typeface="Aharoni" panose="02010803020104030203" pitchFamily="2" charset="-79"/>
                <a:cs typeface="Aharoni" panose="02010803020104030203" pitchFamily="2" charset="-79"/>
              </a:rPr>
              <a:t>24</a:t>
            </a:r>
            <a:r>
              <a:rPr lang="en-US" sz="3200" b="0" i="1" dirty="0">
                <a:solidFill>
                  <a:prstClr val="black"/>
                </a:solidFill>
                <a:latin typeface="Aharoni" panose="02010803020104030203" pitchFamily="2" charset="-79"/>
                <a:cs typeface="Aharoni" panose="02010803020104030203" pitchFamily="2" charset="-79"/>
              </a:rPr>
              <a:t> Who, having received such a charge, thrust them into the inner prison, and made their feet fast in the stocks.</a:t>
            </a:r>
            <a:endParaRPr lang="en-US" sz="3200"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4009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AF0828-5B9C-FD48-AD3B-1D405300C697}"/>
              </a:ext>
            </a:extLst>
          </p:cNvPr>
          <p:cNvSpPr txBox="1"/>
          <p:nvPr/>
        </p:nvSpPr>
        <p:spPr>
          <a:xfrm>
            <a:off x="0" y="1"/>
            <a:ext cx="12192000" cy="4401205"/>
          </a:xfrm>
          <a:prstGeom prst="rect">
            <a:avLst/>
          </a:prstGeom>
          <a:noFill/>
        </p:spPr>
        <p:txBody>
          <a:bodyPr wrap="square" rtlCol="0">
            <a:spAutoFit/>
          </a:bodyPr>
          <a:lstStyle/>
          <a:p>
            <a:pPr marL="285750" indent="-285750" algn="l">
              <a:buFont typeface="Wingdings" pitchFamily="2" charset="2"/>
              <a:buChar char="q"/>
            </a:pPr>
            <a:r>
              <a:rPr lang="en-US" sz="2800" b="1" i="1" dirty="0">
                <a:solidFill>
                  <a:prstClr val="black"/>
                </a:solidFill>
                <a:latin typeface="Aharoni" panose="02010803020104030203" pitchFamily="2" charset="-79"/>
                <a:cs typeface="Aharoni" panose="02010803020104030203" pitchFamily="2" charset="-79"/>
              </a:rPr>
              <a:t>25</a:t>
            </a:r>
            <a:r>
              <a:rPr lang="en-US" sz="2800" b="0" i="1" dirty="0">
                <a:solidFill>
                  <a:prstClr val="black"/>
                </a:solidFill>
                <a:latin typeface="Aharoni" panose="02010803020104030203" pitchFamily="2" charset="-79"/>
                <a:cs typeface="Aharoni" panose="02010803020104030203" pitchFamily="2" charset="-79"/>
              </a:rPr>
              <a:t> And at midnight Paul and Silas prayed, and sang praises unto God: and the prisoners heard them.</a:t>
            </a:r>
            <a:r>
              <a:rPr lang="en-US" sz="2800" b="1" i="1" dirty="0">
                <a:solidFill>
                  <a:prstClr val="black"/>
                </a:solidFill>
                <a:latin typeface="Aharoni" panose="02010803020104030203" pitchFamily="2" charset="-79"/>
                <a:cs typeface="Aharoni" panose="02010803020104030203" pitchFamily="2" charset="-79"/>
              </a:rPr>
              <a:t>26</a:t>
            </a:r>
            <a:r>
              <a:rPr lang="en-US" sz="2800" b="0" i="1" dirty="0">
                <a:solidFill>
                  <a:prstClr val="black"/>
                </a:solidFill>
                <a:latin typeface="Aharoni" panose="02010803020104030203" pitchFamily="2" charset="-79"/>
                <a:cs typeface="Aharoni" panose="02010803020104030203" pitchFamily="2" charset="-79"/>
              </a:rPr>
              <a:t> And suddenly there was a great earthquake, so that the foundations of the prison were shaken: and immediately all the doors were opened, and every one's bands were loosed.</a:t>
            </a:r>
            <a:r>
              <a:rPr lang="en-US" sz="2800" b="1" i="1" dirty="0">
                <a:solidFill>
                  <a:prstClr val="black"/>
                </a:solidFill>
                <a:latin typeface="Aharoni" panose="02010803020104030203" pitchFamily="2" charset="-79"/>
                <a:cs typeface="Aharoni" panose="02010803020104030203" pitchFamily="2" charset="-79"/>
              </a:rPr>
              <a:t>27</a:t>
            </a:r>
            <a:r>
              <a:rPr lang="en-US" sz="2800" b="0" i="1" dirty="0">
                <a:solidFill>
                  <a:prstClr val="black"/>
                </a:solidFill>
                <a:latin typeface="Aharoni" panose="02010803020104030203" pitchFamily="2" charset="-79"/>
                <a:cs typeface="Aharoni" panose="02010803020104030203" pitchFamily="2" charset="-79"/>
              </a:rPr>
              <a:t> And the keeper of the prison awaking out of his sleep, and seeing the prison doors open, he drew out his sword, and would have killed himself, supposing that the prisoners had been fled.</a:t>
            </a:r>
            <a:r>
              <a:rPr lang="en-US" sz="2800" b="1" i="1" dirty="0">
                <a:solidFill>
                  <a:prstClr val="black"/>
                </a:solidFill>
                <a:latin typeface="Aharoni" panose="02010803020104030203" pitchFamily="2" charset="-79"/>
                <a:cs typeface="Aharoni" panose="02010803020104030203" pitchFamily="2" charset="-79"/>
              </a:rPr>
              <a:t>28</a:t>
            </a:r>
            <a:r>
              <a:rPr lang="en-US" sz="2800" b="0" i="1" dirty="0">
                <a:solidFill>
                  <a:prstClr val="black"/>
                </a:solidFill>
                <a:latin typeface="Aharoni" panose="02010803020104030203" pitchFamily="2" charset="-79"/>
                <a:cs typeface="Aharoni" panose="02010803020104030203" pitchFamily="2" charset="-79"/>
              </a:rPr>
              <a:t> But Paul cried with a loud voice, saying, Do thyself no harm: for we are all here.</a:t>
            </a:r>
            <a:r>
              <a:rPr lang="en-US" sz="2800" b="1" i="1" dirty="0">
                <a:solidFill>
                  <a:prstClr val="black"/>
                </a:solidFill>
                <a:latin typeface="Aharoni" panose="02010803020104030203" pitchFamily="2" charset="-79"/>
                <a:cs typeface="Aharoni" panose="02010803020104030203" pitchFamily="2" charset="-79"/>
              </a:rPr>
              <a:t>29</a:t>
            </a:r>
            <a:r>
              <a:rPr lang="en-US" sz="2800" b="0" i="1" dirty="0">
                <a:solidFill>
                  <a:prstClr val="black"/>
                </a:solidFill>
                <a:latin typeface="Aharoni" panose="02010803020104030203" pitchFamily="2" charset="-79"/>
                <a:cs typeface="Aharoni" panose="02010803020104030203" pitchFamily="2" charset="-79"/>
              </a:rPr>
              <a:t> Then he called for a light, and sprang in, and came trembling, and fell down before Paul and Silas,</a:t>
            </a:r>
            <a:endParaRPr lang="en-US" sz="2800"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0490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7A67F5B-D386-5547-A4E8-3BAC140BEA7A}"/>
              </a:ext>
            </a:extLst>
          </p:cNvPr>
          <p:cNvSpPr txBox="1"/>
          <p:nvPr/>
        </p:nvSpPr>
        <p:spPr>
          <a:xfrm>
            <a:off x="136071" y="355600"/>
            <a:ext cx="11838215" cy="3539430"/>
          </a:xfrm>
          <a:prstGeom prst="rect">
            <a:avLst/>
          </a:prstGeom>
          <a:noFill/>
        </p:spPr>
        <p:txBody>
          <a:bodyPr wrap="square" rtlCol="0">
            <a:spAutoFit/>
          </a:bodyPr>
          <a:lstStyle/>
          <a:p>
            <a:pPr marL="285750" indent="-285750" algn="l">
              <a:buFont typeface="Wingdings" pitchFamily="2" charset="2"/>
              <a:buChar char="q"/>
            </a:pPr>
            <a:r>
              <a:rPr lang="en-US" sz="3200" dirty="0"/>
              <a:t> One of the first things many people notice about worship within the church of Christ is the absence of instruments. There’s been several debates and arguments on this subject.  As we go into this lesson we will look not on what we personally feel or what someone may personally like or want.  We are going to simply read the scriptures and find the Bible answer of wether instruments are to be used during Christian worship or wether they aren’t. </a:t>
            </a:r>
          </a:p>
        </p:txBody>
      </p:sp>
    </p:spTree>
    <p:extLst>
      <p:ext uri="{BB962C8B-B14F-4D97-AF65-F5344CB8AC3E}">
        <p14:creationId xmlns:p14="http://schemas.microsoft.com/office/powerpoint/2010/main" val="285790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56C712-D8B4-9442-A7BF-54EEB6620787}"/>
              </a:ext>
            </a:extLst>
          </p:cNvPr>
          <p:cNvSpPr txBox="1"/>
          <p:nvPr/>
        </p:nvSpPr>
        <p:spPr>
          <a:xfrm>
            <a:off x="0" y="0"/>
            <a:ext cx="12192000" cy="3539430"/>
          </a:xfrm>
          <a:prstGeom prst="rect">
            <a:avLst/>
          </a:prstGeom>
          <a:noFill/>
        </p:spPr>
        <p:txBody>
          <a:bodyPr wrap="square" rtlCol="0">
            <a:spAutoFit/>
          </a:bodyPr>
          <a:lstStyle/>
          <a:p>
            <a:pPr marL="285750" indent="-285750" algn="l">
              <a:buFont typeface="Wingdings" pitchFamily="2" charset="2"/>
              <a:buChar char="q"/>
            </a:pPr>
            <a:r>
              <a:rPr lang="en-US" sz="2800" dirty="0"/>
              <a:t> </a:t>
            </a:r>
            <a:r>
              <a:rPr lang="en-US" sz="2800" b="1" i="1" dirty="0">
                <a:solidFill>
                  <a:prstClr val="black"/>
                </a:solidFill>
                <a:latin typeface="Aharoni" panose="02010803020104030203" pitchFamily="2" charset="-79"/>
                <a:cs typeface="Aharoni" panose="02010803020104030203" pitchFamily="2" charset="-79"/>
              </a:rPr>
              <a:t>30</a:t>
            </a:r>
            <a:r>
              <a:rPr lang="en-US" sz="2800" b="0" i="1" dirty="0">
                <a:solidFill>
                  <a:prstClr val="black"/>
                </a:solidFill>
                <a:latin typeface="Aharoni" panose="02010803020104030203" pitchFamily="2" charset="-79"/>
                <a:cs typeface="Aharoni" panose="02010803020104030203" pitchFamily="2" charset="-79"/>
              </a:rPr>
              <a:t> And brought them out, and said, Sirs, what must I do to be saved?</a:t>
            </a:r>
            <a:r>
              <a:rPr lang="en-US" sz="2800" b="1" i="1" dirty="0">
                <a:solidFill>
                  <a:prstClr val="black"/>
                </a:solidFill>
                <a:latin typeface="Aharoni" panose="02010803020104030203" pitchFamily="2" charset="-79"/>
                <a:cs typeface="Aharoni" panose="02010803020104030203" pitchFamily="2" charset="-79"/>
              </a:rPr>
              <a:t>31</a:t>
            </a:r>
            <a:r>
              <a:rPr lang="en-US" sz="2800" b="0" i="1" dirty="0">
                <a:solidFill>
                  <a:prstClr val="black"/>
                </a:solidFill>
                <a:latin typeface="Aharoni" panose="02010803020104030203" pitchFamily="2" charset="-79"/>
                <a:cs typeface="Aharoni" panose="02010803020104030203" pitchFamily="2" charset="-79"/>
              </a:rPr>
              <a:t> And they said, Believe on the Lord Jesus Christ, and thou shalt be saved, and thy house.</a:t>
            </a:r>
            <a:r>
              <a:rPr lang="en-US" sz="2800" b="1" i="1" dirty="0">
                <a:solidFill>
                  <a:prstClr val="black"/>
                </a:solidFill>
                <a:latin typeface="Aharoni" panose="02010803020104030203" pitchFamily="2" charset="-79"/>
                <a:cs typeface="Aharoni" panose="02010803020104030203" pitchFamily="2" charset="-79"/>
              </a:rPr>
              <a:t>32</a:t>
            </a:r>
            <a:r>
              <a:rPr lang="en-US" sz="2800" b="0" i="1" dirty="0">
                <a:solidFill>
                  <a:prstClr val="black"/>
                </a:solidFill>
                <a:latin typeface="Aharoni" panose="02010803020104030203" pitchFamily="2" charset="-79"/>
                <a:cs typeface="Aharoni" panose="02010803020104030203" pitchFamily="2" charset="-79"/>
              </a:rPr>
              <a:t> And they spake unto him the word of the Lord, and to all that were in his house.</a:t>
            </a:r>
            <a:r>
              <a:rPr lang="en-US" sz="2800" b="1" i="1" dirty="0">
                <a:solidFill>
                  <a:prstClr val="black"/>
                </a:solidFill>
                <a:latin typeface="Aharoni" panose="02010803020104030203" pitchFamily="2" charset="-79"/>
                <a:cs typeface="Aharoni" panose="02010803020104030203" pitchFamily="2" charset="-79"/>
              </a:rPr>
              <a:t>33</a:t>
            </a:r>
            <a:r>
              <a:rPr lang="en-US" sz="2800" b="0" i="1" dirty="0">
                <a:solidFill>
                  <a:prstClr val="black"/>
                </a:solidFill>
                <a:latin typeface="Aharoni" panose="02010803020104030203" pitchFamily="2" charset="-79"/>
                <a:cs typeface="Aharoni" panose="02010803020104030203" pitchFamily="2" charset="-79"/>
              </a:rPr>
              <a:t> And he took them the same hour of the night, and washed their stripes; and was baptized, he and all his, straightway.</a:t>
            </a:r>
            <a:r>
              <a:rPr lang="en-US" sz="2800" b="1" i="1" dirty="0">
                <a:solidFill>
                  <a:prstClr val="black"/>
                </a:solidFill>
                <a:latin typeface="Aharoni" panose="02010803020104030203" pitchFamily="2" charset="-79"/>
                <a:cs typeface="Aharoni" panose="02010803020104030203" pitchFamily="2" charset="-79"/>
              </a:rPr>
              <a:t>34</a:t>
            </a:r>
            <a:r>
              <a:rPr lang="en-US" sz="2800" b="0" i="1" dirty="0">
                <a:solidFill>
                  <a:prstClr val="black"/>
                </a:solidFill>
                <a:latin typeface="Aharoni" panose="02010803020104030203" pitchFamily="2" charset="-79"/>
                <a:cs typeface="Aharoni" panose="02010803020104030203" pitchFamily="2" charset="-79"/>
              </a:rPr>
              <a:t> And when he had brought them into his house, he set meat before them, and rejoiced, believing in God with all his house. </a:t>
            </a:r>
            <a:endParaRPr lang="en-US" sz="2800" i="1" dirty="0">
              <a:latin typeface="Aharoni" panose="02010803020104030203" pitchFamily="2" charset="-79"/>
              <a:cs typeface="Aharoni" panose="02010803020104030203" pitchFamily="2" charset="-79"/>
            </a:endParaRPr>
          </a:p>
        </p:txBody>
      </p:sp>
      <p:sp>
        <p:nvSpPr>
          <p:cNvPr id="3" name="TextBox 2">
            <a:extLst>
              <a:ext uri="{FF2B5EF4-FFF2-40B4-BE49-F238E27FC236}">
                <a16:creationId xmlns:a16="http://schemas.microsoft.com/office/drawing/2014/main" id="{77F078F0-8CE5-A24F-B78A-3258638ED4BE}"/>
              </a:ext>
            </a:extLst>
          </p:cNvPr>
          <p:cNvSpPr txBox="1"/>
          <p:nvPr/>
        </p:nvSpPr>
        <p:spPr>
          <a:xfrm>
            <a:off x="-1" y="3539430"/>
            <a:ext cx="12191999" cy="523220"/>
          </a:xfrm>
          <a:prstGeom prst="rect">
            <a:avLst/>
          </a:prstGeom>
          <a:noFill/>
        </p:spPr>
        <p:txBody>
          <a:bodyPr wrap="square" rtlCol="0">
            <a:spAutoFit/>
          </a:bodyPr>
          <a:lstStyle/>
          <a:p>
            <a:pPr marL="342900" indent="-342900" algn="l">
              <a:buFont typeface="Wingdings" pitchFamily="2" charset="2"/>
              <a:buChar char="q"/>
            </a:pPr>
            <a:r>
              <a:rPr lang="en-US" sz="2800" dirty="0"/>
              <a:t> Paul and Silas didn’t have Instruments in prison. They simply sang praises! </a:t>
            </a:r>
          </a:p>
        </p:txBody>
      </p:sp>
      <p:sp>
        <p:nvSpPr>
          <p:cNvPr id="4" name="TextBox 3">
            <a:extLst>
              <a:ext uri="{FF2B5EF4-FFF2-40B4-BE49-F238E27FC236}">
                <a16:creationId xmlns:a16="http://schemas.microsoft.com/office/drawing/2014/main" id="{334FA769-AB3F-6D46-B4C7-C94E45BA7095}"/>
              </a:ext>
            </a:extLst>
          </p:cNvPr>
          <p:cNvSpPr txBox="1"/>
          <p:nvPr/>
        </p:nvSpPr>
        <p:spPr>
          <a:xfrm>
            <a:off x="-1" y="4180720"/>
            <a:ext cx="12191999" cy="1569660"/>
          </a:xfrm>
          <a:prstGeom prst="rect">
            <a:avLst/>
          </a:prstGeom>
          <a:noFill/>
        </p:spPr>
        <p:txBody>
          <a:bodyPr wrap="square" rtlCol="0">
            <a:spAutoFit/>
          </a:bodyPr>
          <a:lstStyle/>
          <a:p>
            <a:pPr marL="285750" indent="-285750" algn="l">
              <a:buFont typeface="Wingdings" pitchFamily="2" charset="2"/>
              <a:buChar char="q"/>
            </a:pPr>
            <a:r>
              <a:rPr lang="en-US" sz="2800" dirty="0"/>
              <a:t> Hebrews 13:15 </a:t>
            </a:r>
            <a:r>
              <a:rPr lang="en-US" sz="3200" i="1" dirty="0">
                <a:solidFill>
                  <a:prstClr val="black"/>
                </a:solidFill>
                <a:latin typeface="Aharoni" panose="02010803020104030203" pitchFamily="2" charset="-79"/>
                <a:cs typeface="Aharoni" panose="02010803020104030203" pitchFamily="2" charset="-79"/>
              </a:rPr>
              <a:t>By him therefore let us offer the sacrifice of praise to God continually, that is, the fruit of our lips giving thanks to his name.</a:t>
            </a:r>
            <a:endParaRPr lang="en-US" sz="3200"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5130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C104B6-10AC-B941-A830-BFB03E571201}"/>
              </a:ext>
            </a:extLst>
          </p:cNvPr>
          <p:cNvSpPr txBox="1"/>
          <p:nvPr/>
        </p:nvSpPr>
        <p:spPr>
          <a:xfrm>
            <a:off x="136071" y="174172"/>
            <a:ext cx="11838215" cy="5878532"/>
          </a:xfrm>
          <a:prstGeom prst="rect">
            <a:avLst/>
          </a:prstGeom>
          <a:noFill/>
        </p:spPr>
        <p:txBody>
          <a:bodyPr wrap="square" rtlCol="0">
            <a:spAutoFit/>
          </a:bodyPr>
          <a:lstStyle/>
          <a:p>
            <a:pPr marL="285750" indent="-285750" algn="l">
              <a:buFont typeface="Wingdings" pitchFamily="2" charset="2"/>
              <a:buChar char="q"/>
            </a:pPr>
            <a:r>
              <a:rPr lang="en-US" sz="3200" dirty="0"/>
              <a:t> James 5:13 </a:t>
            </a:r>
            <a:r>
              <a:rPr lang="en-US" sz="3200" i="1" dirty="0">
                <a:solidFill>
                  <a:prstClr val="black"/>
                </a:solidFill>
                <a:latin typeface="Aharoni" panose="02010803020104030203" pitchFamily="2" charset="-79"/>
                <a:cs typeface="Aharoni" panose="02010803020104030203" pitchFamily="2" charset="-79"/>
              </a:rPr>
              <a:t>Is any among you afflicted? let him pray. Is any merry? let him sing psalms. </a:t>
            </a:r>
          </a:p>
          <a:p>
            <a:pPr marL="285750" indent="-285750" algn="l">
              <a:buFont typeface="Wingdings" pitchFamily="2" charset="2"/>
              <a:buChar char="q"/>
            </a:pPr>
            <a:r>
              <a:rPr lang="en-US" sz="3200" i="1" dirty="0">
                <a:solidFill>
                  <a:prstClr val="black"/>
                </a:solidFill>
                <a:latin typeface="Aharoni" panose="02010803020104030203" pitchFamily="2" charset="-79"/>
                <a:cs typeface="Aharoni" panose="02010803020104030203" pitchFamily="2" charset="-79"/>
              </a:rPr>
              <a:t> </a:t>
            </a:r>
            <a:r>
              <a:rPr lang="en-US" sz="3200" dirty="0">
                <a:solidFill>
                  <a:prstClr val="black"/>
                </a:solidFill>
                <a:cs typeface="Aharoni" panose="02010803020104030203" pitchFamily="2" charset="-79"/>
              </a:rPr>
              <a:t>We are to sing in worship. In no scriptures are we told to play or use instruments in worship. I must point out, under the Old Law there was Instrumental music. Now under the New Law we have NO example for it. Coincidence or the way it’s supposed to be? It’s the way it’s supposed to be! If you worship with Instrumental music you are adding to the word of God. Revelation 22:18-19 </a:t>
            </a:r>
            <a:r>
              <a:rPr lang="en-US" sz="2400" i="1" dirty="0">
                <a:solidFill>
                  <a:prstClr val="black"/>
                </a:solidFill>
                <a:latin typeface="Aharoni" panose="02010803020104030203" pitchFamily="2" charset="-79"/>
                <a:cs typeface="Aharoni" panose="02010803020104030203" pitchFamily="2" charset="-79"/>
              </a:rPr>
              <a:t>For I testify unto every man that </a:t>
            </a:r>
            <a:r>
              <a:rPr lang="en-US" sz="2400" i="1" dirty="0" err="1">
                <a:solidFill>
                  <a:prstClr val="black"/>
                </a:solidFill>
                <a:latin typeface="Aharoni" panose="02010803020104030203" pitchFamily="2" charset="-79"/>
                <a:cs typeface="Aharoni" panose="02010803020104030203" pitchFamily="2" charset="-79"/>
              </a:rPr>
              <a:t>heareth</a:t>
            </a:r>
            <a:r>
              <a:rPr lang="en-US" sz="2400" i="1" dirty="0">
                <a:solidFill>
                  <a:prstClr val="black"/>
                </a:solidFill>
                <a:latin typeface="Aharoni" panose="02010803020104030203" pitchFamily="2" charset="-79"/>
                <a:cs typeface="Aharoni" panose="02010803020104030203" pitchFamily="2" charset="-79"/>
              </a:rPr>
              <a:t> the words of the prophecy of this book, If any man shall add unto these things, God shall add unto him the plagues that are written in this book:</a:t>
            </a:r>
            <a:r>
              <a:rPr lang="en-US" sz="2400" b="1" i="1" dirty="0">
                <a:solidFill>
                  <a:prstClr val="black"/>
                </a:solidFill>
                <a:latin typeface="Aharoni" panose="02010803020104030203" pitchFamily="2" charset="-79"/>
                <a:cs typeface="Aharoni" panose="02010803020104030203" pitchFamily="2" charset="-79"/>
              </a:rPr>
              <a:t>19</a:t>
            </a:r>
            <a:r>
              <a:rPr lang="en-US" sz="2400" b="0" i="1" dirty="0">
                <a:solidFill>
                  <a:prstClr val="black"/>
                </a:solidFill>
                <a:latin typeface="Aharoni" panose="02010803020104030203" pitchFamily="2" charset="-79"/>
                <a:cs typeface="Aharoni" panose="02010803020104030203" pitchFamily="2" charset="-79"/>
              </a:rPr>
              <a:t> And if any man shall take away from the words of the book of this prophecy, God shall take away his part out of the book of life, and out of the holy city, and from the things which are written in this book.</a:t>
            </a:r>
            <a:endParaRPr lang="en-US" sz="2400" i="1" dirty="0">
              <a:solidFill>
                <a:prstClr val="black"/>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55223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22508D1-997F-1948-8E55-F77D50E6CE75}"/>
              </a:ext>
            </a:extLst>
          </p:cNvPr>
          <p:cNvPicPr>
            <a:picLocks noChangeAspect="1"/>
          </p:cNvPicPr>
          <p:nvPr/>
        </p:nvPicPr>
        <p:blipFill>
          <a:blip r:embed="rId2"/>
          <a:stretch>
            <a:fillRect/>
          </a:stretch>
        </p:blipFill>
        <p:spPr>
          <a:xfrm>
            <a:off x="1527114" y="120951"/>
            <a:ext cx="9137771" cy="5896429"/>
          </a:xfrm>
          <a:prstGeom prst="rect">
            <a:avLst/>
          </a:prstGeom>
        </p:spPr>
      </p:pic>
    </p:spTree>
    <p:extLst>
      <p:ext uri="{BB962C8B-B14F-4D97-AF65-F5344CB8AC3E}">
        <p14:creationId xmlns:p14="http://schemas.microsoft.com/office/powerpoint/2010/main" val="14593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22562E-4B78-9349-8564-E69B08F42BD0}"/>
              </a:ext>
            </a:extLst>
          </p:cNvPr>
          <p:cNvSpPr txBox="1"/>
          <p:nvPr/>
        </p:nvSpPr>
        <p:spPr>
          <a:xfrm>
            <a:off x="78619" y="0"/>
            <a:ext cx="12034762" cy="5755422"/>
          </a:xfrm>
          <a:prstGeom prst="rect">
            <a:avLst/>
          </a:prstGeom>
          <a:noFill/>
        </p:spPr>
        <p:txBody>
          <a:bodyPr wrap="square" rtlCol="0">
            <a:spAutoFit/>
          </a:bodyPr>
          <a:lstStyle/>
          <a:p>
            <a:pPr marL="285750" indent="-285750" algn="l">
              <a:buFont typeface="Wingdings" pitchFamily="2" charset="2"/>
              <a:buChar char="q"/>
            </a:pPr>
            <a:r>
              <a:rPr lang="en-US" sz="3200" dirty="0"/>
              <a:t> I challenge anyone who questions or thinks Instrumental music is acceptable in worship to find scriptures to prove it being acceptable. It’s not there! </a:t>
            </a:r>
          </a:p>
          <a:p>
            <a:pPr marL="285750" indent="-285750" algn="l">
              <a:buFont typeface="Wingdings" pitchFamily="2" charset="2"/>
              <a:buChar char="q"/>
            </a:pPr>
            <a:r>
              <a:rPr lang="en-US" sz="3200" dirty="0"/>
              <a:t> If you’re here today and have not obeyed the gospel of Christ we ask you to seriously think on it. If you’re a member of a religious organization and you wish to obey the truth and join the Lords church you have the opportunity! Jesus said in Mark 16:16 </a:t>
            </a:r>
            <a:r>
              <a:rPr lang="en-US" sz="3200" i="1" dirty="0">
                <a:solidFill>
                  <a:prstClr val="black"/>
                </a:solidFill>
                <a:latin typeface="Aharoni" panose="02010803020104030203" pitchFamily="2" charset="-79"/>
                <a:cs typeface="Aharoni" panose="02010803020104030203" pitchFamily="2" charset="-79"/>
              </a:rPr>
              <a:t>He that believeth and is baptized shall be saved; but he that believeth not shall be damned</a:t>
            </a:r>
          </a:p>
          <a:p>
            <a:pPr marL="285750" indent="-285750">
              <a:buFont typeface="Wingdings" pitchFamily="2" charset="2"/>
              <a:buChar char="q"/>
            </a:pPr>
            <a:r>
              <a:rPr lang="en-US" sz="3200" i="1" dirty="0">
                <a:solidFill>
                  <a:prstClr val="black"/>
                </a:solidFill>
                <a:latin typeface="Aharoni" panose="02010803020104030203" pitchFamily="2" charset="-79"/>
                <a:cs typeface="Aharoni" panose="02010803020104030203" pitchFamily="2" charset="-79"/>
              </a:rPr>
              <a:t> 2 Corinthians 6:2 </a:t>
            </a:r>
            <a:r>
              <a:rPr lang="en-US" sz="2400" i="1" dirty="0">
                <a:latin typeface="Arial Black" panose="020B0A04020102020204" pitchFamily="34" charset="0"/>
              </a:rPr>
              <a:t>(For he saith, I have heard thee in a time accepted, and in the day of salvation have I </a:t>
            </a:r>
            <a:r>
              <a:rPr lang="en-US" sz="2400" i="1" dirty="0" err="1">
                <a:latin typeface="Arial Black" panose="020B0A04020102020204" pitchFamily="34" charset="0"/>
              </a:rPr>
              <a:t>succoured</a:t>
            </a:r>
            <a:r>
              <a:rPr lang="en-US" sz="2400" i="1" dirty="0">
                <a:latin typeface="Arial Black" panose="020B0A04020102020204" pitchFamily="34" charset="0"/>
              </a:rPr>
              <a:t> thee: behold, now is the accepted time; behold, now is the day of salvation.)</a:t>
            </a:r>
            <a:endParaRPr lang="en-US" sz="2400" i="1"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2825902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62C9703D-C8F9-44AD-A7C0-C2F3871F8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793D15F-B5B1-421B-91F0-A94DCF33685A}"/>
              </a:ext>
            </a:extLst>
          </p:cNvPr>
          <p:cNvPicPr>
            <a:picLocks noChangeAspect="1"/>
          </p:cNvPicPr>
          <p:nvPr/>
        </p:nvPicPr>
        <p:blipFill>
          <a:blip r:embed="rId2"/>
          <a:stretch>
            <a:fillRect/>
          </a:stretch>
        </p:blipFill>
        <p:spPr>
          <a:xfrm>
            <a:off x="1477108" y="274300"/>
            <a:ext cx="9551963" cy="5611567"/>
          </a:xfrm>
          <a:prstGeom prst="rect">
            <a:avLst/>
          </a:prstGeom>
        </p:spPr>
      </p:pic>
    </p:spTree>
    <p:extLst>
      <p:ext uri="{BB962C8B-B14F-4D97-AF65-F5344CB8AC3E}">
        <p14:creationId xmlns:p14="http://schemas.microsoft.com/office/powerpoint/2010/main" val="3450223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AF4C6D-D53B-B84B-BB0C-F9A3ABE840B3}"/>
              </a:ext>
            </a:extLst>
          </p:cNvPr>
          <p:cNvSpPr txBox="1"/>
          <p:nvPr/>
        </p:nvSpPr>
        <p:spPr>
          <a:xfrm>
            <a:off x="151191" y="264886"/>
            <a:ext cx="11807976" cy="1077218"/>
          </a:xfrm>
          <a:prstGeom prst="rect">
            <a:avLst/>
          </a:prstGeom>
          <a:noFill/>
        </p:spPr>
        <p:txBody>
          <a:bodyPr wrap="square" rtlCol="0">
            <a:spAutoFit/>
          </a:bodyPr>
          <a:lstStyle/>
          <a:p>
            <a:pPr marL="285750" indent="-285750" algn="l">
              <a:buFont typeface="Wingdings" pitchFamily="2" charset="2"/>
              <a:buChar char="q"/>
            </a:pPr>
            <a:r>
              <a:rPr lang="en-US" sz="3200" dirty="0"/>
              <a:t> First I would like to point out that the church of Christ does indeed use music in worship to our God in heaven. </a:t>
            </a:r>
          </a:p>
        </p:txBody>
      </p:sp>
      <p:sp>
        <p:nvSpPr>
          <p:cNvPr id="3" name="TextBox 2">
            <a:extLst>
              <a:ext uri="{FF2B5EF4-FFF2-40B4-BE49-F238E27FC236}">
                <a16:creationId xmlns:a16="http://schemas.microsoft.com/office/drawing/2014/main" id="{E21DD5D5-A8BE-D64F-9E65-204E99975B08}"/>
              </a:ext>
            </a:extLst>
          </p:cNvPr>
          <p:cNvSpPr txBox="1"/>
          <p:nvPr/>
        </p:nvSpPr>
        <p:spPr>
          <a:xfrm>
            <a:off x="151190" y="2517624"/>
            <a:ext cx="11807975" cy="1569660"/>
          </a:xfrm>
          <a:prstGeom prst="rect">
            <a:avLst/>
          </a:prstGeom>
          <a:noFill/>
        </p:spPr>
        <p:txBody>
          <a:bodyPr wrap="square" rtlCol="0">
            <a:spAutoFit/>
          </a:bodyPr>
          <a:lstStyle/>
          <a:p>
            <a:pPr marL="285750" indent="-285750" algn="l">
              <a:buFont typeface="Wingdings" pitchFamily="2" charset="2"/>
              <a:buChar char="q"/>
            </a:pPr>
            <a:r>
              <a:rPr lang="en-US" sz="3200" dirty="0"/>
              <a:t> Webster defines music as “:the science or art of pleasing, expressive, or intelligible combination of tones, the art of making such combinations, sound having rhythm and melody.” </a:t>
            </a:r>
          </a:p>
        </p:txBody>
      </p:sp>
      <p:sp>
        <p:nvSpPr>
          <p:cNvPr id="4" name="TextBox 3">
            <a:extLst>
              <a:ext uri="{FF2B5EF4-FFF2-40B4-BE49-F238E27FC236}">
                <a16:creationId xmlns:a16="http://schemas.microsoft.com/office/drawing/2014/main" id="{AC528DF5-DA5D-2144-A7B1-5BCE8984D814}"/>
              </a:ext>
            </a:extLst>
          </p:cNvPr>
          <p:cNvSpPr txBox="1"/>
          <p:nvPr/>
        </p:nvSpPr>
        <p:spPr>
          <a:xfrm>
            <a:off x="151191" y="1600200"/>
            <a:ext cx="11807976" cy="584775"/>
          </a:xfrm>
          <a:prstGeom prst="rect">
            <a:avLst/>
          </a:prstGeom>
          <a:noFill/>
        </p:spPr>
        <p:txBody>
          <a:bodyPr wrap="square" rtlCol="0">
            <a:spAutoFit/>
          </a:bodyPr>
          <a:lstStyle/>
          <a:p>
            <a:pPr marL="285750" indent="-285750" algn="l">
              <a:buFont typeface="Wingdings" pitchFamily="2" charset="2"/>
              <a:buChar char="q"/>
            </a:pPr>
            <a:r>
              <a:rPr lang="en-US" sz="3200" dirty="0"/>
              <a:t> There is 2 types of music. 1. Vocal 2. Mechanical or Instrumental</a:t>
            </a:r>
          </a:p>
        </p:txBody>
      </p:sp>
      <p:sp>
        <p:nvSpPr>
          <p:cNvPr id="5" name="TextBox 4">
            <a:extLst>
              <a:ext uri="{FF2B5EF4-FFF2-40B4-BE49-F238E27FC236}">
                <a16:creationId xmlns:a16="http://schemas.microsoft.com/office/drawing/2014/main" id="{8548A388-4FB7-354B-87C4-7A76B086A0C2}"/>
              </a:ext>
            </a:extLst>
          </p:cNvPr>
          <p:cNvSpPr txBox="1"/>
          <p:nvPr/>
        </p:nvSpPr>
        <p:spPr>
          <a:xfrm>
            <a:off x="151189" y="4087284"/>
            <a:ext cx="11807975" cy="1569660"/>
          </a:xfrm>
          <a:prstGeom prst="rect">
            <a:avLst/>
          </a:prstGeom>
          <a:noFill/>
        </p:spPr>
        <p:txBody>
          <a:bodyPr wrap="square" rtlCol="0">
            <a:spAutoFit/>
          </a:bodyPr>
          <a:lstStyle/>
          <a:p>
            <a:pPr marL="285750" indent="-285750" algn="l">
              <a:buFont typeface="Wingdings" pitchFamily="2" charset="2"/>
              <a:buChar char="q"/>
            </a:pPr>
            <a:r>
              <a:rPr lang="en-US" sz="3200" dirty="0"/>
              <a:t> Before we get into this lesson I’d like each of you here to ask yourself a question. What are we accomplishing by singing during worship?</a:t>
            </a:r>
          </a:p>
        </p:txBody>
      </p:sp>
    </p:spTree>
    <p:extLst>
      <p:ext uri="{BB962C8B-B14F-4D97-AF65-F5344CB8AC3E}">
        <p14:creationId xmlns:p14="http://schemas.microsoft.com/office/powerpoint/2010/main" val="95282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7C340-4978-384A-BB27-6BC528609E51}"/>
              </a:ext>
            </a:extLst>
          </p:cNvPr>
          <p:cNvSpPr>
            <a:spLocks noGrp="1"/>
          </p:cNvSpPr>
          <p:nvPr>
            <p:ph type="title"/>
          </p:nvPr>
        </p:nvSpPr>
        <p:spPr/>
        <p:txBody>
          <a:bodyPr>
            <a:normAutofit/>
          </a:bodyPr>
          <a:lstStyle/>
          <a:p>
            <a:pPr algn="ctr"/>
            <a:r>
              <a:rPr lang="en-US" sz="4400" dirty="0"/>
              <a:t>There are 4 types of worship</a:t>
            </a:r>
          </a:p>
        </p:txBody>
      </p:sp>
      <p:sp>
        <p:nvSpPr>
          <p:cNvPr id="3" name="Content Placeholder 2">
            <a:extLst>
              <a:ext uri="{FF2B5EF4-FFF2-40B4-BE49-F238E27FC236}">
                <a16:creationId xmlns:a16="http://schemas.microsoft.com/office/drawing/2014/main" id="{C3C463C4-C758-ED45-984F-FB5ACE3E7BCE}"/>
              </a:ext>
            </a:extLst>
          </p:cNvPr>
          <p:cNvSpPr>
            <a:spLocks noGrp="1"/>
          </p:cNvSpPr>
          <p:nvPr>
            <p:ph idx="1"/>
          </p:nvPr>
        </p:nvSpPr>
        <p:spPr>
          <a:xfrm>
            <a:off x="105833" y="2015732"/>
            <a:ext cx="11944048" cy="3450613"/>
          </a:xfrm>
        </p:spPr>
        <p:txBody>
          <a:bodyPr>
            <a:normAutofit fontScale="92500" lnSpcReduction="10000"/>
          </a:bodyPr>
          <a:lstStyle/>
          <a:p>
            <a:pPr>
              <a:buFont typeface="Wingdings" pitchFamily="2" charset="2"/>
              <a:buChar char="q"/>
            </a:pPr>
            <a:r>
              <a:rPr lang="en-US" sz="3200" dirty="0"/>
              <a:t> 1. Vain worship: Matthew 15:9 </a:t>
            </a:r>
            <a:r>
              <a:rPr lang="en-US" sz="3200" b="0" i="1" dirty="0">
                <a:solidFill>
                  <a:prstClr val="black"/>
                </a:solidFill>
                <a:latin typeface="Aharoni" panose="020F0502020204030204" pitchFamily="34" charset="0"/>
              </a:rPr>
              <a:t>But in vain they do worship me, teaching for doctrines the commandments of men. </a:t>
            </a:r>
            <a:endParaRPr lang="en-US" sz="3200" b="0" i="1" dirty="0">
              <a:solidFill>
                <a:prstClr val="black"/>
              </a:solidFill>
            </a:endParaRPr>
          </a:p>
          <a:p>
            <a:pPr>
              <a:buFont typeface="Wingdings" pitchFamily="2" charset="2"/>
              <a:buChar char="q"/>
            </a:pPr>
            <a:r>
              <a:rPr lang="en-US" sz="3200" dirty="0">
                <a:solidFill>
                  <a:prstClr val="black"/>
                </a:solidFill>
              </a:rPr>
              <a:t> 2. Ignorant worship: Acts 17:23</a:t>
            </a:r>
            <a:r>
              <a:rPr lang="en-US" sz="3200" b="0" i="1" dirty="0">
                <a:solidFill>
                  <a:prstClr val="black"/>
                </a:solidFill>
                <a:latin typeface="Aharoni" panose="02010803020104030203" pitchFamily="2" charset="-79"/>
                <a:cs typeface="Aharoni" panose="02010803020104030203" pitchFamily="2" charset="-79"/>
              </a:rPr>
              <a:t>For as I passed by, and beheld your devotions, I found an altar with this inscription, TO THE UNKNOWN GOD. Whom therefore ye ignorantly worship, him declare I unto you.</a:t>
            </a:r>
            <a:endParaRPr lang="en-US" sz="3200" i="1" dirty="0">
              <a:solidFill>
                <a:prstClr val="black"/>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020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1BE3C7-8F3E-074A-9590-9B2C951F5EC7}"/>
              </a:ext>
            </a:extLst>
          </p:cNvPr>
          <p:cNvSpPr txBox="1"/>
          <p:nvPr/>
        </p:nvSpPr>
        <p:spPr>
          <a:xfrm>
            <a:off x="181429" y="174171"/>
            <a:ext cx="11823095" cy="584775"/>
          </a:xfrm>
          <a:prstGeom prst="rect">
            <a:avLst/>
          </a:prstGeom>
          <a:noFill/>
        </p:spPr>
        <p:txBody>
          <a:bodyPr wrap="square" rtlCol="0">
            <a:spAutoFit/>
          </a:bodyPr>
          <a:lstStyle/>
          <a:p>
            <a:pPr marL="285750" indent="-285750" algn="l">
              <a:buFont typeface="Wingdings" pitchFamily="2" charset="2"/>
              <a:buChar char="q"/>
            </a:pPr>
            <a:endParaRPr lang="en-US" sz="3200" dirty="0"/>
          </a:p>
        </p:txBody>
      </p:sp>
      <p:sp>
        <p:nvSpPr>
          <p:cNvPr id="3" name="TextBox 2">
            <a:extLst>
              <a:ext uri="{FF2B5EF4-FFF2-40B4-BE49-F238E27FC236}">
                <a16:creationId xmlns:a16="http://schemas.microsoft.com/office/drawing/2014/main" id="{2A832557-3814-A84D-9E20-0F11437582FF}"/>
              </a:ext>
            </a:extLst>
          </p:cNvPr>
          <p:cNvSpPr txBox="1"/>
          <p:nvPr/>
        </p:nvSpPr>
        <p:spPr>
          <a:xfrm>
            <a:off x="181429" y="174171"/>
            <a:ext cx="11823095" cy="2062103"/>
          </a:xfrm>
          <a:prstGeom prst="rect">
            <a:avLst/>
          </a:prstGeom>
          <a:noFill/>
        </p:spPr>
        <p:txBody>
          <a:bodyPr wrap="square" rtlCol="0">
            <a:spAutoFit/>
          </a:bodyPr>
          <a:lstStyle/>
          <a:p>
            <a:pPr marL="285750" indent="-285750" algn="l">
              <a:buFont typeface="Wingdings" pitchFamily="2" charset="2"/>
              <a:buChar char="q"/>
            </a:pPr>
            <a:r>
              <a:rPr lang="en-US" sz="3200" dirty="0"/>
              <a:t> 3. Will Worship: Colossians 2:23</a:t>
            </a:r>
            <a:r>
              <a:rPr lang="en-US" sz="3200" b="0" i="1" dirty="0">
                <a:solidFill>
                  <a:prstClr val="black"/>
                </a:solidFill>
                <a:latin typeface="Aharoni" panose="02010803020104030203" pitchFamily="2" charset="-79"/>
                <a:cs typeface="Aharoni" panose="02010803020104030203" pitchFamily="2" charset="-79"/>
              </a:rPr>
              <a:t>Which things have indeed a shew of wisdom in will worship, and humility, and neglecting of the body; not in any </a:t>
            </a:r>
            <a:r>
              <a:rPr lang="en-US" sz="3200" b="0" i="1" dirty="0" err="1">
                <a:solidFill>
                  <a:prstClr val="black"/>
                </a:solidFill>
                <a:latin typeface="Aharoni" panose="02010803020104030203" pitchFamily="2" charset="-79"/>
                <a:cs typeface="Aharoni" panose="02010803020104030203" pitchFamily="2" charset="-79"/>
              </a:rPr>
              <a:t>honour</a:t>
            </a:r>
            <a:r>
              <a:rPr lang="en-US" sz="3200" b="0" i="1" dirty="0">
                <a:solidFill>
                  <a:prstClr val="black"/>
                </a:solidFill>
                <a:latin typeface="Aharoni" panose="02010803020104030203" pitchFamily="2" charset="-79"/>
                <a:cs typeface="Aharoni" panose="02010803020104030203" pitchFamily="2" charset="-79"/>
              </a:rPr>
              <a:t> to the satisfying of the flesh.</a:t>
            </a:r>
            <a:endParaRPr lang="en-US" sz="3200" i="1" dirty="0">
              <a:latin typeface="Aharoni" panose="02010803020104030203" pitchFamily="2" charset="-79"/>
              <a:cs typeface="Aharoni" panose="02010803020104030203" pitchFamily="2" charset="-79"/>
            </a:endParaRPr>
          </a:p>
        </p:txBody>
      </p:sp>
      <p:sp>
        <p:nvSpPr>
          <p:cNvPr id="4" name="TextBox 3">
            <a:extLst>
              <a:ext uri="{FF2B5EF4-FFF2-40B4-BE49-F238E27FC236}">
                <a16:creationId xmlns:a16="http://schemas.microsoft.com/office/drawing/2014/main" id="{FF49D995-9E25-6347-84F0-B94A4090AE90}"/>
              </a:ext>
            </a:extLst>
          </p:cNvPr>
          <p:cNvSpPr txBox="1"/>
          <p:nvPr/>
        </p:nvSpPr>
        <p:spPr>
          <a:xfrm>
            <a:off x="181429" y="2514600"/>
            <a:ext cx="11823095" cy="1077218"/>
          </a:xfrm>
          <a:prstGeom prst="rect">
            <a:avLst/>
          </a:prstGeom>
          <a:noFill/>
        </p:spPr>
        <p:txBody>
          <a:bodyPr wrap="square" rtlCol="0">
            <a:spAutoFit/>
          </a:bodyPr>
          <a:lstStyle/>
          <a:p>
            <a:pPr marL="285750" indent="-285750" algn="l">
              <a:buFont typeface="Wingdings" pitchFamily="2" charset="2"/>
              <a:buChar char="q"/>
            </a:pPr>
            <a:r>
              <a:rPr lang="en-US" sz="3200" dirty="0"/>
              <a:t> 4. True Worship: John 4:24 </a:t>
            </a:r>
            <a:r>
              <a:rPr lang="en-US" sz="1800" dirty="0">
                <a:solidFill>
                  <a:prstClr val="black"/>
                </a:solidFill>
                <a:latin typeface="Andada-Regular"/>
              </a:rPr>
              <a:t> </a:t>
            </a:r>
            <a:r>
              <a:rPr lang="en-US" sz="3200" i="1" dirty="0">
                <a:solidFill>
                  <a:prstClr val="black"/>
                </a:solidFill>
                <a:latin typeface="Aharoni" panose="02010803020104030203" pitchFamily="2" charset="-79"/>
                <a:cs typeface="Aharoni" panose="02010803020104030203" pitchFamily="2" charset="-79"/>
              </a:rPr>
              <a:t>God is a Spirit: and they that worship him must worship him in spirit and in truth.</a:t>
            </a:r>
            <a:endParaRPr lang="en-US" sz="3200"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2955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F8F900-556A-DB4A-A24C-DEE6155FFF17}"/>
              </a:ext>
            </a:extLst>
          </p:cNvPr>
          <p:cNvSpPr txBox="1"/>
          <p:nvPr/>
        </p:nvSpPr>
        <p:spPr>
          <a:xfrm>
            <a:off x="181429" y="174430"/>
            <a:ext cx="11807975" cy="2554545"/>
          </a:xfrm>
          <a:prstGeom prst="rect">
            <a:avLst/>
          </a:prstGeom>
          <a:noFill/>
        </p:spPr>
        <p:txBody>
          <a:bodyPr wrap="square" rtlCol="0">
            <a:spAutoFit/>
          </a:bodyPr>
          <a:lstStyle/>
          <a:p>
            <a:pPr marL="285750" indent="-285750" algn="l">
              <a:buFont typeface="Wingdings" pitchFamily="2" charset="2"/>
              <a:buChar char="q"/>
            </a:pPr>
            <a:r>
              <a:rPr lang="en-US" sz="3200" dirty="0"/>
              <a:t> 2 Timothy 3: 16-17 </a:t>
            </a:r>
            <a:r>
              <a:rPr lang="en-US" sz="1800" b="0" dirty="0">
                <a:solidFill>
                  <a:prstClr val="black"/>
                </a:solidFill>
                <a:latin typeface="Andada-Regular"/>
              </a:rPr>
              <a:t> </a:t>
            </a:r>
            <a:r>
              <a:rPr lang="en-US" sz="3200" b="0" i="1" dirty="0">
                <a:solidFill>
                  <a:prstClr val="black"/>
                </a:solidFill>
                <a:latin typeface="Aharoni" panose="02010803020104030203" pitchFamily="2" charset="-79"/>
                <a:cs typeface="Aharoni" panose="02010803020104030203" pitchFamily="2" charset="-79"/>
              </a:rPr>
              <a:t>All scripture is given by inspiration of God, and is profitable for doctrine, for reproof, for correction, for instruction in righteousness:</a:t>
            </a:r>
            <a:r>
              <a:rPr lang="en-US" sz="3200" b="1" i="1" dirty="0">
                <a:solidFill>
                  <a:prstClr val="black"/>
                </a:solidFill>
                <a:latin typeface="Aharoni" panose="02010803020104030203" pitchFamily="2" charset="-79"/>
                <a:cs typeface="Aharoni" panose="02010803020104030203" pitchFamily="2" charset="-79"/>
              </a:rPr>
              <a:t>17</a:t>
            </a:r>
            <a:r>
              <a:rPr lang="en-US" sz="3200" b="0" i="1" dirty="0">
                <a:solidFill>
                  <a:prstClr val="black"/>
                </a:solidFill>
                <a:latin typeface="Aharoni" panose="02010803020104030203" pitchFamily="2" charset="-79"/>
                <a:cs typeface="Aharoni" panose="02010803020104030203" pitchFamily="2" charset="-79"/>
              </a:rPr>
              <a:t> That the man of God may be perfect, throughly furnished unto all good works.</a:t>
            </a:r>
            <a:endParaRPr lang="en-US" sz="3200" i="1" dirty="0">
              <a:latin typeface="Aharoni" panose="02010803020104030203" pitchFamily="2" charset="-79"/>
              <a:cs typeface="Aharoni" panose="02010803020104030203" pitchFamily="2" charset="-79"/>
            </a:endParaRPr>
          </a:p>
        </p:txBody>
      </p:sp>
      <p:sp>
        <p:nvSpPr>
          <p:cNvPr id="3" name="TextBox 2">
            <a:extLst>
              <a:ext uri="{FF2B5EF4-FFF2-40B4-BE49-F238E27FC236}">
                <a16:creationId xmlns:a16="http://schemas.microsoft.com/office/drawing/2014/main" id="{2DE42BAD-4C19-8542-988C-3DB6276C6D68}"/>
              </a:ext>
            </a:extLst>
          </p:cNvPr>
          <p:cNvSpPr txBox="1"/>
          <p:nvPr/>
        </p:nvSpPr>
        <p:spPr>
          <a:xfrm>
            <a:off x="181429" y="3429000"/>
            <a:ext cx="11807975" cy="2554545"/>
          </a:xfrm>
          <a:prstGeom prst="rect">
            <a:avLst/>
          </a:prstGeom>
          <a:noFill/>
        </p:spPr>
        <p:txBody>
          <a:bodyPr wrap="square" rtlCol="0">
            <a:spAutoFit/>
          </a:bodyPr>
          <a:lstStyle/>
          <a:p>
            <a:pPr marL="285750" indent="-285750" algn="l">
              <a:buFont typeface="Wingdings" pitchFamily="2" charset="2"/>
              <a:buChar char="q"/>
            </a:pPr>
            <a:r>
              <a:rPr lang="en-US" sz="3200" dirty="0"/>
              <a:t>Does it take the use of Instrumental music in worship to make the man of God perfect? Is it a good work? If Instrumental music is indeed to be used in worship then it shouldn’t be hard for us to find it. We have everything we need in the scriptures to tell us how to worship. </a:t>
            </a:r>
          </a:p>
        </p:txBody>
      </p:sp>
    </p:spTree>
    <p:extLst>
      <p:ext uri="{BB962C8B-B14F-4D97-AF65-F5344CB8AC3E}">
        <p14:creationId xmlns:p14="http://schemas.microsoft.com/office/powerpoint/2010/main" val="215677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A14BEF-0190-4A4D-87B9-283C2179F3DF}"/>
              </a:ext>
            </a:extLst>
          </p:cNvPr>
          <p:cNvSpPr txBox="1"/>
          <p:nvPr/>
        </p:nvSpPr>
        <p:spPr>
          <a:xfrm>
            <a:off x="0" y="1687353"/>
            <a:ext cx="11807976" cy="2062103"/>
          </a:xfrm>
          <a:prstGeom prst="rect">
            <a:avLst/>
          </a:prstGeom>
          <a:noFill/>
        </p:spPr>
        <p:txBody>
          <a:bodyPr wrap="square" rtlCol="0">
            <a:spAutoFit/>
          </a:bodyPr>
          <a:lstStyle/>
          <a:p>
            <a:pPr marL="285750" indent="-285750" algn="l">
              <a:buFont typeface="Wingdings" pitchFamily="2" charset="2"/>
              <a:buChar char="q"/>
            </a:pPr>
            <a:r>
              <a:rPr lang="en-US" sz="3200" dirty="0"/>
              <a:t> 2 Peter 1:3 </a:t>
            </a:r>
            <a:r>
              <a:rPr lang="en-US" sz="3200" i="1" dirty="0">
                <a:solidFill>
                  <a:prstClr val="black"/>
                </a:solidFill>
                <a:latin typeface="Aharoni" panose="02010803020104030203" pitchFamily="2" charset="-79"/>
                <a:cs typeface="Aharoni" panose="02010803020104030203" pitchFamily="2" charset="-79"/>
              </a:rPr>
              <a:t>According as his divine power hath given unto us all things that pertain unto life and godliness, through the knowledge of him that hath called us to glory and virtue:</a:t>
            </a:r>
            <a:endParaRPr lang="en-US" sz="3200" i="1" dirty="0">
              <a:latin typeface="Aharoni" panose="02010803020104030203" pitchFamily="2" charset="-79"/>
              <a:cs typeface="Aharoni" panose="02010803020104030203" pitchFamily="2" charset="-79"/>
            </a:endParaRPr>
          </a:p>
        </p:txBody>
      </p:sp>
      <p:sp>
        <p:nvSpPr>
          <p:cNvPr id="3" name="TextBox 2">
            <a:extLst>
              <a:ext uri="{FF2B5EF4-FFF2-40B4-BE49-F238E27FC236}">
                <a16:creationId xmlns:a16="http://schemas.microsoft.com/office/drawing/2014/main" id="{66AE18DD-B9B9-DE42-B2EF-6C9324585DCD}"/>
              </a:ext>
            </a:extLst>
          </p:cNvPr>
          <p:cNvSpPr txBox="1"/>
          <p:nvPr/>
        </p:nvSpPr>
        <p:spPr>
          <a:xfrm>
            <a:off x="0" y="280005"/>
            <a:ext cx="11807976" cy="1077218"/>
          </a:xfrm>
          <a:prstGeom prst="rect">
            <a:avLst/>
          </a:prstGeom>
          <a:noFill/>
        </p:spPr>
        <p:txBody>
          <a:bodyPr wrap="square" rtlCol="0">
            <a:spAutoFit/>
          </a:bodyPr>
          <a:lstStyle/>
          <a:p>
            <a:pPr marL="285750" indent="-285750" algn="l">
              <a:buFont typeface="Wingdings" pitchFamily="2" charset="2"/>
              <a:buChar char="q"/>
            </a:pPr>
            <a:r>
              <a:rPr lang="en-US" sz="3200" dirty="0"/>
              <a:t> Does the use of Instrumental music in worship pertain unto life and godliness? If so, God has already told us about it.</a:t>
            </a:r>
          </a:p>
        </p:txBody>
      </p:sp>
    </p:spTree>
    <p:extLst>
      <p:ext uri="{BB962C8B-B14F-4D97-AF65-F5344CB8AC3E}">
        <p14:creationId xmlns:p14="http://schemas.microsoft.com/office/powerpoint/2010/main" val="8525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BE54F0-8BD5-8A41-B39C-01312F1F5EAB}"/>
              </a:ext>
            </a:extLst>
          </p:cNvPr>
          <p:cNvSpPr txBox="1"/>
          <p:nvPr/>
        </p:nvSpPr>
        <p:spPr>
          <a:xfrm>
            <a:off x="5186135" y="2517624"/>
            <a:ext cx="1828800" cy="1828800"/>
          </a:xfrm>
          <a:prstGeom prst="rect">
            <a:avLst/>
          </a:prstGeom>
          <a:noFill/>
        </p:spPr>
        <p:txBody>
          <a:bodyPr wrap="square" rtlCol="0">
            <a:spAutoFit/>
          </a:bodyPr>
          <a:lstStyle/>
          <a:p>
            <a:pPr algn="l"/>
            <a:endParaRPr lang="en-US" dirty="0"/>
          </a:p>
        </p:txBody>
      </p:sp>
      <p:sp>
        <p:nvSpPr>
          <p:cNvPr id="3" name="TextBox 2">
            <a:extLst>
              <a:ext uri="{FF2B5EF4-FFF2-40B4-BE49-F238E27FC236}">
                <a16:creationId xmlns:a16="http://schemas.microsoft.com/office/drawing/2014/main" id="{562244BE-6DEB-E648-B649-A4483D8FBF6F}"/>
              </a:ext>
            </a:extLst>
          </p:cNvPr>
          <p:cNvSpPr txBox="1"/>
          <p:nvPr/>
        </p:nvSpPr>
        <p:spPr>
          <a:xfrm>
            <a:off x="5186135" y="2517624"/>
            <a:ext cx="1828800" cy="1828800"/>
          </a:xfrm>
          <a:prstGeom prst="rect">
            <a:avLst/>
          </a:prstGeom>
          <a:noFill/>
        </p:spPr>
        <p:txBody>
          <a:bodyPr wrap="square" rtlCol="0">
            <a:spAutoFit/>
          </a:bodyPr>
          <a:lstStyle/>
          <a:p>
            <a:pPr algn="l"/>
            <a:endParaRPr lang="en-US" dirty="0"/>
          </a:p>
        </p:txBody>
      </p:sp>
      <p:sp>
        <p:nvSpPr>
          <p:cNvPr id="4" name="TextBox 3">
            <a:extLst>
              <a:ext uri="{FF2B5EF4-FFF2-40B4-BE49-F238E27FC236}">
                <a16:creationId xmlns:a16="http://schemas.microsoft.com/office/drawing/2014/main" id="{B591C308-C7AF-6345-BC99-0AE98E4866AB}"/>
              </a:ext>
            </a:extLst>
          </p:cNvPr>
          <p:cNvSpPr txBox="1"/>
          <p:nvPr/>
        </p:nvSpPr>
        <p:spPr>
          <a:xfrm>
            <a:off x="5186135" y="2517624"/>
            <a:ext cx="1828800" cy="1828800"/>
          </a:xfrm>
          <a:prstGeom prst="rect">
            <a:avLst/>
          </a:prstGeom>
          <a:noFill/>
        </p:spPr>
        <p:txBody>
          <a:bodyPr wrap="square" rtlCol="0">
            <a:spAutoFit/>
          </a:bodyPr>
          <a:lstStyle/>
          <a:p>
            <a:pPr algn="l"/>
            <a:endParaRPr lang="en-US" dirty="0"/>
          </a:p>
        </p:txBody>
      </p:sp>
      <p:sp>
        <p:nvSpPr>
          <p:cNvPr id="5" name="TextBox 4">
            <a:extLst>
              <a:ext uri="{FF2B5EF4-FFF2-40B4-BE49-F238E27FC236}">
                <a16:creationId xmlns:a16="http://schemas.microsoft.com/office/drawing/2014/main" id="{7BF131E9-1ED3-8647-BCC7-EDE3479842F0}"/>
              </a:ext>
            </a:extLst>
          </p:cNvPr>
          <p:cNvSpPr txBox="1"/>
          <p:nvPr/>
        </p:nvSpPr>
        <p:spPr>
          <a:xfrm>
            <a:off x="214690" y="132356"/>
            <a:ext cx="11762619" cy="5509200"/>
          </a:xfrm>
          <a:prstGeom prst="rect">
            <a:avLst/>
          </a:prstGeom>
          <a:noFill/>
        </p:spPr>
        <p:txBody>
          <a:bodyPr wrap="square" rtlCol="0">
            <a:spAutoFit/>
          </a:bodyPr>
          <a:lstStyle/>
          <a:p>
            <a:pPr marL="285750" indent="-285750" algn="l">
              <a:buFont typeface="Wingdings" pitchFamily="2" charset="2"/>
              <a:buChar char="q"/>
            </a:pPr>
            <a:r>
              <a:rPr lang="en-US" sz="3200" dirty="0"/>
              <a:t> Now suppose there is no divine authority for Instrumental use in worship. Then what? What if it’s something man has added to worship? </a:t>
            </a:r>
          </a:p>
          <a:p>
            <a:pPr marL="285750" indent="-285750" algn="l">
              <a:buFont typeface="Wingdings" pitchFamily="2" charset="2"/>
              <a:buChar char="q"/>
            </a:pPr>
            <a:r>
              <a:rPr lang="en-US" sz="3200" dirty="0"/>
              <a:t> Listen to this. 2 John1:9 </a:t>
            </a:r>
            <a:r>
              <a:rPr lang="en-US" sz="3200" i="1" dirty="0">
                <a:solidFill>
                  <a:prstClr val="black"/>
                </a:solidFill>
                <a:latin typeface="Aharoni" panose="02010803020104030203" pitchFamily="2" charset="-79"/>
                <a:cs typeface="Aharoni" panose="02010803020104030203" pitchFamily="2" charset="-79"/>
              </a:rPr>
              <a:t>Whosoever </a:t>
            </a:r>
            <a:r>
              <a:rPr lang="en-US" sz="3200" i="1" dirty="0" err="1">
                <a:solidFill>
                  <a:prstClr val="black"/>
                </a:solidFill>
                <a:latin typeface="Aharoni" panose="02010803020104030203" pitchFamily="2" charset="-79"/>
                <a:cs typeface="Aharoni" panose="02010803020104030203" pitchFamily="2" charset="-79"/>
              </a:rPr>
              <a:t>transgresseth</a:t>
            </a:r>
            <a:r>
              <a:rPr lang="en-US" sz="3200" i="1" dirty="0">
                <a:solidFill>
                  <a:prstClr val="black"/>
                </a:solidFill>
                <a:latin typeface="Aharoni" panose="02010803020104030203" pitchFamily="2" charset="-79"/>
                <a:cs typeface="Aharoni" panose="02010803020104030203" pitchFamily="2" charset="-79"/>
              </a:rPr>
              <a:t>, and </a:t>
            </a:r>
            <a:r>
              <a:rPr lang="en-US" sz="3200" i="1" dirty="0" err="1">
                <a:solidFill>
                  <a:prstClr val="black"/>
                </a:solidFill>
                <a:latin typeface="Aharoni" panose="02010803020104030203" pitchFamily="2" charset="-79"/>
                <a:cs typeface="Aharoni" panose="02010803020104030203" pitchFamily="2" charset="-79"/>
              </a:rPr>
              <a:t>abideth</a:t>
            </a:r>
            <a:r>
              <a:rPr lang="en-US" sz="3200" i="1" dirty="0">
                <a:solidFill>
                  <a:prstClr val="black"/>
                </a:solidFill>
                <a:latin typeface="Aharoni" panose="02010803020104030203" pitchFamily="2" charset="-79"/>
                <a:cs typeface="Aharoni" panose="02010803020104030203" pitchFamily="2" charset="-79"/>
              </a:rPr>
              <a:t> not in the doctrine of Christ, hath not God. He that </a:t>
            </a:r>
            <a:r>
              <a:rPr lang="en-US" sz="3200" i="1" dirty="0" err="1">
                <a:solidFill>
                  <a:prstClr val="black"/>
                </a:solidFill>
                <a:latin typeface="Aharoni" panose="02010803020104030203" pitchFamily="2" charset="-79"/>
                <a:cs typeface="Aharoni" panose="02010803020104030203" pitchFamily="2" charset="-79"/>
              </a:rPr>
              <a:t>abideth</a:t>
            </a:r>
            <a:r>
              <a:rPr lang="en-US" sz="3200" i="1" dirty="0">
                <a:solidFill>
                  <a:prstClr val="black"/>
                </a:solidFill>
                <a:latin typeface="Aharoni" panose="02010803020104030203" pitchFamily="2" charset="-79"/>
                <a:cs typeface="Aharoni" panose="02010803020104030203" pitchFamily="2" charset="-79"/>
              </a:rPr>
              <a:t> in the doctrine of Christ, he hath both the Father and the Son.</a:t>
            </a:r>
          </a:p>
          <a:p>
            <a:pPr marL="285750" indent="-285750" algn="l">
              <a:buFont typeface="Wingdings" pitchFamily="2" charset="2"/>
              <a:buChar char="q"/>
            </a:pPr>
            <a:r>
              <a:rPr lang="en-US" sz="3200" i="1" dirty="0">
                <a:solidFill>
                  <a:prstClr val="black"/>
                </a:solidFill>
                <a:latin typeface="Aharoni" panose="02010803020104030203" pitchFamily="2" charset="-79"/>
                <a:cs typeface="Aharoni" panose="02010803020104030203" pitchFamily="2" charset="-79"/>
              </a:rPr>
              <a:t> </a:t>
            </a:r>
            <a:r>
              <a:rPr lang="en-US" sz="3200" dirty="0">
                <a:solidFill>
                  <a:prstClr val="black"/>
                </a:solidFill>
                <a:cs typeface="Aharoni" panose="02010803020104030203" pitchFamily="2" charset="-79"/>
              </a:rPr>
              <a:t>Instrumental music in worship of Christians is not part of the doctrine of Christ. It’s an addition and is going beyond. Which makes it transgression and those doing so hath not God! What a serious thing this is! </a:t>
            </a:r>
            <a:endParaRPr lang="en-US" sz="3200" i="1" dirty="0">
              <a:solidFill>
                <a:prstClr val="black"/>
              </a:solidFill>
              <a:latin typeface="Aharoni" panose="02010803020104030203" pitchFamily="2" charset="-79"/>
              <a:cs typeface="Aharoni" panose="02010803020104030203" pitchFamily="2" charset="-79"/>
            </a:endParaRPr>
          </a:p>
        </p:txBody>
      </p:sp>
      <p:sp>
        <p:nvSpPr>
          <p:cNvPr id="6" name="TextBox 5">
            <a:extLst>
              <a:ext uri="{FF2B5EF4-FFF2-40B4-BE49-F238E27FC236}">
                <a16:creationId xmlns:a16="http://schemas.microsoft.com/office/drawing/2014/main" id="{86B90D7C-6B7E-3B40-A349-9CC8A9DB807A}"/>
              </a:ext>
            </a:extLst>
          </p:cNvPr>
          <p:cNvSpPr txBox="1"/>
          <p:nvPr/>
        </p:nvSpPr>
        <p:spPr>
          <a:xfrm>
            <a:off x="5186135" y="2517624"/>
            <a:ext cx="1828800" cy="369332"/>
          </a:xfrm>
          <a:prstGeom prst="rect">
            <a:avLst/>
          </a:prstGeom>
          <a:noFill/>
        </p:spPr>
        <p:txBody>
          <a:bodyPr wrap="square" rtlCol="0">
            <a:spAutoFit/>
          </a:bodyPr>
          <a:lstStyle/>
          <a:p>
            <a:pPr marL="285750" indent="-285750" algn="l">
              <a:buFont typeface="Wingdings" pitchFamily="2" charset="2"/>
              <a:buChar char="q"/>
            </a:pPr>
            <a:endParaRPr lang="en-US" dirty="0"/>
          </a:p>
        </p:txBody>
      </p:sp>
    </p:spTree>
    <p:extLst>
      <p:ext uri="{BB962C8B-B14F-4D97-AF65-F5344CB8AC3E}">
        <p14:creationId xmlns:p14="http://schemas.microsoft.com/office/powerpoint/2010/main" val="6919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9080F-308B-AA47-8840-598DE4DE4E3B}"/>
              </a:ext>
            </a:extLst>
          </p:cNvPr>
          <p:cNvSpPr txBox="1"/>
          <p:nvPr/>
        </p:nvSpPr>
        <p:spPr>
          <a:xfrm>
            <a:off x="166310" y="295124"/>
            <a:ext cx="11838214" cy="5509200"/>
          </a:xfrm>
          <a:prstGeom prst="rect">
            <a:avLst/>
          </a:prstGeom>
          <a:noFill/>
        </p:spPr>
        <p:txBody>
          <a:bodyPr wrap="square" rtlCol="0">
            <a:spAutoFit/>
          </a:bodyPr>
          <a:lstStyle/>
          <a:p>
            <a:pPr marL="285750" indent="-285750" algn="l">
              <a:buFont typeface="Wingdings" pitchFamily="2" charset="2"/>
              <a:buChar char="q"/>
            </a:pPr>
            <a:r>
              <a:rPr lang="en-US" sz="3200" dirty="0"/>
              <a:t> Galatians 1: 8-9 </a:t>
            </a:r>
            <a:r>
              <a:rPr lang="en-US" sz="1800" dirty="0">
                <a:solidFill>
                  <a:prstClr val="black"/>
                </a:solidFill>
                <a:latin typeface="Andada-Regular"/>
              </a:rPr>
              <a:t> </a:t>
            </a:r>
            <a:r>
              <a:rPr lang="en-US" sz="3200" i="1" dirty="0">
                <a:solidFill>
                  <a:prstClr val="black"/>
                </a:solidFill>
                <a:latin typeface="Aharoni" panose="02010803020104030203" pitchFamily="2" charset="-79"/>
                <a:cs typeface="Aharoni" panose="02010803020104030203" pitchFamily="2" charset="-79"/>
              </a:rPr>
              <a:t>But though we, or an angel from heaven, preach any other gospel unto you than that which we have preached unto you, let him be accursed.</a:t>
            </a:r>
            <a:r>
              <a:rPr lang="en-US" sz="3200" b="1" i="1" dirty="0">
                <a:solidFill>
                  <a:prstClr val="black"/>
                </a:solidFill>
                <a:latin typeface="Aharoni" panose="02010803020104030203" pitchFamily="2" charset="-79"/>
                <a:cs typeface="Aharoni" panose="02010803020104030203" pitchFamily="2" charset="-79"/>
              </a:rPr>
              <a:t>9</a:t>
            </a:r>
            <a:r>
              <a:rPr lang="en-US" sz="3200" b="0" i="1" dirty="0">
                <a:solidFill>
                  <a:prstClr val="black"/>
                </a:solidFill>
                <a:latin typeface="Aharoni" panose="02010803020104030203" pitchFamily="2" charset="-79"/>
                <a:cs typeface="Aharoni" panose="02010803020104030203" pitchFamily="2" charset="-79"/>
              </a:rPr>
              <a:t> As we said before, so say I now again, If any man preach any other gospel unto you than that ye have received, let him be accursed.</a:t>
            </a:r>
          </a:p>
          <a:p>
            <a:pPr marL="285750" indent="-285750" algn="l">
              <a:buFont typeface="Wingdings" pitchFamily="2" charset="2"/>
              <a:buChar char="q"/>
            </a:pPr>
            <a:r>
              <a:rPr lang="en-US" sz="3200" i="1" dirty="0">
                <a:solidFill>
                  <a:prstClr val="black"/>
                </a:solidFill>
                <a:latin typeface="Aharoni" panose="02010803020104030203" pitchFamily="2" charset="-79"/>
                <a:cs typeface="Aharoni" panose="02010803020104030203" pitchFamily="2" charset="-79"/>
              </a:rPr>
              <a:t> </a:t>
            </a:r>
            <a:r>
              <a:rPr lang="en-US" sz="3200" dirty="0">
                <a:solidFill>
                  <a:prstClr val="black"/>
                </a:solidFill>
                <a:cs typeface="Aharoni" panose="02010803020104030203" pitchFamily="2" charset="-79"/>
              </a:rPr>
              <a:t>The use of Instrumental music in worship was never preached by Paul or any other inspired preacher. The fact is it was no part of the gospel and came into play hundreds of years after the last inspired preacher was dead. A curse awaits those who don’t preach the gospel of Christ in the correct manner. </a:t>
            </a:r>
            <a:endParaRPr lang="en-US" sz="3200"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6304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61</TotalTime>
  <Words>2599</Words>
  <Application>Microsoft Office PowerPoint</Application>
  <PresentationFormat>Widescreen</PresentationFormat>
  <Paragraphs>46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Aharoni</vt:lpstr>
      <vt:lpstr>Andada-Regular</vt:lpstr>
      <vt:lpstr>Arial</vt:lpstr>
      <vt:lpstr>Arial Black</vt:lpstr>
      <vt:lpstr>Gill Sans MT</vt:lpstr>
      <vt:lpstr>Wingdings</vt:lpstr>
      <vt:lpstr>Gallery</vt:lpstr>
      <vt:lpstr>Instrumental music in Worship</vt:lpstr>
      <vt:lpstr>PowerPoint Presentation</vt:lpstr>
      <vt:lpstr>PowerPoint Presentation</vt:lpstr>
      <vt:lpstr>There are 4 types of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Instrumental music in Worship</dc:title>
  <dc:creator>Jarod Kiggans</dc:creator>
  <cp:lastModifiedBy>User</cp:lastModifiedBy>
  <cp:revision>6</cp:revision>
  <dcterms:created xsi:type="dcterms:W3CDTF">2020-02-25T22:01:41Z</dcterms:created>
  <dcterms:modified xsi:type="dcterms:W3CDTF">2020-03-08T13:24:51Z</dcterms:modified>
</cp:coreProperties>
</file>