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30"/>
  </p:notesMasterIdLst>
  <p:handoutMasterIdLst>
    <p:handoutMasterId r:id="rId31"/>
  </p:handoutMasterIdLst>
  <p:sldIdLst>
    <p:sldId id="384" r:id="rId5"/>
    <p:sldId id="407" r:id="rId6"/>
    <p:sldId id="383" r:id="rId7"/>
    <p:sldId id="256" r:id="rId8"/>
    <p:sldId id="404" r:id="rId9"/>
    <p:sldId id="405" r:id="rId10"/>
    <p:sldId id="406" r:id="rId11"/>
    <p:sldId id="403"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0" r:id="rId28"/>
    <p:sldId id="402" r:id="rId29"/>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BB928E10-A69C-42F6-8B07-A2FEAC067766}">
          <p14:sldIdLst>
            <p14:sldId id="384"/>
            <p14:sldId id="407"/>
            <p14:sldId id="383"/>
            <p14:sldId id="256"/>
            <p14:sldId id="404"/>
            <p14:sldId id="405"/>
            <p14:sldId id="406"/>
            <p14:sldId id="403"/>
            <p14:sldId id="385"/>
            <p14:sldId id="386"/>
            <p14:sldId id="387"/>
            <p14:sldId id="388"/>
            <p14:sldId id="389"/>
            <p14:sldId id="390"/>
            <p14:sldId id="391"/>
            <p14:sldId id="392"/>
            <p14:sldId id="393"/>
            <p14:sldId id="394"/>
            <p14:sldId id="395"/>
            <p14:sldId id="396"/>
            <p14:sldId id="397"/>
            <p14:sldId id="398"/>
            <p14:sldId id="399"/>
            <p14:sldId id="400"/>
            <p14:sldId id="402"/>
          </p14:sldIdLst>
        </p14:section>
        <p14:section name="SLIDE STARTERS" id="{ACC24B29-0CC7-491A-A98A-CF7CBDBE501E}">
          <p14:sldIdLst/>
        </p14:section>
        <p14:section name="THANK YOU" id="{6CD91DAB-8EC3-4802-89E9-0F1C7022FB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0000"/>
    <a:srgbClr val="DC5924"/>
    <a:srgbClr val="B7472A"/>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9" autoAdjust="0"/>
    <p:restoredTop sz="84972" autoAdjust="0"/>
  </p:normalViewPr>
  <p:slideViewPr>
    <p:cSldViewPr snapToGrid="0">
      <p:cViewPr varScale="1">
        <p:scale>
          <a:sx n="97" d="100"/>
          <a:sy n="97" d="100"/>
        </p:scale>
        <p:origin x="822" y="90"/>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5336"/>
    </p:cViewPr>
  </p:sorterViewPr>
  <p:notesViewPr>
    <p:cSldViewPr snapToGrid="0">
      <p:cViewPr>
        <p:scale>
          <a:sx n="66" d="100"/>
          <a:sy n="66" d="100"/>
        </p:scale>
        <p:origin x="2539" y="2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3/1/2020</a:t>
            </a:fld>
            <a:endParaRPr lang="en-US" dirty="0"/>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3/1/2020</a:t>
            </a:fld>
            <a:endParaRPr lang="en-US"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207683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a heart and mind directed to serving God and pleasing Him, we know everything is going to be alright. God is in control!</a:t>
            </a:r>
          </a:p>
        </p:txBody>
      </p:sp>
      <p:sp>
        <p:nvSpPr>
          <p:cNvPr id="4" name="Slide Number Placeholder 3"/>
          <p:cNvSpPr>
            <a:spLocks noGrp="1"/>
          </p:cNvSpPr>
          <p:nvPr>
            <p:ph type="sldNum" sz="quarter" idx="5"/>
          </p:nvPr>
        </p:nvSpPr>
        <p:spPr/>
        <p:txBody>
          <a:bodyPr/>
          <a:lstStyle/>
          <a:p>
            <a:fld id="{4CBCEA92-F142-4D57-B507-37BDAF44710C}" type="slidenum">
              <a:rPr lang="en-US" smtClean="0"/>
              <a:t>12</a:t>
            </a:fld>
            <a:endParaRPr lang="en-US" dirty="0"/>
          </a:p>
        </p:txBody>
      </p:sp>
    </p:spTree>
    <p:extLst>
      <p:ext uri="{BB962C8B-B14F-4D97-AF65-F5344CB8AC3E}">
        <p14:creationId xmlns:p14="http://schemas.microsoft.com/office/powerpoint/2010/main" val="8687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life there will be tough times, but God will never leave us or forsake us.  Till the Storm Passes by.</a:t>
            </a:r>
          </a:p>
        </p:txBody>
      </p:sp>
      <p:sp>
        <p:nvSpPr>
          <p:cNvPr id="4" name="Slide Number Placeholder 3"/>
          <p:cNvSpPr>
            <a:spLocks noGrp="1"/>
          </p:cNvSpPr>
          <p:nvPr>
            <p:ph type="sldNum" sz="quarter" idx="5"/>
          </p:nvPr>
        </p:nvSpPr>
        <p:spPr/>
        <p:txBody>
          <a:bodyPr/>
          <a:lstStyle/>
          <a:p>
            <a:fld id="{4CBCEA92-F142-4D57-B507-37BDAF44710C}" type="slidenum">
              <a:rPr lang="en-US" smtClean="0"/>
              <a:t>14</a:t>
            </a:fld>
            <a:endParaRPr lang="en-US" dirty="0"/>
          </a:p>
        </p:txBody>
      </p:sp>
    </p:spTree>
    <p:extLst>
      <p:ext uri="{BB962C8B-B14F-4D97-AF65-F5344CB8AC3E}">
        <p14:creationId xmlns:p14="http://schemas.microsoft.com/office/powerpoint/2010/main" val="2646722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have determination and resolve! </a:t>
            </a:r>
          </a:p>
        </p:txBody>
      </p:sp>
      <p:sp>
        <p:nvSpPr>
          <p:cNvPr id="4" name="Slide Number Placeholder 3"/>
          <p:cNvSpPr>
            <a:spLocks noGrp="1"/>
          </p:cNvSpPr>
          <p:nvPr>
            <p:ph type="sldNum" sz="quarter" idx="5"/>
          </p:nvPr>
        </p:nvSpPr>
        <p:spPr/>
        <p:txBody>
          <a:bodyPr/>
          <a:lstStyle/>
          <a:p>
            <a:fld id="{4CBCEA92-F142-4D57-B507-37BDAF44710C}" type="slidenum">
              <a:rPr lang="en-US" smtClean="0"/>
              <a:t>15</a:t>
            </a:fld>
            <a:endParaRPr lang="en-US" dirty="0"/>
          </a:p>
        </p:txBody>
      </p:sp>
    </p:spTree>
    <p:extLst>
      <p:ext uri="{BB962C8B-B14F-4D97-AF65-F5344CB8AC3E}">
        <p14:creationId xmlns:p14="http://schemas.microsoft.com/office/powerpoint/2010/main" val="151107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4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270403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2395319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6</a:t>
            </a:fld>
            <a:endParaRPr lang="en-US" dirty="0"/>
          </a:p>
        </p:txBody>
      </p:sp>
    </p:spTree>
    <p:extLst>
      <p:ext uri="{BB962C8B-B14F-4D97-AF65-F5344CB8AC3E}">
        <p14:creationId xmlns:p14="http://schemas.microsoft.com/office/powerpoint/2010/main" val="95190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7</a:t>
            </a:fld>
            <a:endParaRPr lang="en-US" dirty="0"/>
          </a:p>
        </p:txBody>
      </p:sp>
    </p:spTree>
    <p:extLst>
      <p:ext uri="{BB962C8B-B14F-4D97-AF65-F5344CB8AC3E}">
        <p14:creationId xmlns:p14="http://schemas.microsoft.com/office/powerpoint/2010/main" val="2816017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And David said to Abishai, and to all his servants, Behold, my son, which came forth of my bowels, </a:t>
            </a:r>
            <a:r>
              <a:rPr lang="en-US" dirty="0" err="1"/>
              <a:t>seeketh</a:t>
            </a:r>
            <a:r>
              <a:rPr lang="en-US" dirty="0"/>
              <a:t> my life: how much more now may this Benjamite do it? let him alone, and let him curse; for the Lord hath bidden him.</a:t>
            </a:r>
          </a:p>
          <a:p>
            <a:r>
              <a:rPr lang="en-US" sz="1200" b="1" i="0" kern="1200" dirty="0">
                <a:solidFill>
                  <a:schemeClr val="tx1"/>
                </a:solidFill>
                <a:effectLst/>
                <a:latin typeface="+mn-lt"/>
                <a:ea typeface="+mn-ea"/>
                <a:cs typeface="+mn-cs"/>
              </a:rPr>
              <a:t>17 </a:t>
            </a:r>
            <a:r>
              <a:rPr lang="en-US" sz="1200" b="0" i="0" kern="1200" dirty="0">
                <a:solidFill>
                  <a:schemeClr val="tx1"/>
                </a:solidFill>
                <a:effectLst/>
                <a:latin typeface="+mn-lt"/>
                <a:ea typeface="+mn-ea"/>
                <a:cs typeface="+mn-cs"/>
              </a:rPr>
              <a:t>Moreover Ahithophel said unto Absalom, Let me now choose out twelve thousand men, and I will arise and pursue after David this night:</a:t>
            </a: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8</a:t>
            </a:fld>
            <a:endParaRPr lang="en-US" dirty="0"/>
          </a:p>
        </p:txBody>
      </p:sp>
    </p:spTree>
    <p:extLst>
      <p:ext uri="{BB962C8B-B14F-4D97-AF65-F5344CB8AC3E}">
        <p14:creationId xmlns:p14="http://schemas.microsoft.com/office/powerpoint/2010/main" val="1149083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Then Jerubbaal, who is Gideon, and all the people that were with him, rose up early, and pitched beside the well of </a:t>
            </a:r>
            <a:r>
              <a:rPr lang="en-US" dirty="0" err="1"/>
              <a:t>Harod</a:t>
            </a:r>
            <a:r>
              <a:rPr lang="en-US" dirty="0"/>
              <a:t>: so that the host of the Midianites were on the north side of them, by the hill of </a:t>
            </a:r>
            <a:r>
              <a:rPr lang="en-US" dirty="0" err="1"/>
              <a:t>Moreh</a:t>
            </a:r>
            <a:r>
              <a:rPr lang="en-US" dirty="0"/>
              <a:t>, in the valley.</a:t>
            </a:r>
          </a:p>
          <a:p>
            <a:endParaRPr lang="en-US" dirty="0"/>
          </a:p>
          <a:p>
            <a:r>
              <a:rPr lang="en-US" dirty="0"/>
              <a:t>2 And the Lord said unto Gideon, The people that are with thee are too many for me to give the Midianites into their hands, lest Israel vaunt themselves against me, saying, Mine own hand hath saved me.</a:t>
            </a:r>
          </a:p>
        </p:txBody>
      </p:sp>
      <p:sp>
        <p:nvSpPr>
          <p:cNvPr id="4" name="Slide Number Placeholder 3"/>
          <p:cNvSpPr>
            <a:spLocks noGrp="1"/>
          </p:cNvSpPr>
          <p:nvPr>
            <p:ph type="sldNum" sz="quarter" idx="5"/>
          </p:nvPr>
        </p:nvSpPr>
        <p:spPr/>
        <p:txBody>
          <a:bodyPr/>
          <a:lstStyle/>
          <a:p>
            <a:fld id="{4CBCEA92-F142-4D57-B507-37BDAF44710C}" type="slidenum">
              <a:rPr lang="en-US" smtClean="0"/>
              <a:t>9</a:t>
            </a:fld>
            <a:endParaRPr lang="en-US" dirty="0"/>
          </a:p>
        </p:txBody>
      </p:sp>
    </p:spTree>
    <p:extLst>
      <p:ext uri="{BB962C8B-B14F-4D97-AF65-F5344CB8AC3E}">
        <p14:creationId xmlns:p14="http://schemas.microsoft.com/office/powerpoint/2010/main" val="1584094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Devil wants you to become discouraged and stop trying!</a:t>
            </a:r>
          </a:p>
        </p:txBody>
      </p:sp>
      <p:sp>
        <p:nvSpPr>
          <p:cNvPr id="4" name="Slide Number Placeholder 3"/>
          <p:cNvSpPr>
            <a:spLocks noGrp="1"/>
          </p:cNvSpPr>
          <p:nvPr>
            <p:ph type="sldNum" sz="quarter" idx="5"/>
          </p:nvPr>
        </p:nvSpPr>
        <p:spPr/>
        <p:txBody>
          <a:bodyPr/>
          <a:lstStyle/>
          <a:p>
            <a:fld id="{4CBCEA92-F142-4D57-B507-37BDAF44710C}" type="slidenum">
              <a:rPr lang="en-US" smtClean="0"/>
              <a:t>10</a:t>
            </a:fld>
            <a:endParaRPr lang="en-US" dirty="0"/>
          </a:p>
        </p:txBody>
      </p:sp>
    </p:spTree>
    <p:extLst>
      <p:ext uri="{BB962C8B-B14F-4D97-AF65-F5344CB8AC3E}">
        <p14:creationId xmlns:p14="http://schemas.microsoft.com/office/powerpoint/2010/main" val="339136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word we can conquer and overcome discouragement!</a:t>
            </a:r>
          </a:p>
        </p:txBody>
      </p:sp>
      <p:sp>
        <p:nvSpPr>
          <p:cNvPr id="4" name="Slide Number Placeholder 3"/>
          <p:cNvSpPr>
            <a:spLocks noGrp="1"/>
          </p:cNvSpPr>
          <p:nvPr>
            <p:ph type="sldNum" sz="quarter" idx="5"/>
          </p:nvPr>
        </p:nvSpPr>
        <p:spPr/>
        <p:txBody>
          <a:bodyPr/>
          <a:lstStyle/>
          <a:p>
            <a:fld id="{4CBCEA92-F142-4D57-B507-37BDAF44710C}" type="slidenum">
              <a:rPr lang="en-US" smtClean="0"/>
              <a:t>11</a:t>
            </a:fld>
            <a:endParaRPr lang="en-US" dirty="0"/>
          </a:p>
        </p:txBody>
      </p:sp>
    </p:spTree>
    <p:extLst>
      <p:ext uri="{BB962C8B-B14F-4D97-AF65-F5344CB8AC3E}">
        <p14:creationId xmlns:p14="http://schemas.microsoft.com/office/powerpoint/2010/main" val="273918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153865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bg2">
                    <a:lumMod val="50000"/>
                  </a:schemeClr>
                </a:solidFill>
              </a:rPr>
              <a:t>Neal Creative </a:t>
            </a:r>
            <a:r>
              <a:rPr lang="en-US" sz="900" kern="1200" noProof="0" dirty="0">
                <a:solidFill>
                  <a:schemeClr val="bg2">
                    <a:lumMod val="50000"/>
                  </a:schemeClr>
                </a:solidFill>
                <a:latin typeface="+mn-lt"/>
                <a:ea typeface="+mn-ea"/>
                <a:cs typeface="+mn-cs"/>
              </a:rPr>
              <a:t>©</a:t>
            </a:r>
            <a:r>
              <a:rPr lang="en-US" sz="1000" baseline="0" noProof="0" dirty="0">
                <a:solidFill>
                  <a:schemeClr val="bg2">
                    <a:lumMod val="50000"/>
                  </a:schemeClr>
                </a:solidFill>
              </a:rPr>
              <a:t> </a:t>
            </a:r>
            <a:endParaRPr lang="en-US" sz="1000" b="1" noProof="0"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836D-6FE9-4155-8525-049EF98FF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8838A-1B79-4375-8449-C541A3D63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A328B-7773-4EE4-90EF-C4C01854CFB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FC17CC1-A544-4935-A65D-94C19FC6B0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50C3DE6-0A8D-44B1-B5A3-49A9B2CA8065}"/>
              </a:ext>
            </a:extLst>
          </p:cNvPr>
          <p:cNvSpPr>
            <a:spLocks noGrp="1"/>
          </p:cNvSpPr>
          <p:nvPr>
            <p:ph type="sldNum" sz="quarter" idx="12"/>
          </p:nvPr>
        </p:nvSpPr>
        <p:spPr/>
        <p:txBody>
          <a:bodyPr/>
          <a:lstStyle>
            <a:lvl1pPr>
              <a:defRPr/>
            </a:lvl1pPr>
          </a:lstStyle>
          <a:p>
            <a:fld id="{6EF78721-81A9-4BEC-A8CD-69B3FDE8E994}" type="slidenum">
              <a:rPr lang="en-US" altLang="en-US"/>
              <a:pPr/>
              <a:t>‹#›</a:t>
            </a:fld>
            <a:endParaRPr lang="en-US" altLang="en-US"/>
          </a:p>
        </p:txBody>
      </p:sp>
    </p:spTree>
    <p:extLst>
      <p:ext uri="{BB962C8B-B14F-4D97-AF65-F5344CB8AC3E}">
        <p14:creationId xmlns:p14="http://schemas.microsoft.com/office/powerpoint/2010/main" val="326330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55" r:id="rId28"/>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D61EA8-0BDB-4C13-94DD-871A178BDCBC}"/>
              </a:ext>
            </a:extLst>
          </p:cNvPr>
          <p:cNvSpPr>
            <a:spLocks noGrp="1"/>
          </p:cNvSpPr>
          <p:nvPr>
            <p:ph type="title"/>
          </p:nvPr>
        </p:nvSpPr>
        <p:spPr/>
        <p:txBody>
          <a:bodyPr/>
          <a:lstStyle/>
          <a:p>
            <a:r>
              <a:rPr lang="en-US" dirty="0"/>
              <a:t>Scripture Reading</a:t>
            </a:r>
          </a:p>
        </p:txBody>
      </p:sp>
      <p:sp>
        <p:nvSpPr>
          <p:cNvPr id="3" name="Slide Number Placeholder 2">
            <a:extLst>
              <a:ext uri="{FF2B5EF4-FFF2-40B4-BE49-F238E27FC236}">
                <a16:creationId xmlns:a16="http://schemas.microsoft.com/office/drawing/2014/main" id="{B45521F8-ECCF-4659-973E-D65B5BFE0114}"/>
              </a:ext>
            </a:extLst>
          </p:cNvPr>
          <p:cNvSpPr>
            <a:spLocks noGrp="1"/>
          </p:cNvSpPr>
          <p:nvPr>
            <p:ph type="sldNum" sz="quarter" idx="12"/>
          </p:nvPr>
        </p:nvSpPr>
        <p:spPr/>
        <p:txBody>
          <a:bodyPr/>
          <a:lstStyle/>
          <a:p>
            <a:fld id="{5AE1514C-5E56-4738-A1FF-4B1CFD2A3E36}" type="slidenum">
              <a:rPr lang="en-US" smtClean="0"/>
              <a:t>1</a:t>
            </a:fld>
            <a:endParaRPr lang="en-US" dirty="0"/>
          </a:p>
        </p:txBody>
      </p:sp>
      <p:sp>
        <p:nvSpPr>
          <p:cNvPr id="9" name="Rectangle 8">
            <a:extLst>
              <a:ext uri="{FF2B5EF4-FFF2-40B4-BE49-F238E27FC236}">
                <a16:creationId xmlns:a16="http://schemas.microsoft.com/office/drawing/2014/main" id="{779762A7-A353-4E02-BB66-5FA4F765AE5C}"/>
              </a:ext>
            </a:extLst>
          </p:cNvPr>
          <p:cNvSpPr/>
          <p:nvPr/>
        </p:nvSpPr>
        <p:spPr>
          <a:xfrm>
            <a:off x="4301843" y="208849"/>
            <a:ext cx="7585357" cy="6124754"/>
          </a:xfrm>
          <a:prstGeom prst="rect">
            <a:avLst/>
          </a:prstGeom>
        </p:spPr>
        <p:txBody>
          <a:bodyPr wrap="square">
            <a:spAutoFit/>
          </a:bodyPr>
          <a:lstStyle/>
          <a:p>
            <a:r>
              <a:rPr lang="en-US" sz="2800" dirty="0">
                <a:solidFill>
                  <a:schemeClr val="bg1"/>
                </a:solidFill>
              </a:rPr>
              <a:t>Psalms 23:1  The Lord is my shepherd; I shall not want. 2  He </a:t>
            </a:r>
            <a:r>
              <a:rPr lang="en-US" sz="2800" dirty="0" err="1">
                <a:solidFill>
                  <a:schemeClr val="bg1"/>
                </a:solidFill>
              </a:rPr>
              <a:t>maketh</a:t>
            </a:r>
            <a:r>
              <a:rPr lang="en-US" sz="2800" dirty="0">
                <a:solidFill>
                  <a:schemeClr val="bg1"/>
                </a:solidFill>
              </a:rPr>
              <a:t> me to lie down in green pastures: he leadeth me beside the still waters. 3  He restoreth my soul: he leadeth me in the paths of righteousness for his name's sake. 4  Yea, though I walk through the valley of the shadow of death, I will fear no evil: for thou art with me; thy rod and thy staff they comfort me. 5  Thou preparest a table before me in the presence of mine enemies: thou </a:t>
            </a:r>
            <a:r>
              <a:rPr lang="en-US" sz="2800" dirty="0" err="1">
                <a:solidFill>
                  <a:schemeClr val="bg1"/>
                </a:solidFill>
              </a:rPr>
              <a:t>anointest</a:t>
            </a:r>
            <a:r>
              <a:rPr lang="en-US" sz="2800" dirty="0">
                <a:solidFill>
                  <a:schemeClr val="bg1"/>
                </a:solidFill>
              </a:rPr>
              <a:t> my head with oil; my cup </a:t>
            </a:r>
            <a:r>
              <a:rPr lang="en-US" sz="2800" dirty="0" err="1">
                <a:solidFill>
                  <a:schemeClr val="bg1"/>
                </a:solidFill>
              </a:rPr>
              <a:t>runneth</a:t>
            </a:r>
            <a:r>
              <a:rPr lang="en-US" sz="2800" dirty="0">
                <a:solidFill>
                  <a:schemeClr val="bg1"/>
                </a:solidFill>
              </a:rPr>
              <a:t> over. 6  Surely goodness and mercy shall follow me all the days of my life: and I will dwell in the house of the Lord for ever. </a:t>
            </a:r>
          </a:p>
        </p:txBody>
      </p:sp>
      <p:pic>
        <p:nvPicPr>
          <p:cNvPr id="10" name="Picture 9">
            <a:extLst>
              <a:ext uri="{FF2B5EF4-FFF2-40B4-BE49-F238E27FC236}">
                <a16:creationId xmlns:a16="http://schemas.microsoft.com/office/drawing/2014/main" id="{A2FAD4F8-2030-4248-8E8A-0252D54186E1}"/>
              </a:ext>
            </a:extLst>
          </p:cNvPr>
          <p:cNvPicPr>
            <a:picLocks noChangeAspect="1"/>
          </p:cNvPicPr>
          <p:nvPr/>
        </p:nvPicPr>
        <p:blipFill>
          <a:blip r:embed="rId2"/>
          <a:stretch>
            <a:fillRect/>
          </a:stretch>
        </p:blipFill>
        <p:spPr>
          <a:xfrm>
            <a:off x="304800" y="345502"/>
            <a:ext cx="3563007" cy="4453758"/>
          </a:xfrm>
          <a:prstGeom prst="rect">
            <a:avLst/>
          </a:prstGeom>
        </p:spPr>
      </p:pic>
    </p:spTree>
    <p:extLst>
      <p:ext uri="{BB962C8B-B14F-4D97-AF65-F5344CB8AC3E}">
        <p14:creationId xmlns:p14="http://schemas.microsoft.com/office/powerpoint/2010/main" val="2283342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633545" y="1655033"/>
            <a:ext cx="626416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The third observation - discouragement is a very effective tool of our adversary the devil </a:t>
            </a:r>
          </a:p>
          <a:p>
            <a:pPr>
              <a:spcBef>
                <a:spcPct val="50000"/>
              </a:spcBef>
            </a:pPr>
            <a:r>
              <a:rPr lang="en-US" altLang="en-US" sz="2400" dirty="0"/>
              <a:t>Eph 4:26 </a:t>
            </a:r>
            <a:r>
              <a:rPr lang="en-US" altLang="en-US" sz="2400" dirty="0">
                <a:solidFill>
                  <a:srgbClr val="FF0000"/>
                </a:solidFill>
              </a:rPr>
              <a:t>"Be angry, and do not sin": do not let the sun go down on your wrath, 27 nor give place to the devil. </a:t>
            </a:r>
          </a:p>
          <a:p>
            <a:pPr>
              <a:spcBef>
                <a:spcPct val="50000"/>
              </a:spcBef>
            </a:pPr>
            <a:r>
              <a:rPr lang="en-US" altLang="en-US" sz="2400" dirty="0"/>
              <a:t>Jesus says, </a:t>
            </a:r>
            <a:r>
              <a:rPr lang="en-US" altLang="en-US" sz="2400" dirty="0">
                <a:solidFill>
                  <a:srgbClr val="FF0000"/>
                </a:solidFill>
              </a:rPr>
              <a:t>“away with you Satan” (Mat. 4:10) and “get behind me Satan” (Mat. 16:23)</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2" name="Picture 1">
            <a:extLst>
              <a:ext uri="{FF2B5EF4-FFF2-40B4-BE49-F238E27FC236}">
                <a16:creationId xmlns:a16="http://schemas.microsoft.com/office/drawing/2014/main" id="{501B5F04-4387-45E9-A49E-A5434D488866}"/>
              </a:ext>
            </a:extLst>
          </p:cNvPr>
          <p:cNvPicPr>
            <a:picLocks noChangeAspect="1"/>
          </p:cNvPicPr>
          <p:nvPr/>
        </p:nvPicPr>
        <p:blipFill rotWithShape="1">
          <a:blip r:embed="rId3"/>
          <a:srcRect l="55357" r="11820"/>
          <a:stretch/>
        </p:blipFill>
        <p:spPr>
          <a:xfrm>
            <a:off x="0" y="0"/>
            <a:ext cx="5402317" cy="6858000"/>
          </a:xfrm>
          <a:prstGeom prst="rect">
            <a:avLst/>
          </a:prstGeom>
        </p:spPr>
      </p:pic>
    </p:spTree>
    <p:extLst>
      <p:ext uri="{BB962C8B-B14F-4D97-AF65-F5344CB8AC3E}">
        <p14:creationId xmlns:p14="http://schemas.microsoft.com/office/powerpoint/2010/main" val="313537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423338" y="1402785"/>
            <a:ext cx="661100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The fourth observation - God has taught us through his word on how to overcome discouragement. </a:t>
            </a:r>
          </a:p>
          <a:p>
            <a:pPr>
              <a:spcBef>
                <a:spcPct val="50000"/>
              </a:spcBef>
            </a:pPr>
            <a:r>
              <a:rPr lang="en-US" altLang="en-US" sz="2400" dirty="0"/>
              <a:t>2 Peter 1:3  </a:t>
            </a:r>
            <a:r>
              <a:rPr lang="en-US" altLang="en-US" sz="2400" dirty="0">
                <a:solidFill>
                  <a:srgbClr val="FF0000"/>
                </a:solidFill>
              </a:rPr>
              <a:t>His divine power has given to us all things that pertain to life and godliness, through the knowledge of Him who called us by glory and virtue.. </a:t>
            </a:r>
          </a:p>
          <a:p>
            <a:pPr>
              <a:spcBef>
                <a:spcPct val="50000"/>
              </a:spcBef>
            </a:pPr>
            <a:r>
              <a:rPr lang="en-US" altLang="en-US" sz="2400" dirty="0"/>
              <a:t>2 Timothy 3:16 </a:t>
            </a:r>
            <a:r>
              <a:rPr lang="en-US" altLang="en-US" sz="2400" dirty="0">
                <a:solidFill>
                  <a:srgbClr val="FF0000"/>
                </a:solidFill>
              </a:rPr>
              <a:t>All Scripture is given by inspiration of God, and is profitable for doctrine, for reproof, for correction, for instruction in righteousness,  17 that the man of God may be complete, thoroughly equipped for every good work.</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2" name="Picture 1">
            <a:extLst>
              <a:ext uri="{FF2B5EF4-FFF2-40B4-BE49-F238E27FC236}">
                <a16:creationId xmlns:a16="http://schemas.microsoft.com/office/drawing/2014/main" id="{755AB867-DD27-42B2-9118-0573ED22E89F}"/>
              </a:ext>
            </a:extLst>
          </p:cNvPr>
          <p:cNvPicPr>
            <a:picLocks noChangeAspect="1"/>
          </p:cNvPicPr>
          <p:nvPr/>
        </p:nvPicPr>
        <p:blipFill>
          <a:blip r:embed="rId3"/>
          <a:stretch>
            <a:fillRect/>
          </a:stretch>
        </p:blipFill>
        <p:spPr>
          <a:xfrm>
            <a:off x="0" y="0"/>
            <a:ext cx="5401056" cy="6858000"/>
          </a:xfrm>
          <a:prstGeom prst="rect">
            <a:avLst/>
          </a:prstGeom>
        </p:spPr>
      </p:pic>
    </p:spTree>
    <p:extLst>
      <p:ext uri="{BB962C8B-B14F-4D97-AF65-F5344CB8AC3E}">
        <p14:creationId xmlns:p14="http://schemas.microsoft.com/office/powerpoint/2010/main" val="90664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423338" y="1687354"/>
            <a:ext cx="6611005"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200" dirty="0"/>
              <a:t>John 14:1 </a:t>
            </a:r>
            <a:r>
              <a:rPr lang="en-US" altLang="en-US" sz="2200" dirty="0">
                <a:solidFill>
                  <a:srgbClr val="FF0000"/>
                </a:solidFill>
              </a:rPr>
              <a:t>"Let not your heart be troubled; you believe in God, believe also in Me. </a:t>
            </a:r>
          </a:p>
          <a:p>
            <a:pPr>
              <a:spcBef>
                <a:spcPct val="50000"/>
              </a:spcBef>
            </a:pPr>
            <a:r>
              <a:rPr lang="en-US" altLang="en-US" sz="2200" dirty="0"/>
              <a:t>1 Samuel 17:32  </a:t>
            </a:r>
            <a:r>
              <a:rPr lang="en-US" altLang="en-US" sz="2200" dirty="0">
                <a:solidFill>
                  <a:srgbClr val="FF0000"/>
                </a:solidFill>
              </a:rPr>
              <a:t>"Let no man's heart fail because of him; your servant will go and fight with this Philistine.“</a:t>
            </a:r>
          </a:p>
          <a:p>
            <a:pPr>
              <a:spcBef>
                <a:spcPct val="50000"/>
              </a:spcBef>
            </a:pPr>
            <a:r>
              <a:rPr lang="en-US" altLang="en-US" sz="2200" b="1" dirty="0"/>
              <a:t>Some encouraging verses</a:t>
            </a:r>
          </a:p>
          <a:p>
            <a:pPr>
              <a:spcBef>
                <a:spcPct val="50000"/>
              </a:spcBef>
            </a:pPr>
            <a:r>
              <a:rPr lang="en-US" altLang="en-US" sz="2200" dirty="0"/>
              <a:t>Romans 8:28 </a:t>
            </a:r>
            <a:r>
              <a:rPr lang="en-US" altLang="en-US" sz="2200" dirty="0">
                <a:solidFill>
                  <a:srgbClr val="FF0000"/>
                </a:solidFill>
              </a:rPr>
              <a:t>And we know that all things work together for good to those who love God, to those who are the called according to His purpose.</a:t>
            </a:r>
          </a:p>
          <a:p>
            <a:pPr>
              <a:spcBef>
                <a:spcPct val="50000"/>
              </a:spcBef>
            </a:pPr>
            <a:r>
              <a:rPr lang="en-US" altLang="en-US" sz="2200" dirty="0"/>
              <a:t>Genesis 50:20</a:t>
            </a:r>
            <a:r>
              <a:rPr lang="en-US" altLang="en-US" sz="2200" dirty="0">
                <a:solidFill>
                  <a:srgbClr val="FF0000"/>
                </a:solidFill>
              </a:rPr>
              <a:t> "But as for you, you meant evil against me; but God meant it for good, in order to bring it about as it is this day, to save many people alive.</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4" name="Picture 3">
            <a:extLst>
              <a:ext uri="{FF2B5EF4-FFF2-40B4-BE49-F238E27FC236}">
                <a16:creationId xmlns:a16="http://schemas.microsoft.com/office/drawing/2014/main" id="{17963C0A-0354-424D-83F5-C0539B4743FD}"/>
              </a:ext>
            </a:extLst>
          </p:cNvPr>
          <p:cNvPicPr>
            <a:picLocks noChangeAspect="1"/>
          </p:cNvPicPr>
          <p:nvPr/>
        </p:nvPicPr>
        <p:blipFill rotWithShape="1">
          <a:blip r:embed="rId3"/>
          <a:srcRect l="5579" r="36985"/>
          <a:stretch/>
        </p:blipFill>
        <p:spPr>
          <a:xfrm>
            <a:off x="-1" y="0"/>
            <a:ext cx="5318235" cy="6858000"/>
          </a:xfrm>
          <a:prstGeom prst="rect">
            <a:avLst/>
          </a:prstGeom>
        </p:spPr>
      </p:pic>
    </p:spTree>
    <p:extLst>
      <p:ext uri="{BB962C8B-B14F-4D97-AF65-F5344CB8AC3E}">
        <p14:creationId xmlns:p14="http://schemas.microsoft.com/office/powerpoint/2010/main" val="784578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2">
                                            <p:txEl>
                                              <p:pRg st="3" end="3"/>
                                            </p:txEl>
                                          </p:spTgt>
                                        </p:tgtEl>
                                        <p:attrNameLst>
                                          <p:attrName>style.visibility</p:attrName>
                                        </p:attrNameLst>
                                      </p:cBhvr>
                                      <p:to>
                                        <p:strVal val="visible"/>
                                      </p:to>
                                    </p:set>
                                    <p:anim to="" calcmode="lin" valueType="num">
                                      <p:cBhvr>
                                        <p:cTn id="22" dur="1" fill="hold"/>
                                        <p:tgtEl>
                                          <p:spTgt spid="2052">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2">
                                            <p:txEl>
                                              <p:pRg st="4" end="4"/>
                                            </p:txEl>
                                          </p:spTgt>
                                        </p:tgtEl>
                                        <p:attrNameLst>
                                          <p:attrName>style.visibility</p:attrName>
                                        </p:attrNameLst>
                                      </p:cBhvr>
                                      <p:to>
                                        <p:strVal val="visible"/>
                                      </p:to>
                                    </p:set>
                                    <p:anim to="" calcmode="lin" valueType="num">
                                      <p:cBhvr>
                                        <p:cTn id="27" dur="1" fill="hold"/>
                                        <p:tgtEl>
                                          <p:spTgt spid="2052">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423338" y="1687354"/>
            <a:ext cx="661100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t>Philippians 4:13 </a:t>
            </a:r>
            <a:r>
              <a:rPr lang="en-US" altLang="en-US" sz="2400" dirty="0">
                <a:solidFill>
                  <a:srgbClr val="FF0000"/>
                </a:solidFill>
              </a:rPr>
              <a:t>I can do all things through Christ who strengthens me. </a:t>
            </a:r>
          </a:p>
          <a:p>
            <a:pPr>
              <a:spcBef>
                <a:spcPct val="50000"/>
              </a:spcBef>
            </a:pPr>
            <a:r>
              <a:rPr lang="en-US" altLang="en-US" sz="2400" dirty="0"/>
              <a:t>Psalm 23:1 </a:t>
            </a:r>
            <a:r>
              <a:rPr lang="en-US" altLang="en-US" sz="2400" dirty="0">
                <a:solidFill>
                  <a:srgbClr val="FF0000"/>
                </a:solidFill>
              </a:rPr>
              <a:t>The LORD is my shepherd; I shall not want. </a:t>
            </a:r>
          </a:p>
          <a:p>
            <a:pPr>
              <a:spcBef>
                <a:spcPct val="50000"/>
              </a:spcBef>
            </a:pPr>
            <a:r>
              <a:rPr lang="en-US" altLang="en-US" sz="2400" dirty="0"/>
              <a:t>4 </a:t>
            </a:r>
            <a:r>
              <a:rPr lang="en-US" altLang="en-US" sz="2400" dirty="0">
                <a:solidFill>
                  <a:srgbClr val="FF0000"/>
                </a:solidFill>
              </a:rPr>
              <a:t>Yea, though I walk through the valley of the shadow of death, I will fear no evil; For You are with me; Your rod and Your staff, they comfort me.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4" name="Picture 3">
            <a:extLst>
              <a:ext uri="{FF2B5EF4-FFF2-40B4-BE49-F238E27FC236}">
                <a16:creationId xmlns:a16="http://schemas.microsoft.com/office/drawing/2014/main" id="{17963C0A-0354-424D-83F5-C0539B4743FD}"/>
              </a:ext>
            </a:extLst>
          </p:cNvPr>
          <p:cNvPicPr>
            <a:picLocks noChangeAspect="1"/>
          </p:cNvPicPr>
          <p:nvPr/>
        </p:nvPicPr>
        <p:blipFill rotWithShape="1">
          <a:blip r:embed="rId2"/>
          <a:srcRect l="5579" r="36985"/>
          <a:stretch/>
        </p:blipFill>
        <p:spPr>
          <a:xfrm>
            <a:off x="-1" y="0"/>
            <a:ext cx="5318235" cy="6858000"/>
          </a:xfrm>
          <a:prstGeom prst="rect">
            <a:avLst/>
          </a:prstGeom>
        </p:spPr>
      </p:pic>
    </p:spTree>
    <p:extLst>
      <p:ext uri="{BB962C8B-B14F-4D97-AF65-F5344CB8AC3E}">
        <p14:creationId xmlns:p14="http://schemas.microsoft.com/office/powerpoint/2010/main" val="2496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423338" y="1687354"/>
            <a:ext cx="661100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t>Heb 13: 5 </a:t>
            </a:r>
            <a:r>
              <a:rPr lang="en-US" altLang="en-US" sz="2400" dirty="0">
                <a:solidFill>
                  <a:srgbClr val="FF0000"/>
                </a:solidFill>
              </a:rPr>
              <a:t>Let your conduct be without covetousness; be content with such things as you have. For He Himself has said, "I will never leave you nor forsake you."  6 So we may boldly say: "The LORD is my helper; I will not fear. What can man do to me?“</a:t>
            </a:r>
          </a:p>
          <a:p>
            <a:pPr>
              <a:spcBef>
                <a:spcPct val="50000"/>
              </a:spcBef>
            </a:pPr>
            <a:r>
              <a:rPr lang="en-US" altLang="en-US" sz="2400" dirty="0"/>
              <a:t>Psalm 46:1 </a:t>
            </a:r>
            <a:r>
              <a:rPr lang="en-US" altLang="en-US" sz="2400" dirty="0">
                <a:solidFill>
                  <a:srgbClr val="FF0000"/>
                </a:solidFill>
              </a:rPr>
              <a:t>God is our refuge and strength, A very present help in trouble.</a:t>
            </a:r>
          </a:p>
          <a:p>
            <a:pPr>
              <a:spcBef>
                <a:spcPct val="50000"/>
              </a:spcBef>
            </a:pPr>
            <a:r>
              <a:rPr lang="en-US" altLang="en-US" sz="2400" dirty="0"/>
              <a:t>Psalm 46:10 </a:t>
            </a:r>
            <a:r>
              <a:rPr lang="en-US" altLang="en-US" sz="2400" dirty="0">
                <a:solidFill>
                  <a:srgbClr val="FF0000"/>
                </a:solidFill>
              </a:rPr>
              <a:t>Be still, and know that I am God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2" name="Picture 1">
            <a:extLst>
              <a:ext uri="{FF2B5EF4-FFF2-40B4-BE49-F238E27FC236}">
                <a16:creationId xmlns:a16="http://schemas.microsoft.com/office/drawing/2014/main" id="{BB75EB9A-1B7A-487F-826A-08FAABE4F957}"/>
              </a:ext>
            </a:extLst>
          </p:cNvPr>
          <p:cNvPicPr>
            <a:picLocks noChangeAspect="1"/>
          </p:cNvPicPr>
          <p:nvPr/>
        </p:nvPicPr>
        <p:blipFill rotWithShape="1">
          <a:blip r:embed="rId3"/>
          <a:srcRect l="29854" r="20570"/>
          <a:stretch/>
        </p:blipFill>
        <p:spPr>
          <a:xfrm>
            <a:off x="0" y="0"/>
            <a:ext cx="4782207" cy="6858000"/>
          </a:xfrm>
          <a:prstGeom prst="rect">
            <a:avLst/>
          </a:prstGeom>
        </p:spPr>
      </p:pic>
    </p:spTree>
    <p:extLst>
      <p:ext uri="{BB962C8B-B14F-4D97-AF65-F5344CB8AC3E}">
        <p14:creationId xmlns:p14="http://schemas.microsoft.com/office/powerpoint/2010/main" val="1999148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423338" y="1687354"/>
            <a:ext cx="661100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DETERMINE that we will not remain discouraged </a:t>
            </a:r>
          </a:p>
          <a:p>
            <a:pPr>
              <a:spcBef>
                <a:spcPct val="50000"/>
              </a:spcBef>
            </a:pPr>
            <a:r>
              <a:rPr lang="en-US" altLang="en-US" sz="2400" dirty="0"/>
              <a:t>Proverbs 23:7 </a:t>
            </a:r>
            <a:r>
              <a:rPr lang="en-US" altLang="en-US" sz="2400" dirty="0">
                <a:solidFill>
                  <a:srgbClr val="FF0000"/>
                </a:solidFill>
              </a:rPr>
              <a:t>For as he thinks in his heart, so is he</a:t>
            </a:r>
          </a:p>
          <a:p>
            <a:pPr>
              <a:spcBef>
                <a:spcPct val="50000"/>
              </a:spcBef>
            </a:pPr>
            <a:r>
              <a:rPr lang="en-US" altLang="en-US" sz="2400" dirty="0"/>
              <a:t>2 Cor 10:5 </a:t>
            </a:r>
            <a:r>
              <a:rPr lang="en-US" altLang="en-US" sz="2400" dirty="0">
                <a:solidFill>
                  <a:srgbClr val="FF0000"/>
                </a:solidFill>
              </a:rPr>
              <a:t>tells about bringing every thought into captivity to the obedience of Christ,</a:t>
            </a:r>
          </a:p>
          <a:p>
            <a:pPr>
              <a:spcBef>
                <a:spcPct val="50000"/>
              </a:spcBef>
            </a:pPr>
            <a:r>
              <a:rPr lang="en-US" altLang="en-US" sz="2400" dirty="0"/>
              <a:t>Daniel 1:8 </a:t>
            </a:r>
            <a:r>
              <a:rPr lang="en-US" altLang="en-US" sz="2400" dirty="0">
                <a:solidFill>
                  <a:srgbClr val="FF0000"/>
                </a:solidFill>
              </a:rPr>
              <a:t>But Daniel purposed in his heart that he would not defile himself. </a:t>
            </a:r>
          </a:p>
          <a:p>
            <a:pPr>
              <a:spcBef>
                <a:spcPct val="50000"/>
              </a:spcBef>
            </a:pPr>
            <a:r>
              <a:rPr lang="en-US" altLang="en-US" sz="2400" dirty="0"/>
              <a:t>Ezra 7:10 </a:t>
            </a:r>
            <a:r>
              <a:rPr lang="en-US" altLang="en-US" sz="2400" dirty="0">
                <a:solidFill>
                  <a:srgbClr val="FF0000"/>
                </a:solidFill>
              </a:rPr>
              <a:t>For Ezra had prepared his heart to seek the Law of the LORD, and to do it, and to teach statutes and ordinances in Israel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2" name="Picture 1">
            <a:extLst>
              <a:ext uri="{FF2B5EF4-FFF2-40B4-BE49-F238E27FC236}">
                <a16:creationId xmlns:a16="http://schemas.microsoft.com/office/drawing/2014/main" id="{BB75EB9A-1B7A-487F-826A-08FAABE4F957}"/>
              </a:ext>
            </a:extLst>
          </p:cNvPr>
          <p:cNvPicPr>
            <a:picLocks noChangeAspect="1"/>
          </p:cNvPicPr>
          <p:nvPr/>
        </p:nvPicPr>
        <p:blipFill rotWithShape="1">
          <a:blip r:embed="rId3"/>
          <a:srcRect l="29854" r="20570"/>
          <a:stretch/>
        </p:blipFill>
        <p:spPr>
          <a:xfrm>
            <a:off x="0" y="0"/>
            <a:ext cx="4782207" cy="6858000"/>
          </a:xfrm>
          <a:prstGeom prst="rect">
            <a:avLst/>
          </a:prstGeom>
        </p:spPr>
      </p:pic>
    </p:spTree>
    <p:extLst>
      <p:ext uri="{BB962C8B-B14F-4D97-AF65-F5344CB8AC3E}">
        <p14:creationId xmlns:p14="http://schemas.microsoft.com/office/powerpoint/2010/main" val="4068748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2">
                                            <p:txEl>
                                              <p:pRg st="3" end="3"/>
                                            </p:txEl>
                                          </p:spTgt>
                                        </p:tgtEl>
                                        <p:attrNameLst>
                                          <p:attrName>style.visibility</p:attrName>
                                        </p:attrNameLst>
                                      </p:cBhvr>
                                      <p:to>
                                        <p:strVal val="visible"/>
                                      </p:to>
                                    </p:set>
                                    <p:anim to="" calcmode="lin" valueType="num">
                                      <p:cBhvr>
                                        <p:cTn id="22" dur="1" fill="hold"/>
                                        <p:tgtEl>
                                          <p:spTgt spid="2052">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2">
                                            <p:txEl>
                                              <p:pRg st="4" end="4"/>
                                            </p:txEl>
                                          </p:spTgt>
                                        </p:tgtEl>
                                        <p:attrNameLst>
                                          <p:attrName>style.visibility</p:attrName>
                                        </p:attrNameLst>
                                      </p:cBhvr>
                                      <p:to>
                                        <p:strVal val="visible"/>
                                      </p:to>
                                    </p:set>
                                    <p:anim to="" calcmode="lin" valueType="num">
                                      <p:cBhvr>
                                        <p:cTn id="27" dur="1" fill="hold"/>
                                        <p:tgtEl>
                                          <p:spTgt spid="2052">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423338" y="1687354"/>
            <a:ext cx="661100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INSIST on finding the good in every situation </a:t>
            </a:r>
          </a:p>
          <a:p>
            <a:pPr>
              <a:spcBef>
                <a:spcPct val="50000"/>
              </a:spcBef>
            </a:pPr>
            <a:r>
              <a:rPr lang="en-US" altLang="en-US" sz="2400" dirty="0"/>
              <a:t>Psalm 119:71 </a:t>
            </a:r>
            <a:r>
              <a:rPr lang="en-US" altLang="en-US" sz="2400" dirty="0">
                <a:solidFill>
                  <a:srgbClr val="FF0000"/>
                </a:solidFill>
              </a:rPr>
              <a:t>It is good for me that I have been afflicted, That I may learn Your statutes.</a:t>
            </a:r>
          </a:p>
          <a:p>
            <a:pPr>
              <a:spcBef>
                <a:spcPct val="50000"/>
              </a:spcBef>
            </a:pPr>
            <a:endParaRPr lang="en-US" altLang="en-US" sz="2400" b="1" dirty="0"/>
          </a:p>
          <a:p>
            <a:pPr>
              <a:spcBef>
                <a:spcPct val="50000"/>
              </a:spcBef>
            </a:pPr>
            <a:r>
              <a:rPr lang="en-US" altLang="en-US" sz="2400" b="1" dirty="0"/>
              <a:t>SET realistic Goals that you can achieve </a:t>
            </a:r>
          </a:p>
          <a:p>
            <a:pPr>
              <a:spcBef>
                <a:spcPct val="50000"/>
              </a:spcBef>
            </a:pPr>
            <a:r>
              <a:rPr lang="en-US" altLang="en-US" sz="2400" dirty="0"/>
              <a:t>Mark 1:17 </a:t>
            </a:r>
            <a:r>
              <a:rPr lang="en-US" altLang="en-US" sz="2400" dirty="0">
                <a:solidFill>
                  <a:srgbClr val="FF0000"/>
                </a:solidFill>
              </a:rPr>
              <a:t>Then Jesus said to them, "Follow Me, and I will make you become fishers of men.“</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4" name="Picture 3">
            <a:extLst>
              <a:ext uri="{FF2B5EF4-FFF2-40B4-BE49-F238E27FC236}">
                <a16:creationId xmlns:a16="http://schemas.microsoft.com/office/drawing/2014/main" id="{4A9F07E2-556A-4A57-8E3E-02DA64DDCDE2}"/>
              </a:ext>
            </a:extLst>
          </p:cNvPr>
          <p:cNvPicPr>
            <a:picLocks noChangeAspect="1"/>
          </p:cNvPicPr>
          <p:nvPr/>
        </p:nvPicPr>
        <p:blipFill rotWithShape="1">
          <a:blip r:embed="rId2"/>
          <a:srcRect l="38145" r="10102"/>
          <a:stretch/>
        </p:blipFill>
        <p:spPr>
          <a:xfrm>
            <a:off x="0" y="0"/>
            <a:ext cx="5044966" cy="6858000"/>
          </a:xfrm>
          <a:prstGeom prst="rect">
            <a:avLst/>
          </a:prstGeom>
        </p:spPr>
      </p:pic>
    </p:spTree>
    <p:extLst>
      <p:ext uri="{BB962C8B-B14F-4D97-AF65-F5344CB8AC3E}">
        <p14:creationId xmlns:p14="http://schemas.microsoft.com/office/powerpoint/2010/main" val="2023519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3" end="3"/>
                                            </p:txEl>
                                          </p:spTgt>
                                        </p:tgtEl>
                                        <p:attrNameLst>
                                          <p:attrName>style.visibility</p:attrName>
                                        </p:attrNameLst>
                                      </p:cBhvr>
                                      <p:to>
                                        <p:strVal val="visible"/>
                                      </p:to>
                                    </p:set>
                                    <p:anim to="" calcmode="lin" valueType="num">
                                      <p:cBhvr>
                                        <p:cTn id="17" dur="1" fill="hold"/>
                                        <p:tgtEl>
                                          <p:spTgt spid="2052">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2">
                                            <p:txEl>
                                              <p:pRg st="4" end="4"/>
                                            </p:txEl>
                                          </p:spTgt>
                                        </p:tgtEl>
                                        <p:attrNameLst>
                                          <p:attrName>style.visibility</p:attrName>
                                        </p:attrNameLst>
                                      </p:cBhvr>
                                      <p:to>
                                        <p:strVal val="visible"/>
                                      </p:to>
                                    </p:set>
                                    <p:anim to="" calcmode="lin" valueType="num">
                                      <p:cBhvr>
                                        <p:cTn id="22" dur="1" fill="hold"/>
                                        <p:tgtEl>
                                          <p:spTgt spid="2052">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3930872" y="1435105"/>
            <a:ext cx="8261127"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200" dirty="0"/>
              <a:t>Mark 14:3 </a:t>
            </a:r>
            <a:r>
              <a:rPr lang="en-US" altLang="en-US" sz="2200" dirty="0">
                <a:solidFill>
                  <a:srgbClr val="FF0000"/>
                </a:solidFill>
              </a:rPr>
              <a:t>And being in Bethany at the house of Simon the leper, as He sat at the table, a woman came having an alabaster flask of very costly oil of spikenard. Then she broke the flask and poured it on His head.  4 But there were some who were indignant among themselves, and said, "Why was this fragrant oil wasted?  5 "For it might have been sold for more than three hundred denarii and given to the poor." And they criticized her sharply.  6 But Jesus said, "Let her alone. Why do you trouble her? She has done a good work for Me.  7 "For you have the poor with you always, and whenever you wish you may do them good; but Me you do not have always.  8 </a:t>
            </a:r>
            <a:r>
              <a:rPr lang="en-US" altLang="en-US" sz="2200" b="1" dirty="0"/>
              <a:t>"She has done what she could. </a:t>
            </a:r>
            <a:r>
              <a:rPr lang="en-US" altLang="en-US" sz="2200" dirty="0">
                <a:solidFill>
                  <a:srgbClr val="FF0000"/>
                </a:solidFill>
              </a:rPr>
              <a:t>She has come beforehand to anoint My body for burial.  9 "Assuredly, I say to you, wherever this gospel is preached in the whole world, what this woman has done will also be told as a memorial to her."</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3689136" y="304047"/>
            <a:ext cx="8345207" cy="999236"/>
          </a:xfrm>
        </p:spPr>
        <p:txBody>
          <a:bodyPr/>
          <a:lstStyle/>
          <a:p>
            <a:r>
              <a:rPr lang="en-US" dirty="0"/>
              <a:t>HOW TO OVERCOME DISCOURAGEMENT </a:t>
            </a:r>
          </a:p>
          <a:p>
            <a:endParaRPr lang="en-US" dirty="0"/>
          </a:p>
        </p:txBody>
      </p:sp>
      <p:pic>
        <p:nvPicPr>
          <p:cNvPr id="2" name="Picture 1">
            <a:extLst>
              <a:ext uri="{FF2B5EF4-FFF2-40B4-BE49-F238E27FC236}">
                <a16:creationId xmlns:a16="http://schemas.microsoft.com/office/drawing/2014/main" id="{60FC5040-1982-4CEF-A232-33D66948FE04}"/>
              </a:ext>
            </a:extLst>
          </p:cNvPr>
          <p:cNvPicPr>
            <a:picLocks noChangeAspect="1"/>
          </p:cNvPicPr>
          <p:nvPr/>
        </p:nvPicPr>
        <p:blipFill rotWithShape="1">
          <a:blip r:embed="rId2"/>
          <a:srcRect t="6908" b="32225"/>
          <a:stretch/>
        </p:blipFill>
        <p:spPr>
          <a:xfrm rot="16200000">
            <a:off x="-1584432" y="1584434"/>
            <a:ext cx="6858000" cy="3689135"/>
          </a:xfrm>
          <a:prstGeom prst="rect">
            <a:avLst/>
          </a:prstGeom>
        </p:spPr>
      </p:pic>
    </p:spTree>
    <p:extLst>
      <p:ext uri="{BB962C8B-B14F-4D97-AF65-F5344CB8AC3E}">
        <p14:creationId xmlns:p14="http://schemas.microsoft.com/office/powerpoint/2010/main" val="297973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3930872" y="1435105"/>
            <a:ext cx="826112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CULTIVATE a positive outlook on life </a:t>
            </a:r>
          </a:p>
          <a:p>
            <a:pPr>
              <a:spcBef>
                <a:spcPct val="50000"/>
              </a:spcBef>
            </a:pPr>
            <a:r>
              <a:rPr lang="en-US" altLang="en-US" sz="2400" b="1" dirty="0"/>
              <a:t>Outlook determines outcome </a:t>
            </a:r>
          </a:p>
          <a:p>
            <a:pPr>
              <a:spcBef>
                <a:spcPct val="50000"/>
              </a:spcBef>
            </a:pPr>
            <a:r>
              <a:rPr lang="en-US" altLang="en-US" sz="2400" dirty="0"/>
              <a:t>Numbers 13:31 </a:t>
            </a:r>
            <a:r>
              <a:rPr lang="en-US" altLang="en-US" sz="2400" dirty="0">
                <a:solidFill>
                  <a:srgbClr val="FF0000"/>
                </a:solidFill>
              </a:rPr>
              <a:t>But the men who had gone up with him said, "We are not able to go up against the people, for they are stronger than we."  32 And they gave the children of Israel a bad report of the land which they had spied out, saying, "The land through which we have gone as spies is a land that devours its inhabitants, and all the people whom we saw in it are men of great stature.  33 "There we saw the giants (the descendants of Anak came from the giants); and we were like grasshoppers in our own sight, and so we were in their sight."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3689136" y="304047"/>
            <a:ext cx="8345207" cy="999236"/>
          </a:xfrm>
        </p:spPr>
        <p:txBody>
          <a:bodyPr/>
          <a:lstStyle/>
          <a:p>
            <a:r>
              <a:rPr lang="en-US" dirty="0"/>
              <a:t>HOW TO OVERCOME DISCOURAGEMENT </a:t>
            </a:r>
          </a:p>
          <a:p>
            <a:endParaRPr lang="en-US" dirty="0"/>
          </a:p>
        </p:txBody>
      </p:sp>
      <p:pic>
        <p:nvPicPr>
          <p:cNvPr id="2" name="Picture 1">
            <a:extLst>
              <a:ext uri="{FF2B5EF4-FFF2-40B4-BE49-F238E27FC236}">
                <a16:creationId xmlns:a16="http://schemas.microsoft.com/office/drawing/2014/main" id="{60FC5040-1982-4CEF-A232-33D66948FE04}"/>
              </a:ext>
            </a:extLst>
          </p:cNvPr>
          <p:cNvPicPr>
            <a:picLocks noChangeAspect="1"/>
          </p:cNvPicPr>
          <p:nvPr/>
        </p:nvPicPr>
        <p:blipFill rotWithShape="1">
          <a:blip r:embed="rId2"/>
          <a:srcRect t="6908" b="32225"/>
          <a:stretch/>
        </p:blipFill>
        <p:spPr>
          <a:xfrm rot="16200000">
            <a:off x="-1584432" y="1584434"/>
            <a:ext cx="6858000" cy="3689135"/>
          </a:xfrm>
          <a:prstGeom prst="rect">
            <a:avLst/>
          </a:prstGeom>
        </p:spPr>
      </p:pic>
    </p:spTree>
    <p:extLst>
      <p:ext uri="{BB962C8B-B14F-4D97-AF65-F5344CB8AC3E}">
        <p14:creationId xmlns:p14="http://schemas.microsoft.com/office/powerpoint/2010/main" val="3904302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4619298" y="1823988"/>
            <a:ext cx="757795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OBSERVE Gods dealings with his children </a:t>
            </a:r>
          </a:p>
          <a:p>
            <a:pPr>
              <a:spcBef>
                <a:spcPct val="50000"/>
              </a:spcBef>
            </a:pPr>
            <a:r>
              <a:rPr lang="en-US" altLang="en-US" sz="2400" dirty="0"/>
              <a:t>Psalm 37:25 </a:t>
            </a:r>
            <a:r>
              <a:rPr lang="en-US" altLang="en-US" sz="2400" dirty="0">
                <a:solidFill>
                  <a:srgbClr val="FF0000"/>
                </a:solidFill>
              </a:rPr>
              <a:t>I have been young, and now am old; Yet I have not seen the righteous forsaken, Nor his descendants begging bread. </a:t>
            </a:r>
          </a:p>
          <a:p>
            <a:pPr>
              <a:spcBef>
                <a:spcPct val="50000"/>
              </a:spcBef>
            </a:pPr>
            <a:r>
              <a:rPr lang="en-US" altLang="en-US" sz="2400" dirty="0"/>
              <a:t>John 10:29 </a:t>
            </a:r>
            <a:r>
              <a:rPr lang="en-US" altLang="en-US" sz="2400" dirty="0">
                <a:solidFill>
                  <a:srgbClr val="FF0000"/>
                </a:solidFill>
              </a:rPr>
              <a:t>"My Father, who has given them to Me, is greater than all; and no one is able to snatch them out of My Father's hand </a:t>
            </a:r>
          </a:p>
          <a:p>
            <a:pPr>
              <a:spcBef>
                <a:spcPct val="50000"/>
              </a:spcBef>
            </a:pPr>
            <a:r>
              <a:rPr lang="en-US" altLang="en-US" sz="2400" b="1" dirty="0"/>
              <a:t>USE difficult times to strengthen your faith</a:t>
            </a:r>
          </a:p>
          <a:p>
            <a:pPr>
              <a:spcBef>
                <a:spcPct val="50000"/>
              </a:spcBef>
            </a:pPr>
            <a:r>
              <a:rPr lang="en-US" altLang="en-US" sz="2400" dirty="0"/>
              <a:t>Job 14:1 </a:t>
            </a:r>
            <a:r>
              <a:rPr lang="en-US" altLang="en-US" sz="2400" dirty="0">
                <a:solidFill>
                  <a:srgbClr val="FF0000"/>
                </a:solidFill>
              </a:rPr>
              <a:t>"Man who is born of woman Is of few days and full of trouble.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4235674" y="217935"/>
            <a:ext cx="8345207" cy="999236"/>
          </a:xfrm>
        </p:spPr>
        <p:txBody>
          <a:bodyPr/>
          <a:lstStyle/>
          <a:p>
            <a:r>
              <a:rPr lang="en-US" dirty="0"/>
              <a:t>HOW TO OVERCOME DISCOURAGEMENT </a:t>
            </a:r>
          </a:p>
          <a:p>
            <a:endParaRPr lang="en-US" dirty="0"/>
          </a:p>
        </p:txBody>
      </p:sp>
      <p:pic>
        <p:nvPicPr>
          <p:cNvPr id="4" name="Picture 3">
            <a:extLst>
              <a:ext uri="{FF2B5EF4-FFF2-40B4-BE49-F238E27FC236}">
                <a16:creationId xmlns:a16="http://schemas.microsoft.com/office/drawing/2014/main" id="{9E16F7EF-1177-4C3D-82AE-F1A5FBF8897B}"/>
              </a:ext>
            </a:extLst>
          </p:cNvPr>
          <p:cNvPicPr>
            <a:picLocks noChangeAspect="1"/>
          </p:cNvPicPr>
          <p:nvPr/>
        </p:nvPicPr>
        <p:blipFill rotWithShape="1">
          <a:blip r:embed="rId2"/>
          <a:srcRect l="24917" r="39037"/>
          <a:stretch/>
        </p:blipFill>
        <p:spPr>
          <a:xfrm>
            <a:off x="0" y="0"/>
            <a:ext cx="4120056" cy="6858000"/>
          </a:xfrm>
          <a:prstGeom prst="rect">
            <a:avLst/>
          </a:prstGeom>
        </p:spPr>
      </p:pic>
    </p:spTree>
    <p:extLst>
      <p:ext uri="{BB962C8B-B14F-4D97-AF65-F5344CB8AC3E}">
        <p14:creationId xmlns:p14="http://schemas.microsoft.com/office/powerpoint/2010/main" val="1208659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2">
                                            <p:txEl>
                                              <p:pRg st="3" end="3"/>
                                            </p:txEl>
                                          </p:spTgt>
                                        </p:tgtEl>
                                        <p:attrNameLst>
                                          <p:attrName>style.visibility</p:attrName>
                                        </p:attrNameLst>
                                      </p:cBhvr>
                                      <p:to>
                                        <p:strVal val="visible"/>
                                      </p:to>
                                    </p:set>
                                    <p:anim to="" calcmode="lin" valueType="num">
                                      <p:cBhvr>
                                        <p:cTn id="22" dur="1" fill="hold"/>
                                        <p:tgtEl>
                                          <p:spTgt spid="2052">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2">
                                            <p:txEl>
                                              <p:pRg st="4" end="4"/>
                                            </p:txEl>
                                          </p:spTgt>
                                        </p:tgtEl>
                                        <p:attrNameLst>
                                          <p:attrName>style.visibility</p:attrName>
                                        </p:attrNameLst>
                                      </p:cBhvr>
                                      <p:to>
                                        <p:strVal val="visible"/>
                                      </p:to>
                                    </p:set>
                                    <p:anim to="" calcmode="lin" valueType="num">
                                      <p:cBhvr>
                                        <p:cTn id="27" dur="1" fill="hold"/>
                                        <p:tgtEl>
                                          <p:spTgt spid="2052">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DE36-0B3A-4D61-8435-84EA0EC14694}"/>
              </a:ext>
            </a:extLst>
          </p:cNvPr>
          <p:cNvSpPr>
            <a:spLocks noGrp="1"/>
          </p:cNvSpPr>
          <p:nvPr>
            <p:ph type="title"/>
          </p:nvPr>
        </p:nvSpPr>
        <p:spPr>
          <a:xfrm>
            <a:off x="304800" y="419100"/>
            <a:ext cx="11658600" cy="535531"/>
          </a:xfrm>
        </p:spPr>
        <p:txBody>
          <a:bodyPr/>
          <a:lstStyle/>
          <a:p>
            <a:r>
              <a:rPr lang="en-US" sz="3200" dirty="0"/>
              <a:t>Overcoming Discouragement – </a:t>
            </a:r>
            <a:r>
              <a:rPr lang="en-US" sz="2400" b="1" dirty="0"/>
              <a:t>Wed. Adult Bible Class</a:t>
            </a:r>
            <a:endParaRPr lang="en-US" sz="3200" b="1" dirty="0"/>
          </a:p>
        </p:txBody>
      </p:sp>
      <p:sp>
        <p:nvSpPr>
          <p:cNvPr id="3" name="Content Placeholder 2">
            <a:extLst>
              <a:ext uri="{FF2B5EF4-FFF2-40B4-BE49-F238E27FC236}">
                <a16:creationId xmlns:a16="http://schemas.microsoft.com/office/drawing/2014/main" id="{333F1C67-9078-4B71-86A9-D52EE84360C6}"/>
              </a:ext>
            </a:extLst>
          </p:cNvPr>
          <p:cNvSpPr>
            <a:spLocks noGrp="1"/>
          </p:cNvSpPr>
          <p:nvPr>
            <p:ph idx="1"/>
          </p:nvPr>
        </p:nvSpPr>
        <p:spPr>
          <a:xfrm>
            <a:off x="304800" y="1275347"/>
            <a:ext cx="11658600" cy="5491760"/>
          </a:xfrm>
        </p:spPr>
        <p:txBody>
          <a:bodyPr/>
          <a:lstStyle/>
          <a:p>
            <a:r>
              <a:rPr lang="en-US" dirty="0"/>
              <a:t>Reading Assignment</a:t>
            </a:r>
          </a:p>
          <a:p>
            <a:pPr marL="342900" indent="-342900">
              <a:buFont typeface="Arial" panose="020B0604020202020204" pitchFamily="34" charset="0"/>
              <a:buChar char="•"/>
            </a:pPr>
            <a:r>
              <a:rPr lang="en-US" b="0" dirty="0"/>
              <a:t>2 Samuel Chapter 15 through 17</a:t>
            </a:r>
          </a:p>
          <a:p>
            <a:pPr marL="342900" indent="-342900">
              <a:buFont typeface="Arial" panose="020B0604020202020204" pitchFamily="34" charset="0"/>
              <a:buChar char="•"/>
            </a:pPr>
            <a:r>
              <a:rPr lang="en-US" b="0" dirty="0"/>
              <a:t>Deuteronomy Chapter 20</a:t>
            </a:r>
          </a:p>
          <a:p>
            <a:pPr marL="342900" indent="-342900">
              <a:buFont typeface="Arial" panose="020B0604020202020204" pitchFamily="34" charset="0"/>
              <a:buChar char="•"/>
            </a:pPr>
            <a:r>
              <a:rPr lang="en-US" b="0" dirty="0"/>
              <a:t>Judges Chapter 6 and 7</a:t>
            </a:r>
          </a:p>
          <a:p>
            <a:endParaRPr lang="en-US" dirty="0"/>
          </a:p>
          <a:p>
            <a:r>
              <a:rPr lang="en-US" dirty="0"/>
              <a:t>Discussion:</a:t>
            </a:r>
          </a:p>
          <a:p>
            <a:pPr marL="457200" indent="-457200">
              <a:buAutoNum type="arabicParenR"/>
            </a:pPr>
            <a:r>
              <a:rPr lang="en-US" dirty="0"/>
              <a:t>Causes of Discouragement</a:t>
            </a:r>
          </a:p>
          <a:p>
            <a:pPr marL="457200" indent="-457200">
              <a:buAutoNum type="arabicParenR"/>
            </a:pPr>
            <a:r>
              <a:rPr lang="en-US" dirty="0"/>
              <a:t>Old Testament Examples</a:t>
            </a:r>
          </a:p>
          <a:p>
            <a:pPr marL="457200" indent="-457200">
              <a:buAutoNum type="arabicParenR"/>
            </a:pPr>
            <a:r>
              <a:rPr lang="en-US" dirty="0"/>
              <a:t>Observations</a:t>
            </a:r>
          </a:p>
          <a:p>
            <a:pPr marL="457200" indent="-457200">
              <a:buAutoNum type="arabicParenR"/>
            </a:pPr>
            <a:r>
              <a:rPr lang="en-US" dirty="0"/>
              <a:t>How to Overcome </a:t>
            </a:r>
          </a:p>
          <a:p>
            <a:pPr marL="457200" indent="-457200">
              <a:buAutoNum type="arabicParenR"/>
            </a:pPr>
            <a:endParaRPr lang="en-US" dirty="0"/>
          </a:p>
          <a:p>
            <a:pPr marL="457200" indent="-457200">
              <a:buAutoNum type="arabicParenR"/>
            </a:pPr>
            <a:endParaRPr lang="en-US" dirty="0"/>
          </a:p>
        </p:txBody>
      </p:sp>
      <p:sp>
        <p:nvSpPr>
          <p:cNvPr id="4" name="Slide Number Placeholder 3">
            <a:extLst>
              <a:ext uri="{FF2B5EF4-FFF2-40B4-BE49-F238E27FC236}">
                <a16:creationId xmlns:a16="http://schemas.microsoft.com/office/drawing/2014/main" id="{FE7F666A-A8A8-4307-99ED-801BA28A9BA6}"/>
              </a:ext>
            </a:extLst>
          </p:cNvPr>
          <p:cNvSpPr>
            <a:spLocks noGrp="1"/>
          </p:cNvSpPr>
          <p:nvPr>
            <p:ph type="sldNum" sz="quarter" idx="12"/>
          </p:nvPr>
        </p:nvSpPr>
        <p:spPr/>
        <p:txBody>
          <a:bodyPr/>
          <a:lstStyle/>
          <a:p>
            <a:fld id="{6EF78721-81A9-4BEC-A8CD-69B3FDE8E994}" type="slidenum">
              <a:rPr lang="en-US" altLang="en-US" smtClean="0"/>
              <a:pPr/>
              <a:t>2</a:t>
            </a:fld>
            <a:endParaRPr lang="en-US" altLang="en-US"/>
          </a:p>
        </p:txBody>
      </p:sp>
      <p:pic>
        <p:nvPicPr>
          <p:cNvPr id="5" name="Picture 4">
            <a:extLst>
              <a:ext uri="{FF2B5EF4-FFF2-40B4-BE49-F238E27FC236}">
                <a16:creationId xmlns:a16="http://schemas.microsoft.com/office/drawing/2014/main" id="{5B3BA6FA-EBF1-4B0F-8571-F2741630EF10}"/>
              </a:ext>
            </a:extLst>
          </p:cNvPr>
          <p:cNvPicPr>
            <a:picLocks noChangeAspect="1"/>
          </p:cNvPicPr>
          <p:nvPr/>
        </p:nvPicPr>
        <p:blipFill>
          <a:blip r:embed="rId2"/>
          <a:stretch>
            <a:fillRect/>
          </a:stretch>
        </p:blipFill>
        <p:spPr>
          <a:xfrm>
            <a:off x="6647719" y="1275347"/>
            <a:ext cx="3721765" cy="4725718"/>
          </a:xfrm>
          <a:prstGeom prst="rect">
            <a:avLst/>
          </a:prstGeom>
        </p:spPr>
      </p:pic>
    </p:spTree>
    <p:extLst>
      <p:ext uri="{BB962C8B-B14F-4D97-AF65-F5344CB8AC3E}">
        <p14:creationId xmlns:p14="http://schemas.microsoft.com/office/powerpoint/2010/main" val="2711663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4619298" y="1823988"/>
            <a:ext cx="757795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OBSERVE Gods dealings with his children </a:t>
            </a:r>
          </a:p>
          <a:p>
            <a:pPr>
              <a:spcBef>
                <a:spcPct val="50000"/>
              </a:spcBef>
            </a:pPr>
            <a:r>
              <a:rPr lang="en-US" altLang="en-US" sz="2400" dirty="0"/>
              <a:t>2 Timothy 2:3 </a:t>
            </a:r>
            <a:r>
              <a:rPr lang="en-US" altLang="en-US" sz="2400" dirty="0">
                <a:solidFill>
                  <a:srgbClr val="FF0000"/>
                </a:solidFill>
              </a:rPr>
              <a:t>You therefore must endure hardship as a good soldier of Jesus Christ. </a:t>
            </a:r>
          </a:p>
          <a:p>
            <a:pPr>
              <a:spcBef>
                <a:spcPct val="50000"/>
              </a:spcBef>
            </a:pPr>
            <a:r>
              <a:rPr lang="en-US" altLang="en-US" sz="2400" dirty="0"/>
              <a:t>James 5:10 </a:t>
            </a:r>
            <a:r>
              <a:rPr lang="en-US" altLang="en-US" sz="2400" dirty="0">
                <a:solidFill>
                  <a:srgbClr val="FF0000"/>
                </a:solidFill>
              </a:rPr>
              <a:t>My brethren, take the prophets, who spoke in the name of the Lord, as an example of suffering and patience. 11 Indeed we count them blessed who endure. You have heard of the perseverance of Job and seen the end intended by the Lord -- that the Lord is very compassionate and merciful.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4235674" y="217935"/>
            <a:ext cx="8345207" cy="999236"/>
          </a:xfrm>
        </p:spPr>
        <p:txBody>
          <a:bodyPr/>
          <a:lstStyle/>
          <a:p>
            <a:r>
              <a:rPr lang="en-US" dirty="0"/>
              <a:t>HOW TO OVERCOME DISCOURAGEMENT </a:t>
            </a:r>
          </a:p>
          <a:p>
            <a:endParaRPr lang="en-US" dirty="0"/>
          </a:p>
        </p:txBody>
      </p:sp>
      <p:pic>
        <p:nvPicPr>
          <p:cNvPr id="4" name="Picture 3">
            <a:extLst>
              <a:ext uri="{FF2B5EF4-FFF2-40B4-BE49-F238E27FC236}">
                <a16:creationId xmlns:a16="http://schemas.microsoft.com/office/drawing/2014/main" id="{9E16F7EF-1177-4C3D-82AE-F1A5FBF8897B}"/>
              </a:ext>
            </a:extLst>
          </p:cNvPr>
          <p:cNvPicPr>
            <a:picLocks noChangeAspect="1"/>
          </p:cNvPicPr>
          <p:nvPr/>
        </p:nvPicPr>
        <p:blipFill rotWithShape="1">
          <a:blip r:embed="rId2"/>
          <a:srcRect l="24917" r="39037"/>
          <a:stretch/>
        </p:blipFill>
        <p:spPr>
          <a:xfrm>
            <a:off x="0" y="0"/>
            <a:ext cx="4120056" cy="6858000"/>
          </a:xfrm>
          <a:prstGeom prst="rect">
            <a:avLst/>
          </a:prstGeom>
        </p:spPr>
      </p:pic>
    </p:spTree>
    <p:extLst>
      <p:ext uri="{BB962C8B-B14F-4D97-AF65-F5344CB8AC3E}">
        <p14:creationId xmlns:p14="http://schemas.microsoft.com/office/powerpoint/2010/main" val="1722863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4619298" y="1823988"/>
            <a:ext cx="695259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t>RESIST your adversary the devil </a:t>
            </a:r>
          </a:p>
          <a:p>
            <a:pPr>
              <a:spcBef>
                <a:spcPct val="50000"/>
              </a:spcBef>
            </a:pPr>
            <a:r>
              <a:rPr lang="en-US" altLang="en-US" sz="2800" dirty="0"/>
              <a:t>James 4:7 </a:t>
            </a:r>
            <a:r>
              <a:rPr lang="en-US" altLang="en-US" sz="2800" dirty="0">
                <a:solidFill>
                  <a:srgbClr val="FF0000"/>
                </a:solidFill>
              </a:rPr>
              <a:t> Resist the devil and he will flee from you </a:t>
            </a:r>
          </a:p>
          <a:p>
            <a:pPr>
              <a:spcBef>
                <a:spcPct val="50000"/>
              </a:spcBef>
            </a:pPr>
            <a:r>
              <a:rPr lang="en-US" altLang="en-US" sz="2800" dirty="0"/>
              <a:t>1 Peter 5:9 </a:t>
            </a:r>
            <a:r>
              <a:rPr lang="en-US" altLang="en-US" sz="2800" dirty="0">
                <a:solidFill>
                  <a:srgbClr val="FF0000"/>
                </a:solidFill>
              </a:rPr>
              <a:t>Resist him, steadfast in the faith, knowing that the same sufferings are experienced by your brotherhood in the world.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4235674" y="217935"/>
            <a:ext cx="8345207" cy="999236"/>
          </a:xfrm>
        </p:spPr>
        <p:txBody>
          <a:bodyPr/>
          <a:lstStyle/>
          <a:p>
            <a:r>
              <a:rPr lang="en-US" dirty="0"/>
              <a:t>HOW TO OVERCOME DISCOURAGEMENT </a:t>
            </a:r>
          </a:p>
          <a:p>
            <a:endParaRPr lang="en-US" dirty="0"/>
          </a:p>
        </p:txBody>
      </p:sp>
      <p:pic>
        <p:nvPicPr>
          <p:cNvPr id="5" name="Picture 4">
            <a:extLst>
              <a:ext uri="{FF2B5EF4-FFF2-40B4-BE49-F238E27FC236}">
                <a16:creationId xmlns:a16="http://schemas.microsoft.com/office/drawing/2014/main" id="{4A29C3A9-D063-4C16-A838-1D33190DC203}"/>
              </a:ext>
            </a:extLst>
          </p:cNvPr>
          <p:cNvPicPr>
            <a:picLocks noChangeAspect="1"/>
          </p:cNvPicPr>
          <p:nvPr/>
        </p:nvPicPr>
        <p:blipFill rotWithShape="1">
          <a:blip r:embed="rId2"/>
          <a:srcRect l="11725" r="46930"/>
          <a:stretch/>
        </p:blipFill>
        <p:spPr>
          <a:xfrm>
            <a:off x="0" y="0"/>
            <a:ext cx="4246179" cy="6858000"/>
          </a:xfrm>
          <a:prstGeom prst="rect">
            <a:avLst/>
          </a:prstGeom>
        </p:spPr>
      </p:pic>
    </p:spTree>
    <p:extLst>
      <p:ext uri="{BB962C8B-B14F-4D97-AF65-F5344CB8AC3E}">
        <p14:creationId xmlns:p14="http://schemas.microsoft.com/office/powerpoint/2010/main" val="487425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4840015" y="1406096"/>
            <a:ext cx="695259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AVOID self-pity at all cost </a:t>
            </a:r>
          </a:p>
          <a:p>
            <a:pPr>
              <a:spcBef>
                <a:spcPct val="50000"/>
              </a:spcBef>
            </a:pPr>
            <a:r>
              <a:rPr lang="en-US" altLang="en-US" sz="2400" dirty="0"/>
              <a:t>Hebrews 12:3 </a:t>
            </a:r>
            <a:r>
              <a:rPr lang="en-US" altLang="en-US" sz="2400" dirty="0">
                <a:solidFill>
                  <a:srgbClr val="FF0000"/>
                </a:solidFill>
              </a:rPr>
              <a:t>For consider Him who endured such hostility from sinners against Himself, lest you become weary and discouraged in your souls. </a:t>
            </a:r>
          </a:p>
          <a:p>
            <a:pPr>
              <a:spcBef>
                <a:spcPct val="50000"/>
              </a:spcBef>
            </a:pPr>
            <a:r>
              <a:rPr lang="en-US" altLang="en-US" sz="2400" dirty="0"/>
              <a:t>Hebrews 12:1 </a:t>
            </a:r>
            <a:r>
              <a:rPr lang="en-US" altLang="en-US" sz="2400" dirty="0">
                <a:solidFill>
                  <a:srgbClr val="FF0000"/>
                </a:solidFill>
              </a:rPr>
              <a:t>Therefore we also, since we are surrounded by so great a cloud of witnesses, let us lay aside every weight, and the sin which so easily ensnares us, and let us run with endurance the race that is set before us, 2 looking unto Jesus, the author and finisher of our faith, who for the joy that was set before Him endured the cross, despising the shame, and has sat down at the right hand of the throne of God.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4235674" y="217935"/>
            <a:ext cx="8345207" cy="999236"/>
          </a:xfrm>
        </p:spPr>
        <p:txBody>
          <a:bodyPr/>
          <a:lstStyle/>
          <a:p>
            <a:r>
              <a:rPr lang="en-US" dirty="0"/>
              <a:t>HOW TO OVERCOME DISCOURAGEMENT </a:t>
            </a:r>
          </a:p>
          <a:p>
            <a:endParaRPr lang="en-US" dirty="0"/>
          </a:p>
        </p:txBody>
      </p:sp>
      <p:pic>
        <p:nvPicPr>
          <p:cNvPr id="2" name="Picture 1">
            <a:extLst>
              <a:ext uri="{FF2B5EF4-FFF2-40B4-BE49-F238E27FC236}">
                <a16:creationId xmlns:a16="http://schemas.microsoft.com/office/drawing/2014/main" id="{CA772B78-E3B6-4435-92B7-53E313059255}"/>
              </a:ext>
            </a:extLst>
          </p:cNvPr>
          <p:cNvPicPr>
            <a:picLocks noChangeAspect="1"/>
          </p:cNvPicPr>
          <p:nvPr/>
        </p:nvPicPr>
        <p:blipFill rotWithShape="1">
          <a:blip r:embed="rId2"/>
          <a:srcRect l="50000" r="6696"/>
          <a:stretch/>
        </p:blipFill>
        <p:spPr>
          <a:xfrm>
            <a:off x="0" y="0"/>
            <a:ext cx="4456386" cy="6858000"/>
          </a:xfrm>
          <a:prstGeom prst="rect">
            <a:avLst/>
          </a:prstGeom>
        </p:spPr>
      </p:pic>
    </p:spTree>
    <p:extLst>
      <p:ext uri="{BB962C8B-B14F-4D97-AF65-F5344CB8AC3E}">
        <p14:creationId xmlns:p14="http://schemas.microsoft.com/office/powerpoint/2010/main" val="1386474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038797" y="1561752"/>
            <a:ext cx="695259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GET involved in the Lord’s work </a:t>
            </a:r>
          </a:p>
          <a:p>
            <a:pPr>
              <a:spcBef>
                <a:spcPct val="50000"/>
              </a:spcBef>
            </a:pPr>
            <a:r>
              <a:rPr lang="en-US" altLang="en-US" sz="2400" b="1" dirty="0"/>
              <a:t>ENCOURAGE others </a:t>
            </a:r>
          </a:p>
          <a:p>
            <a:pPr>
              <a:spcBef>
                <a:spcPct val="50000"/>
              </a:spcBef>
            </a:pPr>
            <a:r>
              <a:rPr lang="en-US" altLang="en-US" sz="2400" dirty="0"/>
              <a:t>Barnabas literally means son of encouragement. (Acts 4:36)</a:t>
            </a:r>
          </a:p>
          <a:p>
            <a:pPr>
              <a:spcBef>
                <a:spcPct val="50000"/>
              </a:spcBef>
            </a:pPr>
            <a:r>
              <a:rPr lang="en-US" altLang="en-US" sz="2400" dirty="0"/>
              <a:t>1 Thessalonians 3:1 </a:t>
            </a:r>
            <a:r>
              <a:rPr lang="en-US" altLang="en-US" sz="2400" dirty="0">
                <a:solidFill>
                  <a:srgbClr val="FF0000"/>
                </a:solidFill>
              </a:rPr>
              <a:t>Therefore, when we could no longer endure it, we thought it good to be left in Athens alone,  2 and sent Timothy, our brother and minister of God, and our fellow laborer in the gospel of Christ, to establish you and encourage you concerning your faith,  3 that no one should be shaken by these afflictions; for you yourselves know that we are appointed to this.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4235674" y="217935"/>
            <a:ext cx="8345207" cy="999236"/>
          </a:xfrm>
        </p:spPr>
        <p:txBody>
          <a:bodyPr/>
          <a:lstStyle/>
          <a:p>
            <a:r>
              <a:rPr lang="en-US" dirty="0"/>
              <a:t>HOW TO OVERCOME DISCOURAGEMENT </a:t>
            </a:r>
          </a:p>
          <a:p>
            <a:endParaRPr lang="en-US" dirty="0"/>
          </a:p>
        </p:txBody>
      </p:sp>
      <p:pic>
        <p:nvPicPr>
          <p:cNvPr id="4" name="Picture 3">
            <a:extLst>
              <a:ext uri="{FF2B5EF4-FFF2-40B4-BE49-F238E27FC236}">
                <a16:creationId xmlns:a16="http://schemas.microsoft.com/office/drawing/2014/main" id="{60FF0EA4-0E7E-49AE-B0ED-3D88E9C5628C}"/>
              </a:ext>
            </a:extLst>
          </p:cNvPr>
          <p:cNvPicPr>
            <a:picLocks noChangeAspect="1"/>
          </p:cNvPicPr>
          <p:nvPr/>
        </p:nvPicPr>
        <p:blipFill rotWithShape="1">
          <a:blip r:embed="rId2"/>
          <a:srcRect l="14487" r="29896"/>
          <a:stretch/>
        </p:blipFill>
        <p:spPr>
          <a:xfrm>
            <a:off x="0" y="-9939"/>
            <a:ext cx="4790661" cy="6867939"/>
          </a:xfrm>
          <a:prstGeom prst="rect">
            <a:avLst/>
          </a:prstGeom>
        </p:spPr>
      </p:pic>
    </p:spTree>
    <p:extLst>
      <p:ext uri="{BB962C8B-B14F-4D97-AF65-F5344CB8AC3E}">
        <p14:creationId xmlns:p14="http://schemas.microsoft.com/office/powerpoint/2010/main" val="1514552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2">
                                            <p:txEl>
                                              <p:pRg st="3" end="3"/>
                                            </p:txEl>
                                          </p:spTgt>
                                        </p:tgtEl>
                                        <p:attrNameLst>
                                          <p:attrName>style.visibility</p:attrName>
                                        </p:attrNameLst>
                                      </p:cBhvr>
                                      <p:to>
                                        <p:strVal val="visible"/>
                                      </p:to>
                                    </p:set>
                                    <p:anim to="" calcmode="lin" valueType="num">
                                      <p:cBhvr>
                                        <p:cTn id="22" dur="1" fill="hold"/>
                                        <p:tgtEl>
                                          <p:spTgt spid="2052">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038797" y="1561752"/>
            <a:ext cx="695259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MAKE prayer a daily habit </a:t>
            </a:r>
          </a:p>
          <a:p>
            <a:pPr>
              <a:spcBef>
                <a:spcPct val="50000"/>
              </a:spcBef>
            </a:pPr>
            <a:r>
              <a:rPr lang="en-US" altLang="en-US" sz="2400" dirty="0"/>
              <a:t>Matthew 26:41 </a:t>
            </a:r>
            <a:r>
              <a:rPr lang="en-US" altLang="en-US" sz="2400" dirty="0">
                <a:solidFill>
                  <a:srgbClr val="FF0000"/>
                </a:solidFill>
              </a:rPr>
              <a:t>"Watch and pray, lest you enter into temptation. </a:t>
            </a:r>
          </a:p>
          <a:p>
            <a:pPr>
              <a:spcBef>
                <a:spcPct val="50000"/>
              </a:spcBef>
            </a:pPr>
            <a:r>
              <a:rPr lang="en-US" altLang="en-US" sz="2400" b="1" dirty="0"/>
              <a:t>Don’t dwell on the past </a:t>
            </a:r>
          </a:p>
          <a:p>
            <a:pPr>
              <a:spcBef>
                <a:spcPct val="50000"/>
              </a:spcBef>
            </a:pPr>
            <a:r>
              <a:rPr lang="en-US" altLang="en-US" sz="2400" b="1" dirty="0"/>
              <a:t>Phil 3:13 </a:t>
            </a:r>
            <a:r>
              <a:rPr lang="en-US" altLang="en-US" sz="2400" dirty="0">
                <a:solidFill>
                  <a:srgbClr val="FF0000"/>
                </a:solidFill>
              </a:rPr>
              <a:t>Brethren, I do not count myself to have apprehended; but one thing I do, forgetting those things which are behind and reaching forward to those things which are ahead, 14 I press toward the goal for the prize of the upward call of God in Christ Jesus.</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4235674" y="217935"/>
            <a:ext cx="8345207" cy="999236"/>
          </a:xfrm>
        </p:spPr>
        <p:txBody>
          <a:bodyPr/>
          <a:lstStyle/>
          <a:p>
            <a:r>
              <a:rPr lang="en-US" dirty="0"/>
              <a:t>HOW TO OVERCOME DISCOURAGEMENT </a:t>
            </a:r>
          </a:p>
          <a:p>
            <a:endParaRPr lang="en-US" dirty="0"/>
          </a:p>
        </p:txBody>
      </p:sp>
      <p:pic>
        <p:nvPicPr>
          <p:cNvPr id="5" name="Picture 4">
            <a:extLst>
              <a:ext uri="{FF2B5EF4-FFF2-40B4-BE49-F238E27FC236}">
                <a16:creationId xmlns:a16="http://schemas.microsoft.com/office/drawing/2014/main" id="{06C108F2-27AA-4D9C-8CD7-84C656F64DFE}"/>
              </a:ext>
            </a:extLst>
          </p:cNvPr>
          <p:cNvPicPr>
            <a:picLocks noChangeAspect="1"/>
          </p:cNvPicPr>
          <p:nvPr/>
        </p:nvPicPr>
        <p:blipFill rotWithShape="1">
          <a:blip r:embed="rId2"/>
          <a:srcRect r="50000"/>
          <a:stretch/>
        </p:blipFill>
        <p:spPr>
          <a:xfrm>
            <a:off x="1" y="0"/>
            <a:ext cx="4581938" cy="6858000"/>
          </a:xfrm>
          <a:prstGeom prst="rect">
            <a:avLst/>
          </a:prstGeom>
        </p:spPr>
      </p:pic>
    </p:spTree>
    <p:extLst>
      <p:ext uri="{BB962C8B-B14F-4D97-AF65-F5344CB8AC3E}">
        <p14:creationId xmlns:p14="http://schemas.microsoft.com/office/powerpoint/2010/main" val="3039839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2">
                                            <p:txEl>
                                              <p:pRg st="3" end="3"/>
                                            </p:txEl>
                                          </p:spTgt>
                                        </p:tgtEl>
                                        <p:attrNameLst>
                                          <p:attrName>style.visibility</p:attrName>
                                        </p:attrNameLst>
                                      </p:cBhvr>
                                      <p:to>
                                        <p:strVal val="visible"/>
                                      </p:to>
                                    </p:set>
                                    <p:anim to="" calcmode="lin" valueType="num">
                                      <p:cBhvr>
                                        <p:cTn id="22" dur="1" fill="hold"/>
                                        <p:tgtEl>
                                          <p:spTgt spid="2052">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5" name="Oval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6" name="Oval 15"/>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 name="Oval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1" name="Oval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2" name="Oval 11"/>
          <p:cNvSpPr/>
          <p:nvPr/>
        </p:nvSpPr>
        <p:spPr>
          <a:xfrm>
            <a:off x="5907634" y="3213970"/>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6" name="Rectangle 45"/>
          <p:cNvSpPr/>
          <p:nvPr/>
        </p:nvSpPr>
        <p:spPr>
          <a:xfrm flipH="1">
            <a:off x="7911255" y="4253573"/>
            <a:ext cx="2995659"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75D1FF">
                        <a:lumMod val="5000"/>
                        <a:lumOff val="95000"/>
                      </a:srgbClr>
                    </a:gs>
                    <a:gs pos="100000">
                      <a:srgbClr val="FFFFFF"/>
                    </a:gs>
                  </a:gsLst>
                  <a:lin ang="5400000" scaled="1"/>
                </a:gradFill>
                <a:effectLst/>
                <a:uLnTx/>
                <a:uFillTx/>
                <a:latin typeface="Segoe UI"/>
                <a:ea typeface="+mn-ea"/>
                <a:cs typeface="+mn-cs"/>
              </a:rPr>
              <a:t>tips</a:t>
            </a:r>
            <a:r>
              <a:rPr kumimoji="0" lang="en-US" sz="2800" b="0" i="0" u="none" strike="noStrike" kern="1200" cap="none" spc="-100" normalizeH="0" baseline="0" noProof="0" dirty="0">
                <a:ln>
                  <a:noFill/>
                </a:ln>
                <a:gradFill>
                  <a:gsLst>
                    <a:gs pos="0">
                      <a:srgbClr val="75D1FF">
                        <a:lumMod val="5000"/>
                        <a:lumOff val="95000"/>
                      </a:srgbClr>
                    </a:gs>
                    <a:gs pos="100000">
                      <a:srgbClr val="FFFFFF"/>
                    </a:gs>
                  </a:gsLst>
                  <a:lin ang="5400000" scaled="1"/>
                </a:gradFill>
                <a:effectLst/>
                <a:uLnTx/>
                <a:uFillTx/>
                <a:latin typeface="Segoe UI"/>
                <a:ea typeface="+mn-ea"/>
                <a:cs typeface="+mn-cs"/>
              </a:rPr>
              <a:t> </a:t>
            </a:r>
            <a:r>
              <a:rPr kumimoji="0" lang="en-US" sz="2800" b="0" i="0" u="none" strike="noStrike" kern="1200" cap="none" spc="0" normalizeH="0" baseline="0" noProof="0" dirty="0">
                <a:ln>
                  <a:noFill/>
                </a:ln>
                <a:gradFill>
                  <a:gsLst>
                    <a:gs pos="0">
                      <a:srgbClr val="75D1FF">
                        <a:lumMod val="5000"/>
                        <a:lumOff val="95000"/>
                      </a:srgbClr>
                    </a:gs>
                    <a:gs pos="100000">
                      <a:srgbClr val="FFFFFF"/>
                    </a:gs>
                  </a:gsLst>
                  <a:lin ang="5400000" scaled="1"/>
                </a:gradFill>
                <a:effectLst/>
                <a:uLnTx/>
                <a:uFillTx/>
                <a:latin typeface="Segoe UI"/>
                <a:ea typeface="+mn-ea"/>
                <a:cs typeface="+mn-cs"/>
              </a:rPr>
              <a:t>&amp; tricks</a:t>
            </a:r>
          </a:p>
        </p:txBody>
      </p:sp>
      <p:sp>
        <p:nvSpPr>
          <p:cNvPr id="9" name="Title 6"/>
          <p:cNvSpPr txBox="1">
            <a:spLocks/>
          </p:cNvSpPr>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300" normalizeH="0" baseline="0" noProof="0" dirty="0">
              <a:ln>
                <a:noFill/>
              </a:ln>
              <a:gradFill>
                <a:gsLst>
                  <a:gs pos="0">
                    <a:srgbClr val="75D1FF">
                      <a:lumMod val="5000"/>
                      <a:lumOff val="95000"/>
                    </a:srgbClr>
                  </a:gs>
                  <a:gs pos="100000">
                    <a:srgbClr val="000000"/>
                  </a:gs>
                </a:gsLst>
                <a:lin ang="5400000" scaled="1"/>
              </a:gradFill>
              <a:effectLst/>
              <a:uLnTx/>
              <a:uFillTx/>
              <a:latin typeface="Segoe UI"/>
              <a:ea typeface="+mn-ea"/>
              <a:cs typeface="Segoe UI Semilight" panose="020B0402040204020203" pitchFamily="34" charset="0"/>
            </a:endParaRPr>
          </a:p>
        </p:txBody>
      </p:sp>
      <p:sp>
        <p:nvSpPr>
          <p:cNvPr id="7" name="Title 6"/>
          <p:cNvSpPr>
            <a:spLocks noGrp="1"/>
          </p:cNvSpPr>
          <p:nvPr>
            <p:ph type="ctrTitle"/>
          </p:nvPr>
        </p:nvSpPr>
        <p:spPr>
          <a:xfrm>
            <a:off x="687847" y="2461199"/>
            <a:ext cx="8804365" cy="1311128"/>
          </a:xfrm>
        </p:spPr>
        <p:txBody>
          <a:bodyPr/>
          <a:lstStyle/>
          <a:p>
            <a:r>
              <a:rPr lang="en-US" dirty="0"/>
              <a:t>POWERFUL</a:t>
            </a:r>
          </a:p>
        </p:txBody>
      </p:sp>
      <p:sp>
        <p:nvSpPr>
          <p:cNvPr id="8" name="Text Placeholder 7"/>
          <p:cNvSpPr>
            <a:spLocks noGrp="1"/>
          </p:cNvSpPr>
          <p:nvPr>
            <p:ph type="body" sz="quarter" idx="13"/>
          </p:nvPr>
        </p:nvSpPr>
        <p:spPr>
          <a:xfrm>
            <a:off x="1396266" y="3162946"/>
            <a:ext cx="9461500" cy="1311128"/>
          </a:xfrm>
        </p:spPr>
        <p:txBody>
          <a:bodyPr/>
          <a:lstStyle/>
          <a:p>
            <a:r>
              <a:rPr lang="en-US" dirty="0"/>
              <a:t>PRESENTATIONS</a:t>
            </a:r>
            <a:r>
              <a:rPr lang="en-US" sz="8800" spc="-300" dirty="0"/>
              <a:t>!</a:t>
            </a:r>
            <a:r>
              <a:rPr lang="en-US" dirty="0"/>
              <a:t> </a:t>
            </a:r>
          </a:p>
        </p:txBody>
      </p:sp>
      <p:sp>
        <p:nvSpPr>
          <p:cNvPr id="19" name="Freeform: Shape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B0F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B0F0"/>
              </a:solidFill>
              <a:effectLst/>
              <a:uLnTx/>
              <a:uFillTx/>
              <a:latin typeface="Segoe UI"/>
              <a:ea typeface="+mn-ea"/>
              <a:cs typeface="+mn-cs"/>
            </a:endParaRPr>
          </a:p>
        </p:txBody>
      </p:sp>
      <p:sp>
        <p:nvSpPr>
          <p:cNvPr id="5" name="Picture Placeholder 4">
            <a:extLst>
              <a:ext uri="{FF2B5EF4-FFF2-40B4-BE49-F238E27FC236}">
                <a16:creationId xmlns:a16="http://schemas.microsoft.com/office/drawing/2014/main" id="{DE07E31A-B170-45E5-ADC4-606328A1F830}"/>
              </a:ext>
            </a:extLst>
          </p:cNvPr>
          <p:cNvSpPr>
            <a:spLocks noGrp="1"/>
          </p:cNvSpPr>
          <p:nvPr>
            <p:ph type="pic" sz="quarter" idx="14"/>
          </p:nvPr>
        </p:nvSpPr>
        <p:spPr/>
      </p:sp>
      <p:pic>
        <p:nvPicPr>
          <p:cNvPr id="13" name="Picture 12">
            <a:extLst>
              <a:ext uri="{FF2B5EF4-FFF2-40B4-BE49-F238E27FC236}">
                <a16:creationId xmlns:a16="http://schemas.microsoft.com/office/drawing/2014/main" id="{A65BE0A2-D1B2-4218-BA27-EBE6479829C1}"/>
              </a:ext>
            </a:extLst>
          </p:cNvPr>
          <p:cNvPicPr>
            <a:picLocks noChangeAspect="1"/>
          </p:cNvPicPr>
          <p:nvPr/>
        </p:nvPicPr>
        <p:blipFill>
          <a:blip r:embed="rId3"/>
          <a:stretch>
            <a:fillRect/>
          </a:stretch>
        </p:blipFill>
        <p:spPr>
          <a:xfrm>
            <a:off x="-12888" y="27494"/>
            <a:ext cx="12192000" cy="6858000"/>
          </a:xfrm>
          <a:prstGeom prst="rect">
            <a:avLst/>
          </a:prstGeom>
        </p:spPr>
      </p:pic>
      <p:sp>
        <p:nvSpPr>
          <p:cNvPr id="2" name="Rectangle 1">
            <a:extLst>
              <a:ext uri="{FF2B5EF4-FFF2-40B4-BE49-F238E27FC236}">
                <a16:creationId xmlns:a16="http://schemas.microsoft.com/office/drawing/2014/main" id="{0A286BEC-E6A8-464F-AE3E-805228A731AB}"/>
              </a:ext>
            </a:extLst>
          </p:cNvPr>
          <p:cNvSpPr/>
          <p:nvPr/>
        </p:nvSpPr>
        <p:spPr>
          <a:xfrm>
            <a:off x="4621696" y="4021659"/>
            <a:ext cx="7557416" cy="2739211"/>
          </a:xfrm>
          <a:prstGeom prst="rect">
            <a:avLst/>
          </a:prstGeom>
        </p:spPr>
        <p:txBody>
          <a:bodyPr wrap="square">
            <a:spAutoFit/>
          </a:bodyPr>
          <a:lstStyle/>
          <a:p>
            <a:r>
              <a:rPr lang="en-US" sz="2400" b="1" dirty="0"/>
              <a:t>NURTURE a patient spirit with yourself</a:t>
            </a:r>
          </a:p>
          <a:p>
            <a:r>
              <a:rPr lang="en-US" sz="2000" dirty="0"/>
              <a:t>1Thess 5:14 tells us to</a:t>
            </a:r>
            <a:r>
              <a:rPr lang="en-US" sz="2000" dirty="0">
                <a:solidFill>
                  <a:srgbClr val="FF0000"/>
                </a:solidFill>
              </a:rPr>
              <a:t> </a:t>
            </a:r>
            <a:r>
              <a:rPr lang="en-US" sz="2000" dirty="0">
                <a:solidFill>
                  <a:srgbClr val="FFFF00"/>
                </a:solidFill>
              </a:rPr>
              <a:t>be patient with all men</a:t>
            </a:r>
          </a:p>
          <a:p>
            <a:r>
              <a:rPr lang="en-US" sz="2000" dirty="0"/>
              <a:t>Ezra 10:13 ..</a:t>
            </a:r>
            <a:r>
              <a:rPr lang="en-US" sz="2000" dirty="0">
                <a:solidFill>
                  <a:srgbClr val="FFFF00"/>
                </a:solidFill>
              </a:rPr>
              <a:t>this is not a work that will be done in 1 or 2 days </a:t>
            </a:r>
          </a:p>
          <a:p>
            <a:endParaRPr lang="en-US" sz="2400" b="1" dirty="0"/>
          </a:p>
          <a:p>
            <a:r>
              <a:rPr lang="en-US" sz="2400" b="1" dirty="0"/>
              <a:t>TAKE life one day at a time </a:t>
            </a:r>
          </a:p>
          <a:p>
            <a:r>
              <a:rPr lang="en-US" sz="2000" dirty="0"/>
              <a:t>Matthew 6:34 </a:t>
            </a:r>
            <a:r>
              <a:rPr lang="en-US" sz="2000" dirty="0">
                <a:solidFill>
                  <a:srgbClr val="FFFF00"/>
                </a:solidFill>
              </a:rPr>
              <a:t>"Therefore do not worry about tomorrow, for tomorrow will worry about its own things. Sufficient for the day is its own trouble.</a:t>
            </a:r>
          </a:p>
        </p:txBody>
      </p:sp>
    </p:spTree>
    <p:extLst>
      <p:ext uri="{BB962C8B-B14F-4D97-AF65-F5344CB8AC3E}">
        <p14:creationId xmlns:p14="http://schemas.microsoft.com/office/powerpoint/2010/main" val="51657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125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p:stCondLst>
                              <p:cond delay="1250"/>
                            </p:stCondLst>
                            <p:childTnLst>
                              <p:par>
                                <p:cTn id="57" presetID="2" presetClass="entr" presetSubtype="1"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650" fill="hold"/>
                                        <p:tgtEl>
                                          <p:spTgt spid="46"/>
                                        </p:tgtEl>
                                        <p:attrNameLst>
                                          <p:attrName>ppt_x</p:attrName>
                                        </p:attrNameLst>
                                      </p:cBhvr>
                                      <p:tavLst>
                                        <p:tav tm="0">
                                          <p:val>
                                            <p:strVal val="#ppt_x"/>
                                          </p:val>
                                        </p:tav>
                                        <p:tav tm="100000">
                                          <p:val>
                                            <p:strVal val="#ppt_x"/>
                                          </p:val>
                                        </p:tav>
                                      </p:tavLst>
                                    </p:anim>
                                    <p:anim calcmode="lin" valueType="num">
                                      <p:cBhvr additive="base">
                                        <p:cTn id="60" dur="65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5" presetClass="entr" presetSubtype="0" fill="hold" nodeType="clickEffect">
                                  <p:stCondLst>
                                    <p:cond delay="0"/>
                                  </p:stCondLst>
                                  <p:childTnLst>
                                    <p:set>
                                      <p:cBhvr>
                                        <p:cTn id="64" dur="1" fill="hold">
                                          <p:stCondLst>
                                            <p:cond delay="0"/>
                                          </p:stCondLst>
                                        </p:cTn>
                                        <p:tgtEl>
                                          <p:spTgt spid="2">
                                            <p:txEl>
                                              <p:pRg st="0" end="0"/>
                                            </p:txEl>
                                          </p:spTgt>
                                        </p:tgtEl>
                                        <p:attrNameLst>
                                          <p:attrName>style.visibility</p:attrName>
                                        </p:attrNameLst>
                                      </p:cBhvr>
                                      <p:to>
                                        <p:strVal val="visible"/>
                                      </p:to>
                                    </p:set>
                                    <p:animEffect transition="in" filter="fade">
                                      <p:cBhvr>
                                        <p:cTn id="65" dur="2000"/>
                                        <p:tgtEl>
                                          <p:spTgt spid="2">
                                            <p:txEl>
                                              <p:pRg st="0" end="0"/>
                                            </p:txEl>
                                          </p:spTgt>
                                        </p:tgtEl>
                                      </p:cBhvr>
                                    </p:animEffect>
                                    <p:anim calcmode="lin" valueType="num">
                                      <p:cBhvr>
                                        <p:cTn id="66"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67" dur="2000" fill="hold"/>
                                        <p:tgtEl>
                                          <p:spTgt spid="2">
                                            <p:txEl>
                                              <p:pRg st="0" end="0"/>
                                            </p:txEl>
                                          </p:spTgt>
                                        </p:tgtEl>
                                        <p:attrNameLst>
                                          <p:attrName>ppt_h</p:attrName>
                                        </p:attrNameLst>
                                      </p:cBhvr>
                                      <p:tavLst>
                                        <p:tav tm="0">
                                          <p:val>
                                            <p:strVal val="#ppt_h"/>
                                          </p:val>
                                        </p:tav>
                                        <p:tav tm="100000">
                                          <p:val>
                                            <p:strVal val="#ppt_h"/>
                                          </p:val>
                                        </p:tav>
                                      </p:tavLst>
                                    </p:anim>
                                  </p:childTnLst>
                                </p:cTn>
                              </p:par>
                              <p:par>
                                <p:cTn id="68" presetID="45" presetClass="entr" presetSubtype="0" fill="hold" nodeType="withEffect">
                                  <p:stCondLst>
                                    <p:cond delay="0"/>
                                  </p:stCondLst>
                                  <p:childTnLst>
                                    <p:set>
                                      <p:cBhvr>
                                        <p:cTn id="69" dur="1" fill="hold">
                                          <p:stCondLst>
                                            <p:cond delay="0"/>
                                          </p:stCondLst>
                                        </p:cTn>
                                        <p:tgtEl>
                                          <p:spTgt spid="2">
                                            <p:txEl>
                                              <p:pRg st="1" end="1"/>
                                            </p:txEl>
                                          </p:spTgt>
                                        </p:tgtEl>
                                        <p:attrNameLst>
                                          <p:attrName>style.visibility</p:attrName>
                                        </p:attrNameLst>
                                      </p:cBhvr>
                                      <p:to>
                                        <p:strVal val="visible"/>
                                      </p:to>
                                    </p:set>
                                    <p:animEffect transition="in" filter="fade">
                                      <p:cBhvr>
                                        <p:cTn id="70" dur="2000"/>
                                        <p:tgtEl>
                                          <p:spTgt spid="2">
                                            <p:txEl>
                                              <p:pRg st="1" end="1"/>
                                            </p:txEl>
                                          </p:spTgt>
                                        </p:tgtEl>
                                      </p:cBhvr>
                                    </p:animEffect>
                                    <p:anim calcmode="lin" valueType="num">
                                      <p:cBhvr>
                                        <p:cTn id="71"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72" dur="2000" fill="hold"/>
                                        <p:tgtEl>
                                          <p:spTgt spid="2">
                                            <p:txEl>
                                              <p:pRg st="1" end="1"/>
                                            </p:txEl>
                                          </p:spTgt>
                                        </p:tgtEl>
                                        <p:attrNameLst>
                                          <p:attrName>ppt_h</p:attrName>
                                        </p:attrNameLst>
                                      </p:cBhvr>
                                      <p:tavLst>
                                        <p:tav tm="0">
                                          <p:val>
                                            <p:strVal val="#ppt_h"/>
                                          </p:val>
                                        </p:tav>
                                        <p:tav tm="100000">
                                          <p:val>
                                            <p:strVal val="#ppt_h"/>
                                          </p:val>
                                        </p:tav>
                                      </p:tavLst>
                                    </p:anim>
                                  </p:childTnLst>
                                </p:cTn>
                              </p:par>
                              <p:par>
                                <p:cTn id="73" presetID="45" presetClass="entr" presetSubtype="0" fill="hold" nodeType="with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fade">
                                      <p:cBhvr>
                                        <p:cTn id="75" dur="2000"/>
                                        <p:tgtEl>
                                          <p:spTgt spid="2">
                                            <p:txEl>
                                              <p:pRg st="2" end="2"/>
                                            </p:txEl>
                                          </p:spTgt>
                                        </p:tgtEl>
                                      </p:cBhvr>
                                    </p:animEffect>
                                    <p:anim calcmode="lin" valueType="num">
                                      <p:cBhvr>
                                        <p:cTn id="76"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77" dur="2000" fill="hold"/>
                                        <p:tgtEl>
                                          <p:spTgt spid="2">
                                            <p:txEl>
                                              <p:pRg st="2" end="2"/>
                                            </p:txEl>
                                          </p:spTgt>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fade">
                                      <p:cBhvr>
                                        <p:cTn id="80" dur="2000"/>
                                        <p:tgtEl>
                                          <p:spTgt spid="2">
                                            <p:txEl>
                                              <p:pRg st="4" end="4"/>
                                            </p:txEl>
                                          </p:spTgt>
                                        </p:tgtEl>
                                      </p:cBhvr>
                                    </p:animEffect>
                                    <p:anim calcmode="lin" valueType="num">
                                      <p:cBhvr>
                                        <p:cTn id="81"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82" dur="2000" fill="hold"/>
                                        <p:tgtEl>
                                          <p:spTgt spid="2">
                                            <p:txEl>
                                              <p:pRg st="4" end="4"/>
                                            </p:txEl>
                                          </p:spTgt>
                                        </p:tgtEl>
                                        <p:attrNameLst>
                                          <p:attrName>ppt_h</p:attrName>
                                        </p:attrNameLst>
                                      </p:cBhvr>
                                      <p:tavLst>
                                        <p:tav tm="0">
                                          <p:val>
                                            <p:strVal val="#ppt_h"/>
                                          </p:val>
                                        </p:tav>
                                        <p:tav tm="100000">
                                          <p:val>
                                            <p:strVal val="#ppt_h"/>
                                          </p:val>
                                        </p:tav>
                                      </p:tavLst>
                                    </p:anim>
                                  </p:childTnLst>
                                </p:cTn>
                              </p:par>
                              <p:par>
                                <p:cTn id="83" presetID="45" presetClass="entr" presetSubtype="0" fill="hold" nodeType="with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fade">
                                      <p:cBhvr>
                                        <p:cTn id="85" dur="2000"/>
                                        <p:tgtEl>
                                          <p:spTgt spid="2">
                                            <p:txEl>
                                              <p:pRg st="5" end="5"/>
                                            </p:txEl>
                                          </p:spTgt>
                                        </p:tgtEl>
                                      </p:cBhvr>
                                    </p:animEffect>
                                    <p:anim calcmode="lin" valueType="num">
                                      <p:cBhvr>
                                        <p:cTn id="86"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87"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46"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5" name="Oval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6" name="Oval 15"/>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0" name="Oval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1" name="Oval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2" name="Oval 11"/>
          <p:cNvSpPr/>
          <p:nvPr/>
        </p:nvSpPr>
        <p:spPr>
          <a:xfrm>
            <a:off x="5907634" y="3213970"/>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46" name="Rectangle 45"/>
          <p:cNvSpPr/>
          <p:nvPr/>
        </p:nvSpPr>
        <p:spPr>
          <a:xfrm flipH="1">
            <a:off x="7911255" y="4253573"/>
            <a:ext cx="2995659"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pPr>
            <a:r>
              <a:rPr lang="en-US" sz="2800" dirty="0">
                <a:gradFill>
                  <a:gsLst>
                    <a:gs pos="0">
                      <a:srgbClr val="75D1FF">
                        <a:lumMod val="5000"/>
                        <a:lumOff val="95000"/>
                      </a:srgbClr>
                    </a:gs>
                    <a:gs pos="100000">
                      <a:srgbClr val="FFFFFF"/>
                    </a:gs>
                  </a:gsLst>
                  <a:lin ang="5400000" scaled="1"/>
                </a:gradFill>
              </a:rPr>
              <a:t>tips</a:t>
            </a:r>
            <a:r>
              <a:rPr lang="en-US" sz="2800" spc="-100" dirty="0">
                <a:gradFill>
                  <a:gsLst>
                    <a:gs pos="0">
                      <a:srgbClr val="75D1FF">
                        <a:lumMod val="5000"/>
                        <a:lumOff val="95000"/>
                      </a:srgbClr>
                    </a:gs>
                    <a:gs pos="100000">
                      <a:srgbClr val="FFFFFF"/>
                    </a:gs>
                  </a:gsLst>
                  <a:lin ang="5400000" scaled="1"/>
                </a:gradFill>
              </a:rPr>
              <a:t> </a:t>
            </a:r>
            <a:r>
              <a:rPr lang="en-US" sz="2800" dirty="0">
                <a:gradFill>
                  <a:gsLst>
                    <a:gs pos="0">
                      <a:srgbClr val="75D1FF">
                        <a:lumMod val="5000"/>
                        <a:lumOff val="95000"/>
                      </a:srgbClr>
                    </a:gs>
                    <a:gs pos="100000">
                      <a:srgbClr val="FFFFFF"/>
                    </a:gs>
                  </a:gsLst>
                  <a:lin ang="5400000" scaled="1"/>
                </a:gradFill>
              </a:rPr>
              <a:t>&amp; tricks</a:t>
            </a:r>
          </a:p>
        </p:txBody>
      </p:sp>
      <p:sp>
        <p:nvSpPr>
          <p:cNvPr id="9" name="Title 6"/>
          <p:cNvSpPr txBox="1">
            <a:spLocks/>
          </p:cNvSpPr>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7" name="Title 6"/>
          <p:cNvSpPr>
            <a:spLocks noGrp="1"/>
          </p:cNvSpPr>
          <p:nvPr>
            <p:ph type="ctrTitle"/>
          </p:nvPr>
        </p:nvSpPr>
        <p:spPr>
          <a:xfrm>
            <a:off x="687847" y="2461199"/>
            <a:ext cx="8804365" cy="1311128"/>
          </a:xfrm>
        </p:spPr>
        <p:txBody>
          <a:bodyPr/>
          <a:lstStyle/>
          <a:p>
            <a:r>
              <a:rPr lang="en-US" dirty="0"/>
              <a:t>POWERFUL</a:t>
            </a:r>
          </a:p>
        </p:txBody>
      </p:sp>
      <p:sp>
        <p:nvSpPr>
          <p:cNvPr id="8" name="Text Placeholder 7"/>
          <p:cNvSpPr>
            <a:spLocks noGrp="1"/>
          </p:cNvSpPr>
          <p:nvPr>
            <p:ph type="body" sz="quarter" idx="13"/>
          </p:nvPr>
        </p:nvSpPr>
        <p:spPr>
          <a:xfrm>
            <a:off x="1396266" y="3162946"/>
            <a:ext cx="9461500" cy="1311128"/>
          </a:xfrm>
        </p:spPr>
        <p:txBody>
          <a:bodyPr/>
          <a:lstStyle/>
          <a:p>
            <a:r>
              <a:rPr lang="en-US" dirty="0"/>
              <a:t>PRESENTATIONS</a:t>
            </a:r>
            <a:r>
              <a:rPr lang="en-US" sz="8800" spc="-300" dirty="0"/>
              <a:t>!</a:t>
            </a:r>
            <a:r>
              <a:rPr lang="en-US" dirty="0"/>
              <a:t> </a:t>
            </a:r>
          </a:p>
        </p:txBody>
      </p:sp>
      <p:sp>
        <p:nvSpPr>
          <p:cNvPr id="19" name="Freeform: Shape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3" name="Slide Number Placeholder 2"/>
          <p:cNvSpPr>
            <a:spLocks noGrp="1"/>
          </p:cNvSpPr>
          <p:nvPr>
            <p:ph type="sldNum" sz="quarter" idx="12"/>
          </p:nvPr>
        </p:nvSpPr>
        <p:spPr/>
        <p:txBody>
          <a:bodyPr/>
          <a:lstStyle/>
          <a:p>
            <a:fld id="{5AE1514C-5E56-4738-A1FF-4B1CFD2A3E36}" type="slidenum">
              <a:rPr lang="en-US" smtClean="0"/>
              <a:t>3</a:t>
            </a:fld>
            <a:endParaRPr lang="en-US" dirty="0"/>
          </a:p>
        </p:txBody>
      </p:sp>
      <p:sp>
        <p:nvSpPr>
          <p:cNvPr id="5" name="Picture Placeholder 4">
            <a:extLst>
              <a:ext uri="{FF2B5EF4-FFF2-40B4-BE49-F238E27FC236}">
                <a16:creationId xmlns:a16="http://schemas.microsoft.com/office/drawing/2014/main" id="{DE07E31A-B170-45E5-ADC4-606328A1F830}"/>
              </a:ext>
            </a:extLst>
          </p:cNvPr>
          <p:cNvSpPr>
            <a:spLocks noGrp="1"/>
          </p:cNvSpPr>
          <p:nvPr>
            <p:ph type="pic" sz="quarter" idx="14"/>
          </p:nvPr>
        </p:nvSpPr>
        <p:spPr/>
      </p:sp>
      <p:pic>
        <p:nvPicPr>
          <p:cNvPr id="13" name="Picture 12">
            <a:extLst>
              <a:ext uri="{FF2B5EF4-FFF2-40B4-BE49-F238E27FC236}">
                <a16:creationId xmlns:a16="http://schemas.microsoft.com/office/drawing/2014/main" id="{A65BE0A2-D1B2-4218-BA27-EBE6479829C1}"/>
              </a:ext>
            </a:extLst>
          </p:cNvPr>
          <p:cNvPicPr>
            <a:picLocks noChangeAspect="1"/>
          </p:cNvPicPr>
          <p:nvPr/>
        </p:nvPicPr>
        <p:blipFill>
          <a:blip r:embed="rId3"/>
          <a:stretch>
            <a:fillRect/>
          </a:stretch>
        </p:blipFill>
        <p:spPr>
          <a:xfrm>
            <a:off x="-12888" y="27494"/>
            <a:ext cx="12192000" cy="6858000"/>
          </a:xfrm>
          <a:prstGeom prst="rect">
            <a:avLst/>
          </a:prstGeom>
        </p:spPr>
      </p:pic>
      <p:sp>
        <p:nvSpPr>
          <p:cNvPr id="18" name="Rectangle 17">
            <a:extLst>
              <a:ext uri="{FF2B5EF4-FFF2-40B4-BE49-F238E27FC236}">
                <a16:creationId xmlns:a16="http://schemas.microsoft.com/office/drawing/2014/main" id="{4A493086-9B62-4E79-A08C-33A64B9BA143}"/>
              </a:ext>
            </a:extLst>
          </p:cNvPr>
          <p:cNvSpPr/>
          <p:nvPr/>
        </p:nvSpPr>
        <p:spPr>
          <a:xfrm>
            <a:off x="5773716" y="4338165"/>
            <a:ext cx="5982992" cy="1569660"/>
          </a:xfrm>
          <a:prstGeom prst="rect">
            <a:avLst/>
          </a:prstGeom>
        </p:spPr>
        <p:txBody>
          <a:bodyPr wrap="square">
            <a:spAutoFit/>
          </a:bodyPr>
          <a:lstStyle/>
          <a:p>
            <a:r>
              <a:rPr lang="en-US" sz="2400" dirty="0">
                <a:latin typeface="Helvetica Neue"/>
              </a:rPr>
              <a:t>Psalm 42:</a:t>
            </a:r>
            <a:r>
              <a:rPr lang="en-US" sz="2400" b="1" baseline="30000" dirty="0">
                <a:latin typeface="Arial" panose="020B0604020202020204" pitchFamily="34" charset="0"/>
              </a:rPr>
              <a:t>5 </a:t>
            </a:r>
            <a:r>
              <a:rPr lang="en-US" sz="2400" dirty="0">
                <a:latin typeface="Helvetica Neue"/>
              </a:rPr>
              <a:t>Why art thou cast down, O my soul? and why art thou disquieted in me? hope thou in God: for I shall yet praise him for the help of his countenance.</a:t>
            </a:r>
            <a:endParaRPr lang="en-US" sz="2400" b="0" i="0" dirty="0">
              <a:effectLst/>
              <a:latin typeface="Helvetica Neue"/>
            </a:endParaRPr>
          </a:p>
        </p:txBody>
      </p:sp>
    </p:spTree>
    <p:extLst>
      <p:ext uri="{BB962C8B-B14F-4D97-AF65-F5344CB8AC3E}">
        <p14:creationId xmlns:p14="http://schemas.microsoft.com/office/powerpoint/2010/main" val="178832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125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p:stCondLst>
                              <p:cond delay="1250"/>
                            </p:stCondLst>
                            <p:childTnLst>
                              <p:par>
                                <p:cTn id="57" presetID="2" presetClass="entr" presetSubtype="1"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650" fill="hold"/>
                                        <p:tgtEl>
                                          <p:spTgt spid="46"/>
                                        </p:tgtEl>
                                        <p:attrNameLst>
                                          <p:attrName>ppt_x</p:attrName>
                                        </p:attrNameLst>
                                      </p:cBhvr>
                                      <p:tavLst>
                                        <p:tav tm="0">
                                          <p:val>
                                            <p:strVal val="#ppt_x"/>
                                          </p:val>
                                        </p:tav>
                                        <p:tav tm="100000">
                                          <p:val>
                                            <p:strVal val="#ppt_x"/>
                                          </p:val>
                                        </p:tav>
                                      </p:tavLst>
                                    </p:anim>
                                    <p:anim calcmode="lin" valueType="num">
                                      <p:cBhvr additive="base">
                                        <p:cTn id="60" dur="65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46" grpId="0" animBg="1"/>
      <p:bldP spid="19"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936788" y="1167396"/>
            <a:ext cx="593834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t>#1 Cause – Fatigue</a:t>
            </a:r>
          </a:p>
          <a:p>
            <a:pPr>
              <a:spcBef>
                <a:spcPct val="50000"/>
              </a:spcBef>
            </a:pPr>
            <a:r>
              <a:rPr lang="en-US" altLang="en-US" sz="2800" dirty="0"/>
              <a:t>When you’re physically or emotionally exhausted, you’re a prime candidate to be infected with discouragement. Your defenses are lowered and things can seem bleaker than they really are. This often occurs when you’re halfway through a major project and you get tired.</a:t>
            </a:r>
          </a:p>
          <a:p>
            <a:pPr>
              <a:spcBef>
                <a:spcPct val="50000"/>
              </a:spcBef>
            </a:pPr>
            <a:r>
              <a:rPr lang="en-US" altLang="en-US" sz="2800" b="1" dirty="0"/>
              <a:t>I.e. Keep shoveling corn.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1474250"/>
          </a:xfrm>
        </p:spPr>
        <p:txBody>
          <a:bodyPr/>
          <a:lstStyle/>
          <a:p>
            <a:r>
              <a:rPr lang="en-US" dirty="0"/>
              <a:t>Causes of Discouragement</a:t>
            </a:r>
          </a:p>
          <a:p>
            <a:endParaRPr lang="en-US" dirty="0"/>
          </a:p>
        </p:txBody>
      </p:sp>
      <p:pic>
        <p:nvPicPr>
          <p:cNvPr id="2" name="Picture 1">
            <a:extLst>
              <a:ext uri="{FF2B5EF4-FFF2-40B4-BE49-F238E27FC236}">
                <a16:creationId xmlns:a16="http://schemas.microsoft.com/office/drawing/2014/main" id="{3575D695-1EBA-4A08-A55D-D2B796AA5377}"/>
              </a:ext>
            </a:extLst>
          </p:cNvPr>
          <p:cNvPicPr>
            <a:picLocks noChangeAspect="1"/>
          </p:cNvPicPr>
          <p:nvPr/>
        </p:nvPicPr>
        <p:blipFill>
          <a:blip r:embed="rId3"/>
          <a:stretch>
            <a:fillRect/>
          </a:stretch>
        </p:blipFill>
        <p:spPr>
          <a:xfrm>
            <a:off x="0" y="0"/>
            <a:ext cx="51435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936788" y="1075530"/>
            <a:ext cx="5938343"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t>#2 Cause – Frustration</a:t>
            </a:r>
          </a:p>
          <a:p>
            <a:pPr>
              <a:spcBef>
                <a:spcPct val="50000"/>
              </a:spcBef>
            </a:pPr>
            <a:r>
              <a:rPr lang="en-US" altLang="en-US" sz="2800" dirty="0"/>
              <a:t>When unfinished tasks pile up, it’s natural to feel overwhelmed. And when trivial matters or the unexpected interrupt you and prevent you from accomplishing what you really need to do, your frustration can easily produce discouragement.</a:t>
            </a:r>
          </a:p>
          <a:p>
            <a:pPr>
              <a:spcBef>
                <a:spcPct val="50000"/>
              </a:spcBef>
            </a:pPr>
            <a:endParaRPr lang="en-US" altLang="en-US" sz="2800" b="1" dirty="0"/>
          </a:p>
          <a:p>
            <a:pPr>
              <a:spcBef>
                <a:spcPct val="50000"/>
              </a:spcBef>
            </a:pPr>
            <a:endParaRPr lang="en-US" altLang="en-US" sz="2800" b="1" dirty="0"/>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1474250"/>
          </a:xfrm>
        </p:spPr>
        <p:txBody>
          <a:bodyPr/>
          <a:lstStyle/>
          <a:p>
            <a:r>
              <a:rPr lang="en-US" dirty="0"/>
              <a:t>Causes of Discouragement</a:t>
            </a:r>
          </a:p>
          <a:p>
            <a:endParaRPr lang="en-US" dirty="0"/>
          </a:p>
        </p:txBody>
      </p:sp>
      <p:pic>
        <p:nvPicPr>
          <p:cNvPr id="6" name="Picture 5">
            <a:extLst>
              <a:ext uri="{FF2B5EF4-FFF2-40B4-BE49-F238E27FC236}">
                <a16:creationId xmlns:a16="http://schemas.microsoft.com/office/drawing/2014/main" id="{250D30D6-E735-49C2-97B3-6E74CC64DC43}"/>
              </a:ext>
            </a:extLst>
          </p:cNvPr>
          <p:cNvPicPr>
            <a:picLocks noChangeAspect="1"/>
          </p:cNvPicPr>
          <p:nvPr/>
        </p:nvPicPr>
        <p:blipFill rotWithShape="1">
          <a:blip r:embed="rId3"/>
          <a:srcRect l="5933" r="43634"/>
          <a:stretch/>
        </p:blipFill>
        <p:spPr>
          <a:xfrm>
            <a:off x="0" y="0"/>
            <a:ext cx="5181600" cy="6858000"/>
          </a:xfrm>
          <a:prstGeom prst="rect">
            <a:avLst/>
          </a:prstGeom>
        </p:spPr>
      </p:pic>
    </p:spTree>
    <p:extLst>
      <p:ext uri="{BB962C8B-B14F-4D97-AF65-F5344CB8AC3E}">
        <p14:creationId xmlns:p14="http://schemas.microsoft.com/office/powerpoint/2010/main" val="6374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936788" y="1431346"/>
            <a:ext cx="5938343"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t>#3 Cause – Failure</a:t>
            </a:r>
          </a:p>
          <a:p>
            <a:pPr>
              <a:spcBef>
                <a:spcPct val="50000"/>
              </a:spcBef>
            </a:pPr>
            <a:r>
              <a:rPr lang="en-US" altLang="en-US" sz="2800" dirty="0"/>
              <a:t>Sometimes your best laid plans fall apart, the project collapses, the deal falls through, no one shows up to the event. How do you react? Do you give in to self-pity? Do you blame others? As one man said, “Just when I think I can make ends meet, somebody moves the ends!” That’s discouraging!</a:t>
            </a:r>
          </a:p>
          <a:p>
            <a:pPr>
              <a:spcBef>
                <a:spcPct val="50000"/>
              </a:spcBef>
            </a:pPr>
            <a:endParaRPr lang="en-US" altLang="en-US" sz="2800" b="1" dirty="0"/>
          </a:p>
          <a:p>
            <a:pPr>
              <a:spcBef>
                <a:spcPct val="50000"/>
              </a:spcBef>
            </a:pPr>
            <a:endParaRPr lang="en-US" altLang="en-US" sz="2800" b="1" dirty="0"/>
          </a:p>
          <a:p>
            <a:pPr>
              <a:spcBef>
                <a:spcPct val="50000"/>
              </a:spcBef>
            </a:pPr>
            <a:endParaRPr lang="en-US" altLang="en-US" sz="2800" b="1" dirty="0"/>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1474250"/>
          </a:xfrm>
        </p:spPr>
        <p:txBody>
          <a:bodyPr/>
          <a:lstStyle/>
          <a:p>
            <a:r>
              <a:rPr lang="en-US" dirty="0"/>
              <a:t>Causes of Discouragement</a:t>
            </a:r>
          </a:p>
          <a:p>
            <a:endParaRPr lang="en-US" dirty="0"/>
          </a:p>
        </p:txBody>
      </p:sp>
      <p:pic>
        <p:nvPicPr>
          <p:cNvPr id="6" name="Picture 5">
            <a:extLst>
              <a:ext uri="{FF2B5EF4-FFF2-40B4-BE49-F238E27FC236}">
                <a16:creationId xmlns:a16="http://schemas.microsoft.com/office/drawing/2014/main" id="{250D30D6-E735-49C2-97B3-6E74CC64DC43}"/>
              </a:ext>
            </a:extLst>
          </p:cNvPr>
          <p:cNvPicPr>
            <a:picLocks noChangeAspect="1"/>
          </p:cNvPicPr>
          <p:nvPr/>
        </p:nvPicPr>
        <p:blipFill rotWithShape="1">
          <a:blip r:embed="rId3"/>
          <a:srcRect l="5933" r="43634"/>
          <a:stretch/>
        </p:blipFill>
        <p:spPr>
          <a:xfrm>
            <a:off x="0" y="0"/>
            <a:ext cx="5181600" cy="6858000"/>
          </a:xfrm>
          <a:prstGeom prst="rect">
            <a:avLst/>
          </a:prstGeom>
        </p:spPr>
      </p:pic>
    </p:spTree>
    <p:extLst>
      <p:ext uri="{BB962C8B-B14F-4D97-AF65-F5344CB8AC3E}">
        <p14:creationId xmlns:p14="http://schemas.microsoft.com/office/powerpoint/2010/main" val="238899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936788" y="1431346"/>
            <a:ext cx="5938343"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t>#4 Cause – Fear</a:t>
            </a:r>
          </a:p>
          <a:p>
            <a:pPr>
              <a:spcBef>
                <a:spcPct val="50000"/>
              </a:spcBef>
            </a:pPr>
            <a:r>
              <a:rPr lang="en-US" altLang="en-US" sz="2800" dirty="0"/>
              <a:t>Fear is behind more discouragement than we’d like to admit. The fear of criticism (What will they think?), the fear of responsibility (What if I can’t handle this?), and the fear of failure (What if I blow it?) can cause a major onset of the blues.</a:t>
            </a:r>
          </a:p>
          <a:p>
            <a:pPr>
              <a:spcBef>
                <a:spcPct val="50000"/>
              </a:spcBef>
            </a:pPr>
            <a:endParaRPr lang="en-US" altLang="en-US" sz="2800" b="1" dirty="0"/>
          </a:p>
          <a:p>
            <a:pPr>
              <a:spcBef>
                <a:spcPct val="50000"/>
              </a:spcBef>
            </a:pPr>
            <a:endParaRPr lang="en-US" altLang="en-US" sz="2800" b="1" dirty="0"/>
          </a:p>
          <a:p>
            <a:pPr>
              <a:spcBef>
                <a:spcPct val="50000"/>
              </a:spcBef>
            </a:pPr>
            <a:endParaRPr lang="en-US" altLang="en-US" sz="2800" b="1" dirty="0"/>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1474250"/>
          </a:xfrm>
        </p:spPr>
        <p:txBody>
          <a:bodyPr/>
          <a:lstStyle/>
          <a:p>
            <a:r>
              <a:rPr lang="en-US" dirty="0"/>
              <a:t>Causes of Discouragement</a:t>
            </a:r>
          </a:p>
          <a:p>
            <a:endParaRPr lang="en-US" dirty="0"/>
          </a:p>
        </p:txBody>
      </p:sp>
      <p:pic>
        <p:nvPicPr>
          <p:cNvPr id="6" name="Picture 5">
            <a:extLst>
              <a:ext uri="{FF2B5EF4-FFF2-40B4-BE49-F238E27FC236}">
                <a16:creationId xmlns:a16="http://schemas.microsoft.com/office/drawing/2014/main" id="{250D30D6-E735-49C2-97B3-6E74CC64DC43}"/>
              </a:ext>
            </a:extLst>
          </p:cNvPr>
          <p:cNvPicPr>
            <a:picLocks noChangeAspect="1"/>
          </p:cNvPicPr>
          <p:nvPr/>
        </p:nvPicPr>
        <p:blipFill rotWithShape="1">
          <a:blip r:embed="rId3"/>
          <a:srcRect l="5933" r="43634"/>
          <a:stretch/>
        </p:blipFill>
        <p:spPr>
          <a:xfrm>
            <a:off x="0" y="0"/>
            <a:ext cx="5181600" cy="6858000"/>
          </a:xfrm>
          <a:prstGeom prst="rect">
            <a:avLst/>
          </a:prstGeom>
        </p:spPr>
      </p:pic>
    </p:spTree>
    <p:extLst>
      <p:ext uri="{BB962C8B-B14F-4D97-AF65-F5344CB8AC3E}">
        <p14:creationId xmlns:p14="http://schemas.microsoft.com/office/powerpoint/2010/main" val="298369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770180" y="1928302"/>
            <a:ext cx="5938343"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The first observation – </a:t>
            </a:r>
          </a:p>
          <a:p>
            <a:r>
              <a:rPr lang="en-US" altLang="en-US" sz="2400" b="1" dirty="0"/>
              <a:t>discouragement is a universal problem </a:t>
            </a:r>
          </a:p>
          <a:p>
            <a:pPr>
              <a:spcBef>
                <a:spcPct val="50000"/>
              </a:spcBef>
            </a:pPr>
            <a:r>
              <a:rPr lang="en-US" altLang="en-US" sz="2400" dirty="0"/>
              <a:t>1 Corinthians 10:12 </a:t>
            </a:r>
            <a:r>
              <a:rPr lang="en-US" altLang="en-US" sz="2400" dirty="0">
                <a:solidFill>
                  <a:srgbClr val="FF0000"/>
                </a:solidFill>
              </a:rPr>
              <a:t>Therefore let him who thinks he stands take heed lest he fall. </a:t>
            </a:r>
          </a:p>
          <a:p>
            <a:pPr>
              <a:spcBef>
                <a:spcPct val="50000"/>
              </a:spcBef>
            </a:pPr>
            <a:r>
              <a:rPr lang="en-US" altLang="en-US" sz="2400" dirty="0"/>
              <a:t>2 Sam. 17: 10</a:t>
            </a:r>
            <a:r>
              <a:rPr lang="en-US" altLang="en-US" sz="2400" dirty="0">
                <a:solidFill>
                  <a:srgbClr val="FF0000"/>
                </a:solidFill>
              </a:rPr>
              <a:t> "And even he </a:t>
            </a:r>
            <a:r>
              <a:rPr lang="en-US" altLang="en-US" sz="2400" i="1" dirty="0">
                <a:solidFill>
                  <a:srgbClr val="FF0000"/>
                </a:solidFill>
              </a:rPr>
              <a:t>who is </a:t>
            </a:r>
            <a:r>
              <a:rPr lang="en-US" altLang="en-US" sz="2400" dirty="0">
                <a:solidFill>
                  <a:srgbClr val="FF0000"/>
                </a:solidFill>
              </a:rPr>
              <a:t>valiant, whose heart </a:t>
            </a:r>
            <a:r>
              <a:rPr lang="en-US" altLang="en-US" sz="2400" i="1" dirty="0">
                <a:solidFill>
                  <a:srgbClr val="FF0000"/>
                </a:solidFill>
              </a:rPr>
              <a:t>is </a:t>
            </a:r>
            <a:r>
              <a:rPr lang="en-US" altLang="en-US" sz="2400" dirty="0">
                <a:solidFill>
                  <a:srgbClr val="FF0000"/>
                </a:solidFill>
              </a:rPr>
              <a:t>like the heart of a lion, will melt completely.</a:t>
            </a:r>
          </a:p>
          <a:p>
            <a:pPr>
              <a:spcBef>
                <a:spcPct val="50000"/>
              </a:spcBef>
            </a:pPr>
            <a:r>
              <a:rPr lang="en-US" altLang="en-US" sz="2400" b="1" dirty="0"/>
              <a:t>The second observation - discouragement is serious and it demands our immediate attention. </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6" name="Picture 5">
            <a:extLst>
              <a:ext uri="{FF2B5EF4-FFF2-40B4-BE49-F238E27FC236}">
                <a16:creationId xmlns:a16="http://schemas.microsoft.com/office/drawing/2014/main" id="{250D30D6-E735-49C2-97B3-6E74CC64DC43}"/>
              </a:ext>
            </a:extLst>
          </p:cNvPr>
          <p:cNvPicPr>
            <a:picLocks noChangeAspect="1"/>
          </p:cNvPicPr>
          <p:nvPr/>
        </p:nvPicPr>
        <p:blipFill rotWithShape="1">
          <a:blip r:embed="rId3"/>
          <a:srcRect l="5933" r="43634"/>
          <a:stretch/>
        </p:blipFill>
        <p:spPr>
          <a:xfrm>
            <a:off x="0" y="0"/>
            <a:ext cx="5181600" cy="6858000"/>
          </a:xfrm>
          <a:prstGeom prst="rect">
            <a:avLst/>
          </a:prstGeom>
        </p:spPr>
      </p:pic>
    </p:spTree>
    <p:extLst>
      <p:ext uri="{BB962C8B-B14F-4D97-AF65-F5344CB8AC3E}">
        <p14:creationId xmlns:p14="http://schemas.microsoft.com/office/powerpoint/2010/main" val="1888393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 to="" calcmode="lin" valueType="num">
                                      <p:cBhvr>
                                        <p:cTn id="17" dur="1" fill="hold"/>
                                        <p:tgtEl>
                                          <p:spTgt spid="2052">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052">
                                            <p:txEl>
                                              <p:pRg st="3" end="3"/>
                                            </p:txEl>
                                          </p:spTgt>
                                        </p:tgtEl>
                                        <p:attrNameLst>
                                          <p:attrName>style.visibility</p:attrName>
                                        </p:attrNameLst>
                                      </p:cBhvr>
                                      <p:to>
                                        <p:strVal val="visible"/>
                                      </p:to>
                                    </p:set>
                                    <p:anim to="" calcmode="lin" valueType="num">
                                      <p:cBhvr>
                                        <p:cTn id="22" dur="1" fill="hold"/>
                                        <p:tgtEl>
                                          <p:spTgt spid="2052">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052">
                                            <p:txEl>
                                              <p:pRg st="4" end="4"/>
                                            </p:txEl>
                                          </p:spTgt>
                                        </p:tgtEl>
                                        <p:attrNameLst>
                                          <p:attrName>style.visibility</p:attrName>
                                        </p:attrNameLst>
                                      </p:cBhvr>
                                      <p:to>
                                        <p:strVal val="visible"/>
                                      </p:to>
                                    </p:set>
                                    <p:anim to="" calcmode="lin" valueType="num">
                                      <p:cBhvr>
                                        <p:cTn id="27" dur="1" fill="hold"/>
                                        <p:tgtEl>
                                          <p:spTgt spid="2052">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22A8DCF-A7D2-4A72-9DBD-BBB14FC2ABFA}"/>
              </a:ext>
            </a:extLst>
          </p:cNvPr>
          <p:cNvSpPr txBox="1">
            <a:spLocks noChangeArrowheads="1"/>
          </p:cNvSpPr>
          <p:nvPr/>
        </p:nvSpPr>
        <p:spPr bwMode="auto">
          <a:xfrm>
            <a:off x="5770180" y="1707585"/>
            <a:ext cx="5938343"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t> Deuteronomy 20:8 </a:t>
            </a:r>
            <a:r>
              <a:rPr lang="en-US" altLang="en-US" sz="2400" dirty="0">
                <a:solidFill>
                  <a:srgbClr val="FF0000"/>
                </a:solidFill>
              </a:rPr>
              <a:t>"The officers shall speak further to the people, and say, 'What man is there who is fearful and fainthearted? Let him go and return to his house, </a:t>
            </a:r>
            <a:r>
              <a:rPr lang="en-US" altLang="en-US" sz="2400" b="1" dirty="0">
                <a:solidFill>
                  <a:srgbClr val="FF0000"/>
                </a:solidFill>
              </a:rPr>
              <a:t>lest the heart of his brethren faint like his heart.' </a:t>
            </a:r>
          </a:p>
          <a:p>
            <a:pPr>
              <a:spcBef>
                <a:spcPct val="50000"/>
              </a:spcBef>
            </a:pPr>
            <a:r>
              <a:rPr lang="en-US" altLang="en-US" sz="2400" b="1" dirty="0"/>
              <a:t> Judges 7:3 </a:t>
            </a:r>
            <a:r>
              <a:rPr lang="en-US" altLang="en-US" sz="2400" dirty="0">
                <a:solidFill>
                  <a:srgbClr val="FF0000"/>
                </a:solidFill>
              </a:rPr>
              <a:t>"Now therefore, proclaim in the hearing of the people, saying, 'Whoever is fearful and afraid, let him turn and depart at once from Mount Gilead.' " And twenty-two thousand of the people returned, and ten thousand remained.</a:t>
            </a:r>
          </a:p>
        </p:txBody>
      </p:sp>
      <p:sp>
        <p:nvSpPr>
          <p:cNvPr id="3" name="Text Placeholder 2">
            <a:extLst>
              <a:ext uri="{FF2B5EF4-FFF2-40B4-BE49-F238E27FC236}">
                <a16:creationId xmlns:a16="http://schemas.microsoft.com/office/drawing/2014/main" id="{CD220944-95D8-4C28-AB72-7AF8C72229BB}"/>
              </a:ext>
            </a:extLst>
          </p:cNvPr>
          <p:cNvSpPr>
            <a:spLocks noGrp="1"/>
          </p:cNvSpPr>
          <p:nvPr>
            <p:ph type="body" sz="quarter" idx="11"/>
          </p:nvPr>
        </p:nvSpPr>
        <p:spPr>
          <a:xfrm>
            <a:off x="5936788" y="304047"/>
            <a:ext cx="6097555" cy="999236"/>
          </a:xfrm>
        </p:spPr>
        <p:txBody>
          <a:bodyPr/>
          <a:lstStyle/>
          <a:p>
            <a:r>
              <a:rPr lang="en-US" dirty="0"/>
              <a:t>HOW TO OVERCOME DISCOURAGEMENT </a:t>
            </a:r>
          </a:p>
          <a:p>
            <a:endParaRPr lang="en-US" dirty="0"/>
          </a:p>
        </p:txBody>
      </p:sp>
      <p:pic>
        <p:nvPicPr>
          <p:cNvPr id="6" name="Picture 5">
            <a:extLst>
              <a:ext uri="{FF2B5EF4-FFF2-40B4-BE49-F238E27FC236}">
                <a16:creationId xmlns:a16="http://schemas.microsoft.com/office/drawing/2014/main" id="{250D30D6-E735-49C2-97B3-6E74CC64DC43}"/>
              </a:ext>
            </a:extLst>
          </p:cNvPr>
          <p:cNvPicPr>
            <a:picLocks noChangeAspect="1"/>
          </p:cNvPicPr>
          <p:nvPr/>
        </p:nvPicPr>
        <p:blipFill rotWithShape="1">
          <a:blip r:embed="rId3"/>
          <a:srcRect l="5933" r="43634"/>
          <a:stretch/>
        </p:blipFill>
        <p:spPr>
          <a:xfrm>
            <a:off x="0" y="0"/>
            <a:ext cx="5181600" cy="6858000"/>
          </a:xfrm>
          <a:prstGeom prst="rect">
            <a:avLst/>
          </a:prstGeom>
        </p:spPr>
      </p:pic>
    </p:spTree>
    <p:extLst>
      <p:ext uri="{BB962C8B-B14F-4D97-AF65-F5344CB8AC3E}">
        <p14:creationId xmlns:p14="http://schemas.microsoft.com/office/powerpoint/2010/main" val="198455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to="" calcmode="lin" valueType="num">
                                      <p:cBhvr>
                                        <p:cTn id="7" dur="1" fill="hold"/>
                                        <p:tgtEl>
                                          <p:spTgt spid="205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 to="" calcmode="lin" valueType="num">
                                      <p:cBhvr>
                                        <p:cTn id="12" dur="1" fill="hold"/>
                                        <p:tgtEl>
                                          <p:spTgt spid="2052">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425_Powerful Presentations_Win32_mlw - v2" id="{7CBB6D80-F69F-4458-A96A-A39B855A93D5}" vid="{827664DE-2D82-4B7F-8582-8671022436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2E6351-E64A-42DD-A554-7DF75222212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30CA71C-6B24-463C-853F-076A02E27CBC}">
  <ds:schemaRefs>
    <ds:schemaRef ds:uri="http://schemas.microsoft.com/sharepoint/v3/contenttype/forms"/>
  </ds:schemaRefs>
</ds:datastoreItem>
</file>

<file path=customXml/itemProps3.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tf16401425</Template>
  <TotalTime>0</TotalTime>
  <Words>2460</Words>
  <Application>Microsoft Office PowerPoint</Application>
  <PresentationFormat>Widescreen</PresentationFormat>
  <Paragraphs>145</Paragraphs>
  <Slides>25</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Arial Black</vt:lpstr>
      <vt:lpstr>Calibri</vt:lpstr>
      <vt:lpstr>Helvetica Neue</vt:lpstr>
      <vt:lpstr>Segoe UI</vt:lpstr>
      <vt:lpstr>Segoe UI Black</vt:lpstr>
      <vt:lpstr>Segoe UI Light</vt:lpstr>
      <vt:lpstr>Segoe UI Semibold</vt:lpstr>
      <vt:lpstr>Segoe UI Semilight</vt:lpstr>
      <vt:lpstr>Wingdings</vt:lpstr>
      <vt:lpstr>Storybuilding Neal Creative</vt:lpstr>
      <vt:lpstr>Scripture Reading</vt:lpstr>
      <vt:lpstr>Overcoming Discouragement – Wed. Adult Bible Class</vt:lpstr>
      <vt:lpstr>POWERFUL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POWERFUL</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2020-02-23T00:49:25Z</dcterms:created>
  <dcterms:modified xsi:type="dcterms:W3CDTF">2020-03-01T23:51:41Z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