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84" r:id="rId5"/>
    <p:sldId id="259" r:id="rId6"/>
    <p:sldId id="303" r:id="rId7"/>
    <p:sldId id="288" r:id="rId8"/>
    <p:sldId id="289" r:id="rId9"/>
    <p:sldId id="290" r:id="rId10"/>
    <p:sldId id="292" r:id="rId11"/>
    <p:sldId id="291" r:id="rId12"/>
    <p:sldId id="293" r:id="rId13"/>
    <p:sldId id="268" r:id="rId14"/>
    <p:sldId id="287" r:id="rId15"/>
    <p:sldId id="286" r:id="rId16"/>
    <p:sldId id="294" r:id="rId17"/>
    <p:sldId id="295" r:id="rId18"/>
    <p:sldId id="296" r:id="rId19"/>
    <p:sldId id="297" r:id="rId20"/>
    <p:sldId id="298" r:id="rId21"/>
    <p:sldId id="299" r:id="rId22"/>
    <p:sldId id="300"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79AE02"/>
    <a:srgbClr val="067F9C"/>
    <a:srgbClr val="014E52"/>
    <a:srgbClr val="0C596D"/>
    <a:srgbClr val="03556D"/>
    <a:srgbClr val="145C72"/>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71299" autoAdjust="0"/>
  </p:normalViewPr>
  <p:slideViewPr>
    <p:cSldViewPr snapToGrid="0">
      <p:cViewPr>
        <p:scale>
          <a:sx n="50" d="100"/>
          <a:sy n="50" d="100"/>
        </p:scale>
        <p:origin x="1232" y="184"/>
      </p:cViewPr>
      <p:guideLst/>
    </p:cSldViewPr>
  </p:slideViewPr>
  <p:notesTextViewPr>
    <p:cViewPr>
      <p:scale>
        <a:sx n="100" d="100"/>
        <a:sy n="100" d="100"/>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5/15/2020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5/15/2020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blegateway.com/passage/?search=1+Corinthians+2%3A9&amp;version=ESV"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iblegateway.com/passage/?search=Revelation+2%3A10&amp;version=ESV" TargetMode="External"/><Relationship Id="rId4" Type="http://schemas.openxmlformats.org/officeDocument/2006/relationships/hyperlink" Target="https://www.biblegateway.com/passage/?search=1+Peter+1%3A4&amp;version=ES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There will be a time in the life of most Christians that you will come upon a real storm. </a:t>
            </a:r>
          </a:p>
          <a:p>
            <a:pPr marL="228600" indent="-228600">
              <a:buAutoNum type="arabicParenR"/>
            </a:pPr>
            <a:r>
              <a:rPr lang="en-US" dirty="0"/>
              <a:t>How you handle that storm will determine a great deal as to how you live the remainder of your Christian life. We are living in a day when Christianity is not growing like it should. Largely the reason is that too many of God's people are stalled out somewhere in the midst of a storm. </a:t>
            </a:r>
          </a:p>
          <a:p>
            <a:pPr marL="228600" indent="-228600">
              <a:buAutoNum type="arabicParenR"/>
            </a:pPr>
            <a:r>
              <a:rPr lang="en-US" dirty="0"/>
              <a:t>Have you allowed the storms of life to move in and take over your course to the happiness of the Christian life; therefore defeat has overtaken you, and you have no real plan or pattern to go on in living for Christ.</a:t>
            </a:r>
          </a:p>
          <a:p>
            <a:pPr marL="228600" indent="-228600">
              <a:buAutoNum type="arabicParenR"/>
            </a:pPr>
            <a:r>
              <a:rPr lang="en-US" dirty="0"/>
              <a:t>Paul was being taken captive to Rome where he would eventually die.  But he went thru many storms along the way as he journeyed toward the end of his life. </a:t>
            </a:r>
          </a:p>
          <a:p>
            <a:pPr marL="228600" indent="-228600">
              <a:buAutoNum type="arabicParenR"/>
            </a:pPr>
            <a:r>
              <a:rPr lang="en-US" dirty="0"/>
              <a:t>In this very popular portion of Scripture there are four anchors that will keep your Christian life right on course until you land safely on the other shore.</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a:t>
            </a:fld>
            <a:endParaRPr lang="en-US" noProof="0" dirty="0"/>
          </a:p>
        </p:txBody>
      </p:sp>
    </p:spTree>
    <p:extLst>
      <p:ext uri="{BB962C8B-B14F-4D97-AF65-F5344CB8AC3E}">
        <p14:creationId xmlns:p14="http://schemas.microsoft.com/office/powerpoint/2010/main" val="3257794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27: 25 Wherefore, sirs, be of good cheer: for I believe God, that it shall be even as it was told me. </a:t>
            </a:r>
          </a:p>
          <a:p>
            <a:r>
              <a:rPr lang="en-US" sz="1200" b="1" i="0" kern="1200" dirty="0">
                <a:solidFill>
                  <a:schemeClr val="tx1"/>
                </a:solidFill>
                <a:effectLst/>
                <a:latin typeface="+mn-lt"/>
                <a:ea typeface="+mn-ea"/>
                <a:cs typeface="+mn-cs"/>
                <a:hlinkClick r:id="rId3"/>
              </a:rPr>
              <a:t>1 Corinthians 2:9</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But, as it is written, “What no eye has seen, nor ear heard, nor the heart of man imagined, what God has prepared for those who love him”—</a:t>
            </a:r>
          </a:p>
          <a:p>
            <a:r>
              <a:rPr lang="en-US" sz="1200" b="1" i="0" kern="1200" dirty="0">
                <a:solidFill>
                  <a:schemeClr val="tx1"/>
                </a:solidFill>
                <a:effectLst/>
                <a:latin typeface="+mn-lt"/>
                <a:ea typeface="+mn-ea"/>
                <a:cs typeface="+mn-cs"/>
                <a:hlinkClick r:id="rId4"/>
              </a:rPr>
              <a:t>1 Peter 1:4</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 an inheritance that is imperishable, undefiled, and unfading, kept in heaven for you,</a:t>
            </a:r>
          </a:p>
          <a:p>
            <a:r>
              <a:rPr lang="en-US" sz="1200" b="1" i="0" kern="1200" dirty="0">
                <a:solidFill>
                  <a:schemeClr val="tx1"/>
                </a:solidFill>
                <a:effectLst/>
                <a:latin typeface="+mn-lt"/>
                <a:ea typeface="+mn-ea"/>
                <a:cs typeface="+mn-cs"/>
                <a:hlinkClick r:id="rId5"/>
              </a:rPr>
              <a:t>Revelation 2:10</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Do not fear what you are about to suffer. Behold, the devil is about to throw some of you into prison, that you may be tested, and for ten days you will have tribulation. Be faithful unto death, and I will give you the crown of life.</a:t>
            </a:r>
          </a:p>
          <a:p>
            <a:endParaRPr lang="en-US" dirty="0"/>
          </a:p>
          <a:p>
            <a:r>
              <a:rPr lang="en-US" dirty="0"/>
              <a:t>I think of the time he and Silas were thrown into the Philippian jail. They had been beaten and threatened, but he still hung onto that anchor of faith.</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12</a:t>
            </a:fld>
            <a:endParaRPr lang="en-US" noProof="0" dirty="0"/>
          </a:p>
        </p:txBody>
      </p:sp>
    </p:spTree>
    <p:extLst>
      <p:ext uri="{BB962C8B-B14F-4D97-AF65-F5344CB8AC3E}">
        <p14:creationId xmlns:p14="http://schemas.microsoft.com/office/powerpoint/2010/main" val="87251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God has instructed each of us to live our lives, and to raise our children according to His Word. That will require faith. </a:t>
            </a:r>
          </a:p>
          <a:p>
            <a:r>
              <a:rPr lang="en-US" dirty="0"/>
              <a:t>We are instructed by His Word to give our all to Him. That will require faith.</a:t>
            </a:r>
          </a:p>
          <a:p>
            <a:r>
              <a:rPr lang="en-AU" sz="1200" kern="1200" dirty="0">
                <a:solidFill>
                  <a:schemeClr val="tx1"/>
                </a:solidFill>
                <a:effectLst/>
                <a:latin typeface="+mn-lt"/>
                <a:ea typeface="+mn-ea"/>
                <a:cs typeface="+mn-cs"/>
              </a:rPr>
              <a:t>Paul said, “I believe God...” He knew that the same God that had delivered him from the Philippian jail and the firing squad in Lystra would deliver him in this situation.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This same God will see you through also. Keep hold of that anchor of faith.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13</a:t>
            </a:fld>
            <a:endParaRPr lang="en-US" noProof="0" dirty="0"/>
          </a:p>
        </p:txBody>
      </p:sp>
    </p:spTree>
    <p:extLst>
      <p:ext uri="{BB962C8B-B14F-4D97-AF65-F5344CB8AC3E}">
        <p14:creationId xmlns:p14="http://schemas.microsoft.com/office/powerpoint/2010/main" val="277009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type of the Local Church…the local fellowship. “2 or more fellows in the same ship.”  That’s us at The West Main Street Church of Christ!  Don’t you love our fellowship?  So why do so many jump overboard?</a:t>
            </a:r>
          </a:p>
          <a:p>
            <a:r>
              <a:rPr lang="en-US" dirty="0"/>
              <a:t>Jesus organized His church during the days of His ministry on the earth. (Matt 16:18-19) The Church is the vessel by which we preach the gospel. The N.T. Church is the vehicle by which we take the message to the world.  That’s the purpose of the ship.</a:t>
            </a:r>
          </a:p>
          <a:p>
            <a:r>
              <a:rPr lang="en-US" dirty="0"/>
              <a:t>Salvation is not in trusting in the church, but in Christ. The church is the messenger. The reason there are so many fragmented groups and so much confusion in the Gospel of salvation is that individuals have broken off from the N.T. Church and have begun a private presentation of the message of salvation. That is not God’s intent. The command to evangelize the world was given to the N.T. Church.</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14</a:t>
            </a:fld>
            <a:endParaRPr lang="en-US" noProof="0" dirty="0"/>
          </a:p>
        </p:txBody>
      </p:sp>
    </p:spTree>
    <p:extLst>
      <p:ext uri="{BB962C8B-B14F-4D97-AF65-F5344CB8AC3E}">
        <p14:creationId xmlns:p14="http://schemas.microsoft.com/office/powerpoint/2010/main" val="3787310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is where we can be around friends, brothers, sisters of Christ, joint heirs.  Those who love and care for you. Those that work hard together to spread the gospel, strengthen each others faith.  Are you building up or tearing down?</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15</a:t>
            </a:fld>
            <a:endParaRPr lang="en-US" noProof="0" dirty="0"/>
          </a:p>
        </p:txBody>
      </p:sp>
    </p:spTree>
    <p:extLst>
      <p:ext uri="{BB962C8B-B14F-4D97-AF65-F5344CB8AC3E}">
        <p14:creationId xmlns:p14="http://schemas.microsoft.com/office/powerpoint/2010/main" val="403689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this in the church today.  Some can destroy in one day what took years to build.  Cherry wall unit. 30 minutes to tear apart and took me weeks to build. Be a builder and do your best to build up and encourage.  </a:t>
            </a:r>
          </a:p>
          <a:p>
            <a:endParaRPr lang="en-US" dirty="0"/>
          </a:p>
          <a:p>
            <a:r>
              <a:rPr lang="en-US" dirty="0"/>
              <a:t>The Local Church is a Strong Anchor, “Stay in the Ship!”</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16</a:t>
            </a:fld>
            <a:endParaRPr lang="en-US" noProof="0" dirty="0"/>
          </a:p>
        </p:txBody>
      </p:sp>
    </p:spTree>
    <p:extLst>
      <p:ext uri="{BB962C8B-B14F-4D97-AF65-F5344CB8AC3E}">
        <p14:creationId xmlns:p14="http://schemas.microsoft.com/office/powerpoint/2010/main" val="244907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told them that they would not be able to withstand the journey unless they ate meat for strength. They had fasted for 14 days.</a:t>
            </a:r>
          </a:p>
          <a:p>
            <a:r>
              <a:rPr lang="en-US" dirty="0"/>
              <a:t>A steady diet of the Word of God will make you healthy spiritually. We need meat to live as well. The meet of the gospel will feed our spiritual bodies.  We need that to be fed more than our physical bodies.  The good news of the gospel will give us the strength to endure the storm. </a:t>
            </a:r>
          </a:p>
          <a:p>
            <a:endParaRPr lang="en-US" dirty="0"/>
          </a:p>
          <a:p>
            <a:r>
              <a:rPr lang="en-US" dirty="0"/>
              <a:t>Psalm 46:1 God is our refuge and strength, a very present help in trouble. </a:t>
            </a:r>
          </a:p>
          <a:p>
            <a:r>
              <a:rPr lang="en-US" dirty="0"/>
              <a:t>Deuteronomy 31:6 “Be strong and courageous. Do not be afraid or terrified because of them, for the LORD your God goes with you; he will never leave you nor forsake you.” </a:t>
            </a:r>
          </a:p>
          <a:p>
            <a:r>
              <a:rPr lang="en-US" dirty="0"/>
              <a:t>John 14: 1Let not your heart be troubled: ye believe in God, believe also in me. 2 In my Father's house are many mansions: if it were not so, I would have told you. I go to prepare a place for you. 3 And if I go and prepare a place for you, I will come again, and receive you unto myself; that where I am, there ye may be also.</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82825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Those that read the Bible remind themselves of the great story of Jesus and bring joy to their heart. They will weather the storm. They will be happy.</a:t>
            </a:r>
          </a:p>
          <a:p>
            <a:r>
              <a:rPr lang="en-US" dirty="0"/>
              <a:t>D. When you see a family, an individual, a preacher, or any child of God sinking in the sea of turmoil of life it will be because he/she did not follow the advice given in this passage of scripture. </a:t>
            </a:r>
          </a:p>
          <a:p>
            <a:r>
              <a:rPr lang="en-US" dirty="0"/>
              <a:t>When you partake of the meat of God, His Word, and follow its guidance you will come out successful no matter what kind of waters you are going through. It is impossible to fail or be defeated when allowing the Word of God to be your guide. It was an anchor to Paul and can be an anchor to your soul.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27616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Won’t you come to Jesus today!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20</a:t>
            </a:fld>
            <a:endParaRPr lang="en-US" noProof="0" dirty="0"/>
          </a:p>
        </p:txBody>
      </p:sp>
    </p:spTree>
    <p:extLst>
      <p:ext uri="{BB962C8B-B14F-4D97-AF65-F5344CB8AC3E}">
        <p14:creationId xmlns:p14="http://schemas.microsoft.com/office/powerpoint/2010/main" val="361281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4</a:t>
            </a:fld>
            <a:endParaRPr lang="en-US" noProof="0" dirty="0"/>
          </a:p>
        </p:txBody>
      </p:sp>
    </p:spTree>
    <p:extLst>
      <p:ext uri="{BB962C8B-B14F-4D97-AF65-F5344CB8AC3E}">
        <p14:creationId xmlns:p14="http://schemas.microsoft.com/office/powerpoint/2010/main" val="10922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5</a:t>
            </a:fld>
            <a:endParaRPr lang="en-US" noProof="0" dirty="0"/>
          </a:p>
        </p:txBody>
      </p:sp>
    </p:spTree>
    <p:extLst>
      <p:ext uri="{BB962C8B-B14F-4D97-AF65-F5344CB8AC3E}">
        <p14:creationId xmlns:p14="http://schemas.microsoft.com/office/powerpoint/2010/main" val="40928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183778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not listen to right people?  We all can probably think of a time when we followed the wrong advice.  Sometimes bad advice comes from ourselves. </a:t>
            </a:r>
          </a:p>
          <a:p>
            <a:r>
              <a:rPr lang="en-US" dirty="0"/>
              <a:t>Majority seems to pick the wrong. Proverbs 14:12, which says, "There is a way which </a:t>
            </a:r>
            <a:r>
              <a:rPr lang="en-US" dirty="0" err="1"/>
              <a:t>seemeth</a:t>
            </a:r>
            <a:r>
              <a:rPr lang="en-US" dirty="0"/>
              <a:t> right unto a man, but the end thereof are the ways of death.“</a:t>
            </a:r>
          </a:p>
          <a:p>
            <a:r>
              <a:rPr lang="en-US" dirty="0"/>
              <a:t>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53206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calm before the storm. Everything is going to be smooth sailing.  Everything is flowing my way, The game of Risk. </a:t>
            </a:r>
          </a:p>
          <a:p>
            <a:r>
              <a:rPr lang="en-US" dirty="0"/>
              <a:t>Then all of a sudden our lives can change.  Are we ready when it comes?</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354698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told you so!  Randy Travis. Paul didn’t rub it in, but had words of encouragement. </a:t>
            </a:r>
          </a:p>
          <a:p>
            <a:r>
              <a:rPr lang="en-US" dirty="0"/>
              <a:t>They cast 4 anchors to keep the boat from drifting into the rocks and causing everyone to be destroyed.  I want to look at 4 anchors we have today that can keep us anchored and strong.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9</a:t>
            </a:fld>
            <a:endParaRPr lang="en-US" noProof="0" dirty="0"/>
          </a:p>
        </p:txBody>
      </p:sp>
    </p:spTree>
    <p:extLst>
      <p:ext uri="{BB962C8B-B14F-4D97-AF65-F5344CB8AC3E}">
        <p14:creationId xmlns:p14="http://schemas.microsoft.com/office/powerpoint/2010/main" val="355689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John10:29 My Father, which gave them me, is greater than all; and no man is able to pluck them out of my Father's hand. If God is with us who can challenge us. Who or what shall we fear.</a:t>
            </a:r>
          </a:p>
          <a:p>
            <a:r>
              <a:rPr lang="en-US" dirty="0"/>
              <a:t>Romans 8:38 For I am persuaded, that neither death, nor life, nor angels, nor principalities, nor powers, nor things present, nor things to come, 39 Nor height, nor depth, nor any other creature, shall be able to separate us from the love of God, which is in Christ Jesus our Lord.</a:t>
            </a:r>
          </a:p>
          <a:p>
            <a:r>
              <a:rPr lang="en-US" dirty="0"/>
              <a:t>Paul knew God was with them.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10</a:t>
            </a:fld>
            <a:endParaRPr lang="en-US" noProof="0" dirty="0"/>
          </a:p>
        </p:txBody>
      </p:sp>
    </p:spTree>
    <p:extLst>
      <p:ext uri="{BB962C8B-B14F-4D97-AF65-F5344CB8AC3E}">
        <p14:creationId xmlns:p14="http://schemas.microsoft.com/office/powerpoint/2010/main" val="2313022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 Outside of that plan, or being involved in anything except that plan, will bring unhappiness. It will bring defeat and discouragement.</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God’s plan may not always be enjoyable. When we examine Paul’s life, we can see persecutions, severe hardships.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2 Cor 11:23-27 tell about all his beatings, </a:t>
            </a:r>
            <a:r>
              <a:rPr lang="en-AU" sz="1200" kern="1200" dirty="0" err="1">
                <a:solidFill>
                  <a:schemeClr val="tx1"/>
                </a:solidFill>
                <a:effectLst/>
                <a:latin typeface="+mn-lt"/>
                <a:ea typeface="+mn-ea"/>
                <a:cs typeface="+mn-cs"/>
              </a:rPr>
              <a:t>stonings</a:t>
            </a:r>
            <a:r>
              <a:rPr lang="en-AU" sz="1200" kern="1200" dirty="0">
                <a:solidFill>
                  <a:schemeClr val="tx1"/>
                </a:solidFill>
                <a:effectLst/>
                <a:latin typeface="+mn-lt"/>
                <a:ea typeface="+mn-ea"/>
                <a:cs typeface="+mn-cs"/>
              </a:rPr>
              <a:t>, imprisonments, hunger, cold, nakedness, fear, etc.</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Let me remind you that none of this was done in chastisement, but rather because Paul was fulfilling the plan of God.</a:t>
            </a:r>
          </a:p>
          <a:p>
            <a:r>
              <a:rPr lang="en-US" sz="1200" kern="1200" dirty="0">
                <a:solidFill>
                  <a:schemeClr val="tx1"/>
                </a:solidFill>
                <a:effectLst/>
                <a:latin typeface="+mn-lt"/>
                <a:ea typeface="+mn-ea"/>
                <a:cs typeface="+mn-cs"/>
              </a:rPr>
              <a:t>He speaks of his bearing the marks in his body. I would venture to say that Paul was not rejoicing with laughter while he was telling these incidents. He is telling us that there will be hard times while doing the plan of God.</a:t>
            </a:r>
          </a:p>
          <a:p>
            <a:r>
              <a:rPr lang="en-US" sz="1200" kern="1200" dirty="0">
                <a:solidFill>
                  <a:schemeClr val="tx1"/>
                </a:solidFill>
                <a:effectLst/>
                <a:latin typeface="+mn-lt"/>
                <a:ea typeface="+mn-ea"/>
                <a:cs typeface="+mn-cs"/>
              </a:rPr>
              <a:t> It’s not always smooth sailing, and God didn’t promise us a storm free journey, but He did promise we would make it to the other side.  God is an anchor that will hold!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11</a:t>
            </a:fld>
            <a:endParaRPr lang="en-US" noProof="0" dirty="0"/>
          </a:p>
        </p:txBody>
      </p:sp>
    </p:spTree>
    <p:extLst>
      <p:ext uri="{BB962C8B-B14F-4D97-AF65-F5344CB8AC3E}">
        <p14:creationId xmlns:p14="http://schemas.microsoft.com/office/powerpoint/2010/main" val="171122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36772-980E-4EE9-AAE7-D44CFF75B768}"/>
              </a:ext>
            </a:extLst>
          </p:cNvPr>
          <p:cNvSpPr>
            <a:spLocks noGrp="1"/>
          </p:cNvSpPr>
          <p:nvPr>
            <p:ph type="title"/>
          </p:nvPr>
        </p:nvSpPr>
        <p:spPr/>
        <p:txBody>
          <a:bodyPr/>
          <a:lstStyle/>
          <a:p>
            <a:r>
              <a:rPr lang="en-US" dirty="0"/>
              <a:t>Scripture Reading</a:t>
            </a:r>
          </a:p>
        </p:txBody>
      </p:sp>
      <p:sp>
        <p:nvSpPr>
          <p:cNvPr id="6" name="Rectangle 5">
            <a:extLst>
              <a:ext uri="{FF2B5EF4-FFF2-40B4-BE49-F238E27FC236}">
                <a16:creationId xmlns:a16="http://schemas.microsoft.com/office/drawing/2014/main" id="{F0813E68-C20E-4752-92E2-B2D5AE43C771}"/>
              </a:ext>
            </a:extLst>
          </p:cNvPr>
          <p:cNvSpPr/>
          <p:nvPr/>
        </p:nvSpPr>
        <p:spPr>
          <a:xfrm>
            <a:off x="543018" y="1228397"/>
            <a:ext cx="11105964" cy="4401205"/>
          </a:xfrm>
          <a:prstGeom prst="rect">
            <a:avLst/>
          </a:prstGeom>
        </p:spPr>
        <p:txBody>
          <a:bodyPr wrap="square">
            <a:spAutoFit/>
          </a:bodyPr>
          <a:lstStyle/>
          <a:p>
            <a:r>
              <a:rPr lang="en-US" sz="2800" dirty="0"/>
              <a:t>Acts 27: 25 Wherefore, sirs, be of good cheer: for I believe God, that it shall be even as it was told me.  26 Howbeit we must be cast upon a certain island. 27 But when the fourteenth night was come, as we were driven up and down in Adria, about midnight the shipmen deemed that they drew near to some country;  28 And sounded, and found it twenty fathoms: and when they had gone a little further, they sounded again, and found it fifteen fathoms.  29 Then fearing lest we should have fallen upon rocks, </a:t>
            </a:r>
            <a:r>
              <a:rPr lang="en-US" sz="2800" b="1" dirty="0"/>
              <a:t>they cast four anchors out of the stern</a:t>
            </a:r>
            <a:r>
              <a:rPr lang="en-US" sz="2800" dirty="0"/>
              <a:t>, and wished for the day.</a:t>
            </a:r>
          </a:p>
        </p:txBody>
      </p:sp>
    </p:spTree>
    <p:extLst>
      <p:ext uri="{BB962C8B-B14F-4D97-AF65-F5344CB8AC3E}">
        <p14:creationId xmlns:p14="http://schemas.microsoft.com/office/powerpoint/2010/main" val="369689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1327016" y="505602"/>
            <a:ext cx="10033000" cy="3775393"/>
          </a:xfrm>
        </p:spPr>
        <p:txBody>
          <a:bodyPr/>
          <a:lstStyle/>
          <a:p>
            <a:r>
              <a:rPr lang="en-US" sz="3200" b="1" dirty="0"/>
              <a:t>I.  ANCHOR ONE - Vs. 24 - GOD</a:t>
            </a:r>
          </a:p>
          <a:p>
            <a:r>
              <a:rPr lang="en-US" sz="2400" dirty="0"/>
              <a:t> </a:t>
            </a:r>
            <a:r>
              <a:rPr lang="en-US" sz="2400" dirty="0">
                <a:solidFill>
                  <a:srgbClr val="FFFF00"/>
                </a:solidFill>
              </a:rPr>
              <a:t>Acts 27:24  "Saying, Fear not, Paul; thou must be brought before Caesar: and, lo, God hath given thee all them that sail with thee."</a:t>
            </a:r>
          </a:p>
          <a:p>
            <a:r>
              <a:rPr lang="en-US" sz="2400" dirty="0"/>
              <a:t>The Almighty God was with Paul and he knew it</a:t>
            </a:r>
          </a:p>
          <a:p>
            <a:r>
              <a:rPr lang="en-US" sz="2400" dirty="0"/>
              <a:t>He knew that no one could go against the will of God! (John 10:29; Rom 8:38)</a:t>
            </a: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10</a:t>
            </a:fld>
            <a:endParaRPr lang="en-US" b="1" dirty="0">
              <a:solidFill>
                <a:schemeClr val="bg1"/>
              </a:solidFill>
            </a:endParaRPr>
          </a:p>
        </p:txBody>
      </p:sp>
    </p:spTree>
    <p:extLst>
      <p:ext uri="{BB962C8B-B14F-4D97-AF65-F5344CB8AC3E}">
        <p14:creationId xmlns:p14="http://schemas.microsoft.com/office/powerpoint/2010/main" val="3788758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1327016" y="723716"/>
            <a:ext cx="10033000" cy="4390946"/>
          </a:xfrm>
        </p:spPr>
        <p:txBody>
          <a:bodyPr/>
          <a:lstStyle/>
          <a:p>
            <a:r>
              <a:rPr lang="en-US" sz="3600" b="1" dirty="0"/>
              <a:t>I.  ANCHOR ONE - Vs. 24 - GOD.</a:t>
            </a:r>
          </a:p>
          <a:p>
            <a:r>
              <a:rPr lang="en-AU" sz="2000" dirty="0"/>
              <a:t>A. </a:t>
            </a:r>
            <a:r>
              <a:rPr lang="en-AU" sz="2000" u="sng" dirty="0"/>
              <a:t>Proclamation</a:t>
            </a:r>
            <a:r>
              <a:rPr lang="en-AU" sz="2000" dirty="0"/>
              <a:t> Of God. Vs. 24, </a:t>
            </a:r>
            <a:r>
              <a:rPr lang="en-AU" sz="2000" i="1" dirty="0"/>
              <a:t>"Fear not."</a:t>
            </a:r>
            <a:r>
              <a:rPr lang="en-AU" sz="2000" dirty="0"/>
              <a:t>  </a:t>
            </a:r>
            <a:r>
              <a:rPr lang="en-AU" sz="2000" u="sng" dirty="0"/>
              <a:t>Fear</a:t>
            </a:r>
            <a:r>
              <a:rPr lang="en-AU" sz="2000" dirty="0"/>
              <a:t> does not come from God.  The context is speaking about Paul not having fear in doing God’s purpose.</a:t>
            </a:r>
          </a:p>
          <a:p>
            <a:r>
              <a:rPr lang="en-AU" sz="2000" dirty="0"/>
              <a:t>B. </a:t>
            </a:r>
            <a:r>
              <a:rPr lang="en-AU" sz="2000" u="sng" dirty="0"/>
              <a:t>Plan</a:t>
            </a:r>
            <a:r>
              <a:rPr lang="en-AU" sz="2000" dirty="0"/>
              <a:t> Of God. Vs. 24, </a:t>
            </a:r>
            <a:r>
              <a:rPr lang="en-AU" sz="2000" i="1" dirty="0"/>
              <a:t>"must be brought before Caesar."</a:t>
            </a:r>
            <a:r>
              <a:rPr lang="en-AU" sz="2000" dirty="0"/>
              <a:t>  God has a plan for you.</a:t>
            </a:r>
            <a:endParaRPr lang="en-US" sz="2000" dirty="0"/>
          </a:p>
          <a:p>
            <a:r>
              <a:rPr lang="en-AU" sz="2000" dirty="0">
                <a:solidFill>
                  <a:srgbClr val="FFFF00"/>
                </a:solidFill>
              </a:rPr>
              <a:t> 2 Cor 11:23-27 tell about all his beatings, </a:t>
            </a:r>
            <a:r>
              <a:rPr lang="en-AU" sz="2000" dirty="0" err="1">
                <a:solidFill>
                  <a:srgbClr val="FFFF00"/>
                </a:solidFill>
              </a:rPr>
              <a:t>stonings</a:t>
            </a:r>
            <a:r>
              <a:rPr lang="en-AU" sz="2000" dirty="0">
                <a:solidFill>
                  <a:srgbClr val="FFFF00"/>
                </a:solidFill>
              </a:rPr>
              <a:t>, imprisonments, hunger, cold, nakedness, fear, etc.</a:t>
            </a:r>
          </a:p>
          <a:p>
            <a:r>
              <a:rPr lang="en-US" sz="2000" dirty="0">
                <a:solidFill>
                  <a:srgbClr val="FFFF00"/>
                </a:solidFill>
              </a:rPr>
              <a:t>Gal 6:17  "From henceforth let no man trouble me: for I bear in my body the marks of the Lord Jesus."</a:t>
            </a:r>
            <a:endParaRPr lang="en-US" dirty="0"/>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11</a:t>
            </a:fld>
            <a:endParaRPr lang="en-US" b="1" dirty="0">
              <a:solidFill>
                <a:schemeClr val="bg1"/>
              </a:solidFill>
            </a:endParaRPr>
          </a:p>
        </p:txBody>
      </p:sp>
    </p:spTree>
    <p:extLst>
      <p:ext uri="{BB962C8B-B14F-4D97-AF65-F5344CB8AC3E}">
        <p14:creationId xmlns:p14="http://schemas.microsoft.com/office/powerpoint/2010/main" val="62308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23825"/>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687103" y="830853"/>
            <a:ext cx="5740331" cy="5196294"/>
          </a:xfrm>
        </p:spPr>
        <p:txBody>
          <a:bodyPr/>
          <a:lstStyle/>
          <a:p>
            <a:r>
              <a:rPr lang="en-AU" sz="3200" b="1" dirty="0"/>
              <a:t>II. ANCHOR TWO - Vs. 25 - FAITH.  "I believe God."</a:t>
            </a:r>
            <a:endParaRPr lang="en-US" sz="3200" b="1" dirty="0"/>
          </a:p>
          <a:p>
            <a:r>
              <a:rPr lang="en-AU" dirty="0"/>
              <a:t> </a:t>
            </a:r>
            <a:endParaRPr lang="en-US" dirty="0"/>
          </a:p>
          <a:p>
            <a:r>
              <a:rPr lang="en-AU" sz="2000" dirty="0"/>
              <a:t>The Word of God will be of little benefit to you unless you exercise faith in it. The whole key to your success day by day is whether you believe God or not. </a:t>
            </a:r>
            <a:r>
              <a:rPr lang="en-AU" sz="2000" dirty="0">
                <a:solidFill>
                  <a:srgbClr val="FFFF00"/>
                </a:solidFill>
              </a:rPr>
              <a:t>(1 Cor. 2:9; 1 Pet. 1:4; Rev. 2:10)</a:t>
            </a:r>
            <a:endParaRPr lang="en-US" sz="2000" dirty="0">
              <a:solidFill>
                <a:srgbClr val="FFFF00"/>
              </a:solidFill>
            </a:endParaRPr>
          </a:p>
          <a:p>
            <a:r>
              <a:rPr lang="en-AU" sz="2000" dirty="0"/>
              <a:t> </a:t>
            </a:r>
            <a:endParaRPr lang="en-US" sz="2000" dirty="0"/>
          </a:p>
          <a:p>
            <a:r>
              <a:rPr lang="en-AU" sz="2000" dirty="0"/>
              <a:t>Paul’s whole Christian life had been that which must believe God.</a:t>
            </a:r>
            <a:endParaRPr lang="en-US" sz="2000" dirty="0"/>
          </a:p>
          <a:p>
            <a:r>
              <a:rPr lang="en-AU" dirty="0"/>
              <a:t> </a:t>
            </a:r>
            <a:endParaRPr lang="en-US" dirty="0"/>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12</a:t>
            </a:fld>
            <a:endParaRPr lang="en-US" b="1" dirty="0">
              <a:solidFill>
                <a:schemeClr val="bg1"/>
              </a:solidFill>
            </a:endParaRPr>
          </a:p>
        </p:txBody>
      </p:sp>
      <p:pic>
        <p:nvPicPr>
          <p:cNvPr id="2" name="Picture 1">
            <a:extLst>
              <a:ext uri="{FF2B5EF4-FFF2-40B4-BE49-F238E27FC236}">
                <a16:creationId xmlns:a16="http://schemas.microsoft.com/office/drawing/2014/main" id="{BF69857F-FA13-41C4-8A09-AB340E67837C}"/>
              </a:ext>
            </a:extLst>
          </p:cNvPr>
          <p:cNvPicPr>
            <a:picLocks noChangeAspect="1"/>
          </p:cNvPicPr>
          <p:nvPr/>
        </p:nvPicPr>
        <p:blipFill>
          <a:blip r:embed="rId4"/>
          <a:stretch>
            <a:fillRect/>
          </a:stretch>
        </p:blipFill>
        <p:spPr>
          <a:xfrm>
            <a:off x="7231617" y="517046"/>
            <a:ext cx="4465466" cy="3294522"/>
          </a:xfrm>
          <a:prstGeom prst="rect">
            <a:avLst/>
          </a:prstGeom>
        </p:spPr>
      </p:pic>
      <p:sp>
        <p:nvSpPr>
          <p:cNvPr id="3" name="Rectangle 2">
            <a:extLst>
              <a:ext uri="{FF2B5EF4-FFF2-40B4-BE49-F238E27FC236}">
                <a16:creationId xmlns:a16="http://schemas.microsoft.com/office/drawing/2014/main" id="{D6FD9FDD-0A5F-410A-B014-5E67835C427B}"/>
              </a:ext>
            </a:extLst>
          </p:cNvPr>
          <p:cNvSpPr/>
          <p:nvPr/>
        </p:nvSpPr>
        <p:spPr>
          <a:xfrm>
            <a:off x="7231616" y="3978639"/>
            <a:ext cx="4511306" cy="2492990"/>
          </a:xfrm>
          <a:prstGeom prst="rect">
            <a:avLst/>
          </a:prstGeom>
          <a:solidFill>
            <a:schemeClr val="tx1">
              <a:alpha val="68000"/>
            </a:schemeClr>
          </a:solidFill>
        </p:spPr>
        <p:txBody>
          <a:bodyPr vert="horz" wrap="square" lIns="274320" tIns="274320" rIns="274320" bIns="274320" rtlCol="0" anchor="ctr">
            <a:spAutoFit/>
          </a:bodyPr>
          <a:lstStyle/>
          <a:p>
            <a:pPr>
              <a:spcBef>
                <a:spcPts val="1000"/>
              </a:spcBef>
            </a:pPr>
            <a:r>
              <a:rPr lang="en-US" b="1" dirty="0">
                <a:solidFill>
                  <a:srgbClr val="FFFF00"/>
                </a:solidFill>
              </a:rPr>
              <a:t>Acts 16: 24 Who, having received such a charge, thrust them into the inner prison, and made their feet fast in the stocks. 25 And at midnight Paul and Silas prayed, and sang praises unto God: and the prisoners heard them.</a:t>
            </a:r>
          </a:p>
        </p:txBody>
      </p:sp>
    </p:spTree>
    <p:extLst>
      <p:ext uri="{BB962C8B-B14F-4D97-AF65-F5344CB8AC3E}">
        <p14:creationId xmlns:p14="http://schemas.microsoft.com/office/powerpoint/2010/main" val="425972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36524"/>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788703" y="739000"/>
            <a:ext cx="5740331" cy="3308598"/>
          </a:xfrm>
        </p:spPr>
        <p:txBody>
          <a:bodyPr/>
          <a:lstStyle/>
          <a:p>
            <a:r>
              <a:rPr lang="en-AU" sz="3200" b="1" dirty="0"/>
              <a:t>II. ANCHOR TWO - Vs. 25 - FAITH.  "I believe God."</a:t>
            </a:r>
            <a:endParaRPr lang="en-US" sz="3200" b="1" dirty="0"/>
          </a:p>
          <a:p>
            <a:r>
              <a:rPr lang="en-AU" dirty="0"/>
              <a:t> </a:t>
            </a:r>
            <a:endParaRPr lang="en-US" dirty="0"/>
          </a:p>
          <a:p>
            <a:r>
              <a:rPr lang="en-AU" dirty="0"/>
              <a:t>When he was stoned at Lystra and left for dead, he was hanging on to that anchor of faith.</a:t>
            </a:r>
          </a:p>
          <a:p>
            <a:endParaRPr lang="en-AU" dirty="0"/>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13</a:t>
            </a:fld>
            <a:endParaRPr lang="en-US" b="1" dirty="0">
              <a:solidFill>
                <a:schemeClr val="bg1"/>
              </a:solidFill>
            </a:endParaRPr>
          </a:p>
        </p:txBody>
      </p:sp>
      <p:sp>
        <p:nvSpPr>
          <p:cNvPr id="3" name="Rectangle 2">
            <a:extLst>
              <a:ext uri="{FF2B5EF4-FFF2-40B4-BE49-F238E27FC236}">
                <a16:creationId xmlns:a16="http://schemas.microsoft.com/office/drawing/2014/main" id="{D6FD9FDD-0A5F-410A-B014-5E67835C427B}"/>
              </a:ext>
            </a:extLst>
          </p:cNvPr>
          <p:cNvSpPr/>
          <p:nvPr/>
        </p:nvSpPr>
        <p:spPr>
          <a:xfrm>
            <a:off x="7595037" y="4340268"/>
            <a:ext cx="3909860" cy="2215991"/>
          </a:xfrm>
          <a:prstGeom prst="rect">
            <a:avLst/>
          </a:prstGeom>
          <a:solidFill>
            <a:schemeClr val="tx1">
              <a:alpha val="68000"/>
            </a:schemeClr>
          </a:solidFill>
        </p:spPr>
        <p:txBody>
          <a:bodyPr vert="horz" wrap="square" lIns="274320" tIns="274320" rIns="274320" bIns="274320" rtlCol="0" anchor="ctr">
            <a:spAutoFit/>
          </a:bodyPr>
          <a:lstStyle/>
          <a:p>
            <a:pPr>
              <a:spcBef>
                <a:spcPts val="1000"/>
              </a:spcBef>
            </a:pPr>
            <a:r>
              <a:rPr lang="en-US" b="1" dirty="0">
                <a:solidFill>
                  <a:srgbClr val="FFFF00"/>
                </a:solidFill>
              </a:rPr>
              <a:t>Acts 14:19 But Jews came from Antioch and Iconium, and having persuaded the crowds, they stoned Paul and dragged him out of the city, supposing that he was dead. </a:t>
            </a:r>
          </a:p>
        </p:txBody>
      </p:sp>
      <p:pic>
        <p:nvPicPr>
          <p:cNvPr id="4" name="Picture 3">
            <a:extLst>
              <a:ext uri="{FF2B5EF4-FFF2-40B4-BE49-F238E27FC236}">
                <a16:creationId xmlns:a16="http://schemas.microsoft.com/office/drawing/2014/main" id="{E5E7F7FB-3D43-463B-A499-ADE39B658617}"/>
              </a:ext>
            </a:extLst>
          </p:cNvPr>
          <p:cNvPicPr>
            <a:picLocks noChangeAspect="1"/>
          </p:cNvPicPr>
          <p:nvPr/>
        </p:nvPicPr>
        <p:blipFill rotWithShape="1">
          <a:blip r:embed="rId4"/>
          <a:srcRect l="7146" t="1369" r="3517"/>
          <a:stretch/>
        </p:blipFill>
        <p:spPr>
          <a:xfrm>
            <a:off x="7554898" y="148597"/>
            <a:ext cx="4012706" cy="4039155"/>
          </a:xfrm>
          <a:prstGeom prst="rect">
            <a:avLst/>
          </a:prstGeom>
        </p:spPr>
      </p:pic>
    </p:spTree>
    <p:extLst>
      <p:ext uri="{BB962C8B-B14F-4D97-AF65-F5344CB8AC3E}">
        <p14:creationId xmlns:p14="http://schemas.microsoft.com/office/powerpoint/2010/main" val="109130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36524"/>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496075" y="572287"/>
            <a:ext cx="11359375" cy="3642023"/>
          </a:xfrm>
        </p:spPr>
        <p:txBody>
          <a:bodyPr/>
          <a:lstStyle/>
          <a:p>
            <a:r>
              <a:rPr lang="en-US" sz="3200" b="1" dirty="0"/>
              <a:t>III. ANCHOR THREE - Vs. 31 - SHIP. “Except ye abide in the ship...”</a:t>
            </a:r>
          </a:p>
          <a:p>
            <a:r>
              <a:rPr lang="en-AU" sz="2000" dirty="0"/>
              <a:t> </a:t>
            </a:r>
            <a:r>
              <a:rPr lang="en-US" sz="2000" dirty="0"/>
              <a:t>A. The Purpose of the Ship.</a:t>
            </a:r>
          </a:p>
          <a:p>
            <a:r>
              <a:rPr lang="en-US" sz="2000" dirty="0">
                <a:solidFill>
                  <a:srgbClr val="FFFF00"/>
                </a:solidFill>
              </a:rPr>
              <a:t>Mat 16:18  "And I say also unto thee, That thou art Peter, and upon this rock I will build my church; and the gates of hell shall not prevail against it.“ 19  "And I will give unto thee the keys of the kingdom of heaven: and whatsoever thou shalt bind on earth shall be bound in heaven: and whatsoever thou shalt loose on earth shall be loosed in heaven."</a:t>
            </a: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14</a:t>
            </a:fld>
            <a:endParaRPr lang="en-US" b="1" dirty="0">
              <a:solidFill>
                <a:schemeClr val="bg1"/>
              </a:solidFill>
            </a:endParaRPr>
          </a:p>
        </p:txBody>
      </p:sp>
    </p:spTree>
    <p:extLst>
      <p:ext uri="{BB962C8B-B14F-4D97-AF65-F5344CB8AC3E}">
        <p14:creationId xmlns:p14="http://schemas.microsoft.com/office/powerpoint/2010/main" val="599521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23825"/>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336550" y="382483"/>
            <a:ext cx="11619528" cy="1728678"/>
          </a:xfrm>
        </p:spPr>
        <p:txBody>
          <a:bodyPr/>
          <a:lstStyle/>
          <a:p>
            <a:r>
              <a:rPr lang="en-US" sz="2800" b="1" dirty="0"/>
              <a:t>III. ANCHOR THREE - Vs. 31 - SHIP. “Except ye abide in the ship...”</a:t>
            </a:r>
          </a:p>
          <a:p>
            <a:r>
              <a:rPr lang="en-AU" sz="2000" b="1" dirty="0"/>
              <a:t> </a:t>
            </a:r>
            <a:r>
              <a:rPr lang="en-US" sz="2000" b="1" dirty="0"/>
              <a:t>B. The Importance of the Ship.  Encouragement, Admonishment, Comfort, We help each other</a:t>
            </a:r>
            <a:endParaRPr lang="en-AU" dirty="0"/>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15</a:t>
            </a:fld>
            <a:endParaRPr lang="en-US" b="1" dirty="0">
              <a:solidFill>
                <a:schemeClr val="bg1"/>
              </a:solidFill>
            </a:endParaRPr>
          </a:p>
        </p:txBody>
      </p:sp>
      <p:sp>
        <p:nvSpPr>
          <p:cNvPr id="3" name="Rectangle 2">
            <a:extLst>
              <a:ext uri="{FF2B5EF4-FFF2-40B4-BE49-F238E27FC236}">
                <a16:creationId xmlns:a16="http://schemas.microsoft.com/office/drawing/2014/main" id="{D6FD9FDD-0A5F-410A-B014-5E67835C427B}"/>
              </a:ext>
            </a:extLst>
          </p:cNvPr>
          <p:cNvSpPr/>
          <p:nvPr/>
        </p:nvSpPr>
        <p:spPr>
          <a:xfrm>
            <a:off x="235922" y="2401726"/>
            <a:ext cx="11619528" cy="4016484"/>
          </a:xfrm>
          <a:prstGeom prst="rect">
            <a:avLst/>
          </a:prstGeom>
          <a:solidFill>
            <a:schemeClr val="tx1">
              <a:alpha val="68000"/>
            </a:schemeClr>
          </a:solidFill>
        </p:spPr>
        <p:txBody>
          <a:bodyPr vert="horz" wrap="square" lIns="274320" tIns="274320" rIns="274320" bIns="274320" rtlCol="0" anchor="ctr">
            <a:spAutoFit/>
          </a:bodyPr>
          <a:lstStyle/>
          <a:p>
            <a:pPr>
              <a:spcBef>
                <a:spcPts val="1000"/>
              </a:spcBef>
            </a:pPr>
            <a:r>
              <a:rPr lang="en-US" sz="2000" b="1" dirty="0">
                <a:solidFill>
                  <a:srgbClr val="FFFF00"/>
                </a:solidFill>
              </a:rPr>
              <a:t>Heb 10:23-25 Let us hold fast the confession of our hope without wavering, for he who promised is faithful. And let us consider how to stir up one another to love and good works, not neglecting to meet together, as is the habit of some, but encouraging one another, and all the more as you see the Day drawing near.</a:t>
            </a:r>
          </a:p>
          <a:p>
            <a:pPr>
              <a:spcBef>
                <a:spcPts val="1000"/>
              </a:spcBef>
            </a:pPr>
            <a:r>
              <a:rPr lang="en-US" sz="2000" b="1" dirty="0">
                <a:solidFill>
                  <a:srgbClr val="FFFF00"/>
                </a:solidFill>
              </a:rPr>
              <a:t>Galatians 6:2 Bear one another's burdens, and so fulfill the law of Christ</a:t>
            </a:r>
          </a:p>
          <a:p>
            <a:pPr>
              <a:spcBef>
                <a:spcPts val="1000"/>
              </a:spcBef>
            </a:pPr>
            <a:r>
              <a:rPr lang="en-US" sz="2000" b="1" dirty="0">
                <a:solidFill>
                  <a:srgbClr val="FFFF00"/>
                </a:solidFill>
              </a:rPr>
              <a:t>Colossians 3:16 Let the word of Christ dwell in you richly, teaching and admonishing one another in all wisdom, singing psalms and hymns and spiritual songs, with thankfulness in your hearts to God.</a:t>
            </a:r>
          </a:p>
          <a:p>
            <a:pPr>
              <a:spcBef>
                <a:spcPts val="1000"/>
              </a:spcBef>
            </a:pPr>
            <a:r>
              <a:rPr lang="en-US" sz="2000" b="1" dirty="0">
                <a:solidFill>
                  <a:srgbClr val="FFFF00"/>
                </a:solidFill>
              </a:rPr>
              <a:t>Romans 8:28 And we know that for those who love God all things work together for good, for those who are called according to his purpose.</a:t>
            </a:r>
          </a:p>
        </p:txBody>
      </p:sp>
    </p:spTree>
    <p:extLst>
      <p:ext uri="{BB962C8B-B14F-4D97-AF65-F5344CB8AC3E}">
        <p14:creationId xmlns:p14="http://schemas.microsoft.com/office/powerpoint/2010/main" val="241871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23825"/>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336550" y="359595"/>
            <a:ext cx="5124450" cy="3208878"/>
          </a:xfrm>
        </p:spPr>
        <p:txBody>
          <a:bodyPr/>
          <a:lstStyle/>
          <a:p>
            <a:r>
              <a:rPr lang="en-US" sz="2800" b="1" dirty="0"/>
              <a:t>III. ANCHOR THREE - Vs. 31 - SHIP. “Except ye abide in the ship...”</a:t>
            </a:r>
          </a:p>
          <a:p>
            <a:r>
              <a:rPr lang="en-AU" sz="2000" b="1" dirty="0"/>
              <a:t> </a:t>
            </a:r>
            <a:r>
              <a:rPr lang="en-US" sz="2000" b="1" dirty="0"/>
              <a:t>B. The Importance of the Ship.  Encouragement, Admonishment, Comfort, We help each other</a:t>
            </a:r>
            <a:endParaRPr lang="en-AU" dirty="0"/>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16</a:t>
            </a:fld>
            <a:endParaRPr lang="en-US" b="1" dirty="0">
              <a:solidFill>
                <a:schemeClr val="bg1"/>
              </a:solidFill>
            </a:endParaRPr>
          </a:p>
        </p:txBody>
      </p:sp>
      <p:sp>
        <p:nvSpPr>
          <p:cNvPr id="3" name="Rectangle 2">
            <a:extLst>
              <a:ext uri="{FF2B5EF4-FFF2-40B4-BE49-F238E27FC236}">
                <a16:creationId xmlns:a16="http://schemas.microsoft.com/office/drawing/2014/main" id="{D6FD9FDD-0A5F-410A-B014-5E67835C427B}"/>
              </a:ext>
            </a:extLst>
          </p:cNvPr>
          <p:cNvSpPr/>
          <p:nvPr/>
        </p:nvSpPr>
        <p:spPr>
          <a:xfrm>
            <a:off x="5817572" y="0"/>
            <a:ext cx="6253778" cy="6966010"/>
          </a:xfrm>
          <a:prstGeom prst="rect">
            <a:avLst/>
          </a:prstGeom>
          <a:solidFill>
            <a:schemeClr val="tx1">
              <a:alpha val="68000"/>
            </a:schemeClr>
          </a:solidFill>
        </p:spPr>
        <p:txBody>
          <a:bodyPr vert="horz" wrap="square" lIns="274320" tIns="274320" rIns="274320" bIns="274320" rtlCol="0" anchor="ctr">
            <a:spAutoFit/>
          </a:bodyPr>
          <a:lstStyle/>
          <a:p>
            <a:pPr>
              <a:spcBef>
                <a:spcPts val="400"/>
              </a:spcBef>
            </a:pPr>
            <a:r>
              <a:rPr lang="en-US" sz="2000" dirty="0">
                <a:solidFill>
                  <a:srgbClr val="FFFF00"/>
                </a:solidFill>
              </a:rPr>
              <a:t>“I watched them tearing a building down,</a:t>
            </a:r>
          </a:p>
          <a:p>
            <a:pPr>
              <a:spcBef>
                <a:spcPts val="400"/>
              </a:spcBef>
            </a:pPr>
            <a:r>
              <a:rPr lang="en-US" sz="2000" dirty="0">
                <a:solidFill>
                  <a:srgbClr val="FFFF00"/>
                </a:solidFill>
              </a:rPr>
              <a:t>A gang of men in a busy town.</a:t>
            </a:r>
          </a:p>
          <a:p>
            <a:pPr>
              <a:spcBef>
                <a:spcPts val="400"/>
              </a:spcBef>
            </a:pPr>
            <a:r>
              <a:rPr lang="en-US" sz="2000" dirty="0">
                <a:solidFill>
                  <a:srgbClr val="FFFF00"/>
                </a:solidFill>
              </a:rPr>
              <a:t>With a ho-heave-ho and a lusty yell,</a:t>
            </a:r>
          </a:p>
          <a:p>
            <a:pPr>
              <a:spcBef>
                <a:spcPts val="400"/>
              </a:spcBef>
            </a:pPr>
            <a:r>
              <a:rPr lang="en-US" sz="2000" dirty="0">
                <a:solidFill>
                  <a:srgbClr val="FFFF00"/>
                </a:solidFill>
              </a:rPr>
              <a:t>They swung a beam, and the side wall fell.</a:t>
            </a:r>
          </a:p>
          <a:p>
            <a:pPr>
              <a:spcBef>
                <a:spcPts val="400"/>
              </a:spcBef>
            </a:pPr>
            <a:r>
              <a:rPr lang="en-US" sz="2000" dirty="0">
                <a:solidFill>
                  <a:srgbClr val="FFFF00"/>
                </a:solidFill>
              </a:rPr>
              <a:t>I asked the foreman: "Are these skilled--</a:t>
            </a:r>
          </a:p>
          <a:p>
            <a:pPr>
              <a:spcBef>
                <a:spcPts val="400"/>
              </a:spcBef>
            </a:pPr>
            <a:r>
              <a:rPr lang="en-US" sz="2000" dirty="0">
                <a:solidFill>
                  <a:srgbClr val="FFFF00"/>
                </a:solidFill>
              </a:rPr>
              <a:t>And the men you'd hire if you had to build?"</a:t>
            </a:r>
          </a:p>
          <a:p>
            <a:pPr>
              <a:spcBef>
                <a:spcPts val="400"/>
              </a:spcBef>
            </a:pPr>
            <a:r>
              <a:rPr lang="en-US" sz="2000" dirty="0">
                <a:solidFill>
                  <a:srgbClr val="FFFF00"/>
                </a:solidFill>
              </a:rPr>
              <a:t>He gave me a laugh and said: "No, indeed!</a:t>
            </a:r>
          </a:p>
          <a:p>
            <a:pPr>
              <a:spcBef>
                <a:spcPts val="400"/>
              </a:spcBef>
            </a:pPr>
            <a:r>
              <a:rPr lang="en-US" sz="2000" dirty="0">
                <a:solidFill>
                  <a:srgbClr val="FFFF00"/>
                </a:solidFill>
              </a:rPr>
              <a:t>Just common labor is all I need.</a:t>
            </a:r>
          </a:p>
          <a:p>
            <a:pPr>
              <a:spcBef>
                <a:spcPts val="400"/>
              </a:spcBef>
            </a:pPr>
            <a:r>
              <a:rPr lang="en-US" sz="2000" dirty="0">
                <a:solidFill>
                  <a:srgbClr val="FFFF00"/>
                </a:solidFill>
              </a:rPr>
              <a:t>I can wreck in a day or two</a:t>
            </a:r>
          </a:p>
          <a:p>
            <a:pPr>
              <a:spcBef>
                <a:spcPts val="400"/>
              </a:spcBef>
            </a:pPr>
            <a:r>
              <a:rPr lang="en-US" sz="2000" dirty="0">
                <a:solidFill>
                  <a:srgbClr val="FFFF00"/>
                </a:solidFill>
              </a:rPr>
              <a:t>What builders have taken a year to do."</a:t>
            </a:r>
          </a:p>
          <a:p>
            <a:pPr>
              <a:spcBef>
                <a:spcPts val="400"/>
              </a:spcBef>
            </a:pPr>
            <a:r>
              <a:rPr lang="en-US" sz="2000" dirty="0">
                <a:solidFill>
                  <a:srgbClr val="FFFF00"/>
                </a:solidFill>
              </a:rPr>
              <a:t>And I thought to myself as I went my way,</a:t>
            </a:r>
          </a:p>
          <a:p>
            <a:pPr>
              <a:spcBef>
                <a:spcPts val="400"/>
              </a:spcBef>
            </a:pPr>
            <a:r>
              <a:rPr lang="en-US" sz="2000" dirty="0">
                <a:solidFill>
                  <a:srgbClr val="FFFF00"/>
                </a:solidFill>
              </a:rPr>
              <a:t>Which of these roles have I tried to play?</a:t>
            </a:r>
          </a:p>
          <a:p>
            <a:pPr>
              <a:spcBef>
                <a:spcPts val="400"/>
              </a:spcBef>
            </a:pPr>
            <a:r>
              <a:rPr lang="en-US" sz="2000" dirty="0">
                <a:solidFill>
                  <a:srgbClr val="FFFF00"/>
                </a:solidFill>
              </a:rPr>
              <a:t>Am I a builder who works with care</a:t>
            </a:r>
          </a:p>
          <a:p>
            <a:pPr>
              <a:spcBef>
                <a:spcPts val="400"/>
              </a:spcBef>
            </a:pPr>
            <a:r>
              <a:rPr lang="en-US" sz="2000" dirty="0">
                <a:solidFill>
                  <a:srgbClr val="FFFF00"/>
                </a:solidFill>
              </a:rPr>
              <a:t>Measuring life by a rule and square?</a:t>
            </a:r>
          </a:p>
          <a:p>
            <a:pPr>
              <a:spcBef>
                <a:spcPts val="400"/>
              </a:spcBef>
            </a:pPr>
            <a:r>
              <a:rPr lang="en-US" sz="2000" dirty="0">
                <a:solidFill>
                  <a:srgbClr val="FFFF00"/>
                </a:solidFill>
              </a:rPr>
              <a:t>Am I shaping my deeds to a well made Plan,</a:t>
            </a:r>
          </a:p>
          <a:p>
            <a:pPr>
              <a:spcBef>
                <a:spcPts val="400"/>
              </a:spcBef>
            </a:pPr>
            <a:r>
              <a:rPr lang="en-US" sz="2000" dirty="0">
                <a:solidFill>
                  <a:srgbClr val="FFFF00"/>
                </a:solidFill>
              </a:rPr>
              <a:t>Patiently doing the best I can?</a:t>
            </a:r>
          </a:p>
          <a:p>
            <a:pPr>
              <a:spcBef>
                <a:spcPts val="400"/>
              </a:spcBef>
            </a:pPr>
            <a:r>
              <a:rPr lang="en-US" sz="2000" dirty="0">
                <a:solidFill>
                  <a:srgbClr val="FFFF00"/>
                </a:solidFill>
              </a:rPr>
              <a:t>Or am I a wrecker, who walks the town</a:t>
            </a:r>
          </a:p>
          <a:p>
            <a:pPr>
              <a:spcBef>
                <a:spcPts val="400"/>
              </a:spcBef>
            </a:pPr>
            <a:r>
              <a:rPr lang="en-US" sz="2000" dirty="0">
                <a:solidFill>
                  <a:srgbClr val="FFFF00"/>
                </a:solidFill>
              </a:rPr>
              <a:t>Content with the labor of tearing down?”</a:t>
            </a:r>
          </a:p>
        </p:txBody>
      </p:sp>
      <p:pic>
        <p:nvPicPr>
          <p:cNvPr id="2" name="Picture 1">
            <a:extLst>
              <a:ext uri="{FF2B5EF4-FFF2-40B4-BE49-F238E27FC236}">
                <a16:creationId xmlns:a16="http://schemas.microsoft.com/office/drawing/2014/main" id="{84619154-1221-4B40-B08C-503359128906}"/>
              </a:ext>
            </a:extLst>
          </p:cNvPr>
          <p:cNvPicPr>
            <a:picLocks noChangeAspect="1"/>
          </p:cNvPicPr>
          <p:nvPr/>
        </p:nvPicPr>
        <p:blipFill>
          <a:blip r:embed="rId4"/>
          <a:stretch>
            <a:fillRect/>
          </a:stretch>
        </p:blipFill>
        <p:spPr>
          <a:xfrm>
            <a:off x="2608259" y="3962401"/>
            <a:ext cx="3373441" cy="2209604"/>
          </a:xfrm>
          <a:prstGeom prst="rect">
            <a:avLst/>
          </a:prstGeom>
        </p:spPr>
      </p:pic>
    </p:spTree>
    <p:extLst>
      <p:ext uri="{BB962C8B-B14F-4D97-AF65-F5344CB8AC3E}">
        <p14:creationId xmlns:p14="http://schemas.microsoft.com/office/powerpoint/2010/main" val="2181843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23825"/>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255999" y="372611"/>
            <a:ext cx="6699250" cy="6052939"/>
          </a:xfrm>
        </p:spPr>
        <p:txBody>
          <a:bodyPr/>
          <a:lstStyle/>
          <a:p>
            <a:r>
              <a:rPr lang="en-US" sz="2800" b="1" dirty="0"/>
              <a:t>IV. ANCHOR FOUR - Vs. 33 - MEAT  “Take meat...” The Gospel – the story of Jesus!</a:t>
            </a:r>
          </a:p>
          <a:p>
            <a:r>
              <a:rPr lang="en-US" sz="4000" b="1" dirty="0"/>
              <a:t> </a:t>
            </a:r>
            <a:r>
              <a:rPr lang="en-AU" sz="2800" dirty="0"/>
              <a:t>A. It Will Bring Good </a:t>
            </a:r>
            <a:r>
              <a:rPr lang="en-AU" sz="2800" u="sng" dirty="0"/>
              <a:t>Health</a:t>
            </a:r>
            <a:r>
              <a:rPr lang="en-AU" sz="2800" dirty="0"/>
              <a:t>. Vs. 34a.</a:t>
            </a:r>
            <a:endParaRPr lang="en-US" sz="2800" dirty="0"/>
          </a:p>
          <a:p>
            <a:r>
              <a:rPr lang="en-AU" sz="2400" dirty="0">
                <a:solidFill>
                  <a:srgbClr val="FFFF00"/>
                </a:solidFill>
              </a:rPr>
              <a:t>Acts 27:34  </a:t>
            </a:r>
            <a:r>
              <a:rPr lang="en-AU" sz="2400" i="1" dirty="0">
                <a:solidFill>
                  <a:srgbClr val="FFFF00"/>
                </a:solidFill>
              </a:rPr>
              <a:t>"Wherefore I pray you to take some meat: for this is for your health..."</a:t>
            </a:r>
            <a:endParaRPr lang="en-US" sz="2400" dirty="0">
              <a:solidFill>
                <a:srgbClr val="FFFF00"/>
              </a:solidFill>
            </a:endParaRPr>
          </a:p>
          <a:p>
            <a:r>
              <a:rPr lang="en-AU" sz="2800" dirty="0"/>
              <a:t>B. It Will Bring </a:t>
            </a:r>
            <a:r>
              <a:rPr lang="en-AU" sz="2800" u="sng" dirty="0"/>
              <a:t>Safety</a:t>
            </a:r>
            <a:r>
              <a:rPr lang="en-AU" sz="2800" dirty="0"/>
              <a:t>. Vs. 34b.</a:t>
            </a:r>
            <a:endParaRPr lang="en-US" sz="2800" dirty="0"/>
          </a:p>
          <a:p>
            <a:r>
              <a:rPr lang="en-AU" sz="2400" dirty="0">
                <a:solidFill>
                  <a:srgbClr val="FFFF00"/>
                </a:solidFill>
              </a:rPr>
              <a:t>Acts 27:34  </a:t>
            </a:r>
            <a:r>
              <a:rPr lang="en-AU" sz="2400" i="1" dirty="0">
                <a:solidFill>
                  <a:srgbClr val="FFFF00"/>
                </a:solidFill>
              </a:rPr>
              <a:t>"…for there shall not an hair fall from the head of any of you."</a:t>
            </a:r>
            <a:r>
              <a:rPr lang="en-AU" sz="2400" dirty="0">
                <a:solidFill>
                  <a:srgbClr val="FFFF00"/>
                </a:solidFill>
              </a:rPr>
              <a:t>  </a:t>
            </a:r>
            <a:r>
              <a:rPr lang="en-AU" sz="2400" dirty="0"/>
              <a:t>You need it everyday</a:t>
            </a:r>
            <a:r>
              <a:rPr lang="en-US" sz="2400" dirty="0"/>
              <a:t>. </a:t>
            </a:r>
            <a:r>
              <a:rPr lang="en-US" sz="2400" dirty="0">
                <a:solidFill>
                  <a:srgbClr val="FFFF00"/>
                </a:solidFill>
              </a:rPr>
              <a:t>(Psalm 46:1; </a:t>
            </a:r>
            <a:r>
              <a:rPr lang="en-US" sz="2400" dirty="0" err="1">
                <a:solidFill>
                  <a:srgbClr val="FFFF00"/>
                </a:solidFill>
              </a:rPr>
              <a:t>Deut</a:t>
            </a:r>
            <a:r>
              <a:rPr lang="en-US" sz="2400" dirty="0">
                <a:solidFill>
                  <a:srgbClr val="FFFF00"/>
                </a:solidFill>
              </a:rPr>
              <a:t> 31:6; John 14:1-3)</a:t>
            </a:r>
            <a:endParaRPr lang="en-US" sz="2800" b="1" dirty="0">
              <a:solidFill>
                <a:srgbClr val="FFFF00"/>
              </a:solidFill>
            </a:endParaRP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17</a:t>
            </a:fld>
            <a:endParaRPr lang="en-US" b="1" dirty="0">
              <a:solidFill>
                <a:schemeClr val="bg1"/>
              </a:solidFill>
            </a:endParaRPr>
          </a:p>
        </p:txBody>
      </p:sp>
      <p:pic>
        <p:nvPicPr>
          <p:cNvPr id="4" name="Picture 3">
            <a:extLst>
              <a:ext uri="{FF2B5EF4-FFF2-40B4-BE49-F238E27FC236}">
                <a16:creationId xmlns:a16="http://schemas.microsoft.com/office/drawing/2014/main" id="{B7990B2A-8F68-4B39-AC99-2D6F60E3E97C}"/>
              </a:ext>
            </a:extLst>
          </p:cNvPr>
          <p:cNvPicPr>
            <a:picLocks noChangeAspect="1"/>
          </p:cNvPicPr>
          <p:nvPr/>
        </p:nvPicPr>
        <p:blipFill rotWithShape="1">
          <a:blip r:embed="rId4"/>
          <a:srcRect l="-1" r="33628" b="17465"/>
          <a:stretch/>
        </p:blipFill>
        <p:spPr>
          <a:xfrm>
            <a:off x="7251700" y="381139"/>
            <a:ext cx="4695364" cy="5838687"/>
          </a:xfrm>
          <a:prstGeom prst="rect">
            <a:avLst/>
          </a:prstGeom>
          <a:ln w="57150">
            <a:solidFill>
              <a:srgbClr val="01C6FD"/>
            </a:solidFill>
          </a:ln>
        </p:spPr>
      </p:pic>
    </p:spTree>
    <p:extLst>
      <p:ext uri="{BB962C8B-B14F-4D97-AF65-F5344CB8AC3E}">
        <p14:creationId xmlns:p14="http://schemas.microsoft.com/office/powerpoint/2010/main" val="100628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23825"/>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336550" y="554174"/>
            <a:ext cx="11639550" cy="5698996"/>
          </a:xfrm>
        </p:spPr>
        <p:txBody>
          <a:bodyPr/>
          <a:lstStyle/>
          <a:p>
            <a:r>
              <a:rPr lang="en-US" sz="2800" b="1" dirty="0"/>
              <a:t>IV. ANCHOR FOUR - Vs. 33 - MEAT  “Take meat...” The Gospel – the story of Jesus!</a:t>
            </a:r>
          </a:p>
          <a:p>
            <a:r>
              <a:rPr lang="en-AU" sz="2400" dirty="0"/>
              <a:t>C. It Will Bring Good </a:t>
            </a:r>
            <a:r>
              <a:rPr lang="en-AU" sz="2400" u="sng" dirty="0"/>
              <a:t>Cheer</a:t>
            </a:r>
            <a:r>
              <a:rPr lang="en-AU" sz="2400" dirty="0"/>
              <a:t>. Vs. 36.</a:t>
            </a:r>
            <a:endParaRPr lang="en-US" sz="2400" dirty="0"/>
          </a:p>
          <a:p>
            <a:r>
              <a:rPr lang="en-AU" sz="2400" dirty="0">
                <a:solidFill>
                  <a:srgbClr val="FFFF00"/>
                </a:solidFill>
              </a:rPr>
              <a:t>Acts 27:36  </a:t>
            </a:r>
            <a:r>
              <a:rPr lang="en-AU" sz="2400" i="1" dirty="0">
                <a:solidFill>
                  <a:srgbClr val="FFFF00"/>
                </a:solidFill>
              </a:rPr>
              <a:t>"Then were they all of good cheer, and they also took some meat."</a:t>
            </a:r>
            <a:endParaRPr lang="en-US" sz="2400" dirty="0">
              <a:solidFill>
                <a:srgbClr val="FFFF00"/>
              </a:solidFill>
            </a:endParaRPr>
          </a:p>
          <a:p>
            <a:r>
              <a:rPr lang="en-AU" sz="2400" dirty="0"/>
              <a:t> </a:t>
            </a:r>
            <a:endParaRPr lang="en-US" sz="2400" dirty="0"/>
          </a:p>
          <a:p>
            <a:r>
              <a:rPr lang="en-AU" sz="2400" dirty="0"/>
              <a:t>D. It Will Bring You to </a:t>
            </a:r>
            <a:r>
              <a:rPr lang="en-AU" sz="2400" u="sng" dirty="0"/>
              <a:t>Shore</a:t>
            </a:r>
            <a:r>
              <a:rPr lang="en-AU" sz="2400" dirty="0"/>
              <a:t>. Vs. 44.</a:t>
            </a:r>
            <a:endParaRPr lang="en-US" sz="2400" dirty="0"/>
          </a:p>
          <a:p>
            <a:r>
              <a:rPr lang="en-AU" sz="2400" dirty="0"/>
              <a:t> </a:t>
            </a:r>
            <a:endParaRPr lang="en-US" sz="2400" dirty="0"/>
          </a:p>
          <a:p>
            <a:r>
              <a:rPr lang="en-AU" sz="2400" dirty="0">
                <a:solidFill>
                  <a:srgbClr val="FFFF00"/>
                </a:solidFill>
              </a:rPr>
              <a:t>Acts 27:44  </a:t>
            </a:r>
            <a:r>
              <a:rPr lang="en-AU" sz="2400" i="1" dirty="0">
                <a:solidFill>
                  <a:srgbClr val="FFFF00"/>
                </a:solidFill>
              </a:rPr>
              <a:t>"And the rest, some on boards, and some on broken pieces of the ship. And so it came to pass, that they escaped all safe to land."</a:t>
            </a:r>
            <a:endParaRPr lang="en-US" sz="2400" dirty="0">
              <a:solidFill>
                <a:srgbClr val="FFFF00"/>
              </a:solidFill>
            </a:endParaRPr>
          </a:p>
          <a:p>
            <a:endParaRPr lang="en-US" sz="2800" b="1" dirty="0"/>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18</a:t>
            </a:fld>
            <a:endParaRPr lang="en-US" b="1" dirty="0">
              <a:solidFill>
                <a:schemeClr val="bg1"/>
              </a:solidFill>
            </a:endParaRPr>
          </a:p>
        </p:txBody>
      </p:sp>
    </p:spTree>
    <p:extLst>
      <p:ext uri="{BB962C8B-B14F-4D97-AF65-F5344CB8AC3E}">
        <p14:creationId xmlns:p14="http://schemas.microsoft.com/office/powerpoint/2010/main" val="199851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437E24C-B492-41BB-842B-2C71469C516D}"/>
              </a:ext>
            </a:extLst>
          </p:cNvPr>
          <p:cNvPicPr>
            <a:picLocks noGrp="1" noChangeAspect="1"/>
          </p:cNvPicPr>
          <p:nvPr>
            <p:ph type="pic" sz="quarter" idx="11"/>
          </p:nvPr>
        </p:nvPicPr>
        <p:blipFill>
          <a:blip r:embed="rId2"/>
          <a:srcRect t="25610" b="25610"/>
          <a:stretch>
            <a:fillRect/>
          </a:stretch>
        </p:blipFill>
        <p:spPr>
          <a:prstGeom prst="rect">
            <a:avLst/>
          </a:prstGeom>
        </p:spPr>
      </p:pic>
      <p:sp>
        <p:nvSpPr>
          <p:cNvPr id="3" name="Subtitle 2">
            <a:extLst>
              <a:ext uri="{FF2B5EF4-FFF2-40B4-BE49-F238E27FC236}">
                <a16:creationId xmlns:a16="http://schemas.microsoft.com/office/drawing/2014/main" id="{03AEC2E9-DDEB-4089-8D41-63D41A30BA04}"/>
              </a:ext>
            </a:extLst>
          </p:cNvPr>
          <p:cNvSpPr>
            <a:spLocks noGrp="1"/>
          </p:cNvSpPr>
          <p:nvPr>
            <p:ph type="subTitle" idx="1"/>
          </p:nvPr>
        </p:nvSpPr>
        <p:spPr>
          <a:xfrm>
            <a:off x="1152071" y="4901449"/>
            <a:ext cx="9144000" cy="1585049"/>
          </a:xfrm>
        </p:spPr>
        <p:txBody>
          <a:bodyPr/>
          <a:lstStyle/>
          <a:p>
            <a:pPr marL="457200" indent="-457200">
              <a:buAutoNum type="arabicParenR"/>
            </a:pPr>
            <a:r>
              <a:rPr lang="en-US" sz="2000" b="1" dirty="0"/>
              <a:t>God </a:t>
            </a:r>
          </a:p>
          <a:p>
            <a:pPr marL="457200" indent="-457200">
              <a:buAutoNum type="arabicParenR"/>
            </a:pPr>
            <a:r>
              <a:rPr lang="en-US" sz="2000" b="1" dirty="0"/>
              <a:t>Faith</a:t>
            </a:r>
          </a:p>
          <a:p>
            <a:pPr marL="457200" indent="-457200">
              <a:buAutoNum type="arabicParenR"/>
            </a:pPr>
            <a:r>
              <a:rPr lang="en-US" sz="2000" b="1" dirty="0"/>
              <a:t>The Church</a:t>
            </a:r>
          </a:p>
          <a:p>
            <a:pPr marL="457200" indent="-457200">
              <a:buAutoNum type="arabicParenR"/>
            </a:pPr>
            <a:r>
              <a:rPr lang="en-US" sz="2000" b="1" dirty="0"/>
              <a:t>The Gospel – The Story of Jesus</a:t>
            </a:r>
          </a:p>
        </p:txBody>
      </p:sp>
      <p:sp>
        <p:nvSpPr>
          <p:cNvPr id="4" name="Title 3">
            <a:extLst>
              <a:ext uri="{FF2B5EF4-FFF2-40B4-BE49-F238E27FC236}">
                <a16:creationId xmlns:a16="http://schemas.microsoft.com/office/drawing/2014/main" id="{32CCF71F-2F22-4145-8B56-B4A90BF0C9A7}"/>
              </a:ext>
            </a:extLst>
          </p:cNvPr>
          <p:cNvSpPr>
            <a:spLocks noGrp="1"/>
          </p:cNvSpPr>
          <p:nvPr>
            <p:ph type="ctrTitle"/>
          </p:nvPr>
        </p:nvSpPr>
        <p:spPr>
          <a:xfrm>
            <a:off x="792479" y="4081059"/>
            <a:ext cx="10607040" cy="701731"/>
          </a:xfrm>
        </p:spPr>
        <p:txBody>
          <a:bodyPr/>
          <a:lstStyle/>
          <a:p>
            <a:r>
              <a:rPr lang="en-US" dirty="0"/>
              <a:t>The Four Anchors that will hold!</a:t>
            </a:r>
          </a:p>
        </p:txBody>
      </p:sp>
    </p:spTree>
    <p:extLst>
      <p:ext uri="{BB962C8B-B14F-4D97-AF65-F5344CB8AC3E}">
        <p14:creationId xmlns:p14="http://schemas.microsoft.com/office/powerpoint/2010/main" val="215734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696686" y="1535580"/>
            <a:ext cx="9666514" cy="746846"/>
          </a:xfrm>
        </p:spPr>
        <p:txBody>
          <a:bodyPr/>
          <a:lstStyle/>
          <a:p>
            <a:r>
              <a:rPr lang="en-US" dirty="0"/>
              <a:t>Introduction</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5" y="2464424"/>
            <a:ext cx="8853715" cy="2174954"/>
          </a:xfrm>
        </p:spPr>
        <p:txBody>
          <a:bodyPr/>
          <a:lstStyle/>
          <a:p>
            <a:pPr marL="285750" indent="-285750">
              <a:buFont typeface="Arial" panose="020B0604020202020204" pitchFamily="34" charset="0"/>
              <a:buChar char="•"/>
            </a:pPr>
            <a:r>
              <a:rPr lang="en-US" sz="2000" b="1" dirty="0"/>
              <a:t>You will come upon a real storm in life</a:t>
            </a:r>
          </a:p>
          <a:p>
            <a:pPr marL="285750" indent="-285750">
              <a:buFont typeface="Arial" panose="020B0604020202020204" pitchFamily="34" charset="0"/>
              <a:buChar char="•"/>
            </a:pPr>
            <a:r>
              <a:rPr lang="en-US" sz="2000" b="1" dirty="0"/>
              <a:t>How you handle the storm will determine how you will live</a:t>
            </a:r>
          </a:p>
          <a:p>
            <a:pPr marL="285750" indent="-285750">
              <a:buFont typeface="Arial" panose="020B0604020202020204" pitchFamily="34" charset="0"/>
              <a:buChar char="•"/>
            </a:pPr>
            <a:r>
              <a:rPr lang="en-US" sz="2000" b="1" dirty="0"/>
              <a:t>Some will be trapped or destroyed in the storm</a:t>
            </a:r>
          </a:p>
          <a:p>
            <a:pPr marL="285750" indent="-285750">
              <a:buFont typeface="Arial" panose="020B0604020202020204" pitchFamily="34" charset="0"/>
              <a:buChar char="•"/>
            </a:pPr>
            <a:r>
              <a:rPr lang="en-US" sz="2000" b="1" dirty="0"/>
              <a:t>Paul was being taken captive to Rome where he would die</a:t>
            </a:r>
          </a:p>
          <a:p>
            <a:pPr marL="285750" indent="-285750">
              <a:buFont typeface="Arial" panose="020B0604020202020204" pitchFamily="34" charset="0"/>
              <a:buChar char="•"/>
            </a:pPr>
            <a:r>
              <a:rPr lang="en-US" sz="2000" b="1" dirty="0"/>
              <a:t>Four anchors will keep our lives on the right course and carry us safely onto the shore</a:t>
            </a:r>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2</a:t>
            </a:fld>
            <a:endParaRPr lang="en-US" b="1" dirty="0">
              <a:solidFill>
                <a:schemeClr val="bg1"/>
              </a:solidFill>
            </a:endParaRPr>
          </a:p>
        </p:txBody>
      </p:sp>
      <p:pic>
        <p:nvPicPr>
          <p:cNvPr id="2" name="Picture 1">
            <a:extLst>
              <a:ext uri="{FF2B5EF4-FFF2-40B4-BE49-F238E27FC236}">
                <a16:creationId xmlns:a16="http://schemas.microsoft.com/office/drawing/2014/main" id="{0F353486-B146-47D9-81F0-526F9A131E54}"/>
              </a:ext>
            </a:extLst>
          </p:cNvPr>
          <p:cNvPicPr>
            <a:picLocks noChangeAspect="1"/>
          </p:cNvPicPr>
          <p:nvPr/>
        </p:nvPicPr>
        <p:blipFill>
          <a:blip r:embed="rId4"/>
          <a:stretch>
            <a:fillRect/>
          </a:stretch>
        </p:blipFill>
        <p:spPr>
          <a:xfrm>
            <a:off x="8204200" y="150406"/>
            <a:ext cx="3863806" cy="2571187"/>
          </a:xfrm>
          <a:prstGeom prst="rect">
            <a:avLst/>
          </a:prstGeom>
        </p:spPr>
      </p:pic>
    </p:spTree>
    <p:extLst>
      <p:ext uri="{BB962C8B-B14F-4D97-AF65-F5344CB8AC3E}">
        <p14:creationId xmlns:p14="http://schemas.microsoft.com/office/powerpoint/2010/main" val="315908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BFC7E8C-EB9D-4890-B836-F2EDAF3C74C3}"/>
              </a:ext>
            </a:extLst>
          </p:cNvPr>
          <p:cNvPicPr>
            <a:picLocks noGrp="1" noChangeAspect="1"/>
          </p:cNvPicPr>
          <p:nvPr>
            <p:ph type="pic" sz="quarter" idx="13"/>
          </p:nvPr>
        </p:nvPicPr>
        <p:blipFill>
          <a:blip r:embed="rId3"/>
          <a:srcRect l="20554" r="20554"/>
          <a:stretch>
            <a:fillRect/>
          </a:stretch>
        </p:blipFill>
        <p:spPr>
          <a:xfrm>
            <a:off x="120650" y="123825"/>
            <a:ext cx="11950700" cy="6584951"/>
          </a:xfrm>
          <a:prstGeom prst="rect">
            <a:avLst/>
          </a:prstGeom>
        </p:spPr>
      </p:pic>
      <p:sp>
        <p:nvSpPr>
          <p:cNvPr id="26" name="Text Placeholder 25">
            <a:extLst>
              <a:ext uri="{FF2B5EF4-FFF2-40B4-BE49-F238E27FC236}">
                <a16:creationId xmlns:a16="http://schemas.microsoft.com/office/drawing/2014/main" id="{C945F022-8812-45B5-933D-19A4B9A35A81}"/>
              </a:ext>
            </a:extLst>
          </p:cNvPr>
          <p:cNvSpPr>
            <a:spLocks noGrp="1"/>
          </p:cNvSpPr>
          <p:nvPr>
            <p:ph type="body" sz="quarter" idx="15"/>
          </p:nvPr>
        </p:nvSpPr>
        <p:spPr/>
        <p:txBody>
          <a:bodyPr/>
          <a:lstStyle/>
          <a:p>
            <a:r>
              <a:rPr lang="en-US" dirty="0"/>
              <a:t>“</a:t>
            </a:r>
          </a:p>
        </p:txBody>
      </p:sp>
      <p:sp>
        <p:nvSpPr>
          <p:cNvPr id="20" name="Text Placeholder 19">
            <a:extLst>
              <a:ext uri="{FF2B5EF4-FFF2-40B4-BE49-F238E27FC236}">
                <a16:creationId xmlns:a16="http://schemas.microsoft.com/office/drawing/2014/main" id="{54BE0E0A-A560-4455-A59B-C7C534771261}"/>
              </a:ext>
            </a:extLst>
          </p:cNvPr>
          <p:cNvSpPr>
            <a:spLocks noGrp="1"/>
          </p:cNvSpPr>
          <p:nvPr>
            <p:ph type="body" sz="quarter" idx="14"/>
          </p:nvPr>
        </p:nvSpPr>
        <p:spPr>
          <a:xfrm>
            <a:off x="228599" y="210247"/>
            <a:ext cx="7149559" cy="6283771"/>
          </a:xfrm>
        </p:spPr>
        <p:txBody>
          <a:bodyPr/>
          <a:lstStyle/>
          <a:p>
            <a:r>
              <a:rPr lang="en-US" sz="2800" b="1" dirty="0"/>
              <a:t>Jesus Said: </a:t>
            </a:r>
          </a:p>
          <a:p>
            <a:r>
              <a:rPr lang="en-US" sz="2400" dirty="0">
                <a:solidFill>
                  <a:srgbClr val="FFFF00"/>
                </a:solidFill>
              </a:rPr>
              <a:t>14 Let not your heart be troubled: ye believe in God, believe also in me. 2 In my Father's house are many mansions: if it were not so, I would have told you. I go to prepare a place for you. 3 And if I go and prepare a place for you, I will come again, and receive you unto myself; that where I am, there ye may be also. 4 And whither I go ye know, and the way ye know. 5 Thomas saith unto him, Lord, we know not whither thou </a:t>
            </a:r>
            <a:r>
              <a:rPr lang="en-US" sz="2400" dirty="0" err="1">
                <a:solidFill>
                  <a:srgbClr val="FFFF00"/>
                </a:solidFill>
              </a:rPr>
              <a:t>goest</a:t>
            </a:r>
            <a:r>
              <a:rPr lang="en-US" sz="2400" dirty="0">
                <a:solidFill>
                  <a:srgbClr val="FFFF00"/>
                </a:solidFill>
              </a:rPr>
              <a:t>; and how can we know the way? 6 Jesus saith unto him, </a:t>
            </a:r>
            <a:r>
              <a:rPr lang="en-US" sz="2400" dirty="0"/>
              <a:t>I am the way, the truth, and the life: no man cometh unto the Father, but by me.</a:t>
            </a:r>
          </a:p>
        </p:txBody>
      </p:sp>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a:extLst>
              <a:ext uri="{FF2B5EF4-FFF2-40B4-BE49-F238E27FC236}">
                <a16:creationId xmlns:a16="http://schemas.microsoft.com/office/drawing/2014/main" id="{4D2D947A-5BA8-423D-A1CE-1ABB26F5937B}"/>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20</a:t>
            </a:fld>
            <a:endParaRPr lang="en-US" b="1" dirty="0">
              <a:solidFill>
                <a:schemeClr val="bg1"/>
              </a:solidFill>
            </a:endParaRPr>
          </a:p>
        </p:txBody>
      </p:sp>
      <p:pic>
        <p:nvPicPr>
          <p:cNvPr id="2" name="Picture 1">
            <a:extLst>
              <a:ext uri="{FF2B5EF4-FFF2-40B4-BE49-F238E27FC236}">
                <a16:creationId xmlns:a16="http://schemas.microsoft.com/office/drawing/2014/main" id="{EED1B325-EF4E-48E0-90B8-3769E6986D91}"/>
              </a:ext>
            </a:extLst>
          </p:cNvPr>
          <p:cNvPicPr>
            <a:picLocks noChangeAspect="1"/>
          </p:cNvPicPr>
          <p:nvPr/>
        </p:nvPicPr>
        <p:blipFill rotWithShape="1">
          <a:blip r:embed="rId4"/>
          <a:srcRect l="6706" r="15775"/>
          <a:stretch/>
        </p:blipFill>
        <p:spPr>
          <a:xfrm>
            <a:off x="7486110" y="398305"/>
            <a:ext cx="4477289" cy="3843496"/>
          </a:xfrm>
          <a:prstGeom prst="rect">
            <a:avLst/>
          </a:prstGeom>
        </p:spPr>
      </p:pic>
    </p:spTree>
    <p:extLst>
      <p:ext uri="{BB962C8B-B14F-4D97-AF65-F5344CB8AC3E}">
        <p14:creationId xmlns:p14="http://schemas.microsoft.com/office/powerpoint/2010/main" val="253447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437E24C-B492-41BB-842B-2C71469C516D}"/>
              </a:ext>
            </a:extLst>
          </p:cNvPr>
          <p:cNvPicPr>
            <a:picLocks noGrp="1" noChangeAspect="1"/>
          </p:cNvPicPr>
          <p:nvPr>
            <p:ph type="pic" sz="quarter" idx="11"/>
          </p:nvPr>
        </p:nvPicPr>
        <p:blipFill>
          <a:blip r:embed="rId2"/>
          <a:srcRect t="25610" b="25610"/>
          <a:stretch>
            <a:fillRect/>
          </a:stretch>
        </p:blipFill>
        <p:spPr>
          <a:prstGeom prst="rect">
            <a:avLst/>
          </a:prstGeom>
        </p:spPr>
      </p:pic>
      <p:sp>
        <p:nvSpPr>
          <p:cNvPr id="3" name="Subtitle 2">
            <a:extLst>
              <a:ext uri="{FF2B5EF4-FFF2-40B4-BE49-F238E27FC236}">
                <a16:creationId xmlns:a16="http://schemas.microsoft.com/office/drawing/2014/main" id="{03AEC2E9-DDEB-4089-8D41-63D41A30BA04}"/>
              </a:ext>
            </a:extLst>
          </p:cNvPr>
          <p:cNvSpPr>
            <a:spLocks noGrp="1"/>
          </p:cNvSpPr>
          <p:nvPr>
            <p:ph type="subTitle" idx="1"/>
          </p:nvPr>
        </p:nvSpPr>
        <p:spPr>
          <a:xfrm>
            <a:off x="1152071" y="4901449"/>
            <a:ext cx="9144000" cy="1585049"/>
          </a:xfrm>
        </p:spPr>
        <p:txBody>
          <a:bodyPr/>
          <a:lstStyle/>
          <a:p>
            <a:pPr marL="457200" indent="-457200">
              <a:buAutoNum type="arabicParenR"/>
            </a:pPr>
            <a:r>
              <a:rPr lang="en-US" sz="2000" b="1" dirty="0"/>
              <a:t>God </a:t>
            </a:r>
          </a:p>
          <a:p>
            <a:pPr marL="457200" indent="-457200">
              <a:buAutoNum type="arabicParenR"/>
            </a:pPr>
            <a:r>
              <a:rPr lang="en-US" sz="2000" b="1" dirty="0"/>
              <a:t>Faith</a:t>
            </a:r>
          </a:p>
          <a:p>
            <a:pPr marL="457200" indent="-457200">
              <a:buAutoNum type="arabicParenR"/>
            </a:pPr>
            <a:r>
              <a:rPr lang="en-US" sz="2000" b="1" dirty="0"/>
              <a:t>The Church</a:t>
            </a:r>
          </a:p>
          <a:p>
            <a:pPr marL="457200" indent="-457200">
              <a:buAutoNum type="arabicParenR"/>
            </a:pPr>
            <a:r>
              <a:rPr lang="en-US" sz="2000" b="1" dirty="0"/>
              <a:t>The Gospel – The Story of Jesus</a:t>
            </a:r>
          </a:p>
        </p:txBody>
      </p:sp>
      <p:sp>
        <p:nvSpPr>
          <p:cNvPr id="4" name="Title 3">
            <a:extLst>
              <a:ext uri="{FF2B5EF4-FFF2-40B4-BE49-F238E27FC236}">
                <a16:creationId xmlns:a16="http://schemas.microsoft.com/office/drawing/2014/main" id="{32CCF71F-2F22-4145-8B56-B4A90BF0C9A7}"/>
              </a:ext>
            </a:extLst>
          </p:cNvPr>
          <p:cNvSpPr>
            <a:spLocks noGrp="1"/>
          </p:cNvSpPr>
          <p:nvPr>
            <p:ph type="ctrTitle"/>
          </p:nvPr>
        </p:nvSpPr>
        <p:spPr>
          <a:xfrm>
            <a:off x="792479" y="4081059"/>
            <a:ext cx="10607040" cy="701731"/>
          </a:xfrm>
        </p:spPr>
        <p:txBody>
          <a:bodyPr/>
          <a:lstStyle/>
          <a:p>
            <a:r>
              <a:rPr lang="en-US" dirty="0"/>
              <a:t>The Four Anchors that will hold!</a:t>
            </a:r>
          </a:p>
        </p:txBody>
      </p:sp>
    </p:spTree>
    <p:extLst>
      <p:ext uri="{BB962C8B-B14F-4D97-AF65-F5344CB8AC3E}">
        <p14:creationId xmlns:p14="http://schemas.microsoft.com/office/powerpoint/2010/main" val="369586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D451DE5-CB76-4690-B421-B747024CAAEA}"/>
              </a:ext>
            </a:extLst>
          </p:cNvPr>
          <p:cNvSpPr>
            <a:spLocks noGrp="1"/>
          </p:cNvSpPr>
          <p:nvPr>
            <p:ph type="title"/>
          </p:nvPr>
        </p:nvSpPr>
        <p:spPr>
          <a:xfrm>
            <a:off x="284333" y="198547"/>
            <a:ext cx="6386286" cy="1588127"/>
          </a:xfrm>
        </p:spPr>
        <p:txBody>
          <a:bodyPr/>
          <a:lstStyle/>
          <a:p>
            <a:r>
              <a:rPr lang="en-US" dirty="0"/>
              <a:t>Paul Appeals to Caesar before Festus</a:t>
            </a:r>
            <a:br>
              <a:rPr lang="en-US" dirty="0"/>
            </a:br>
            <a:endParaRPr lang="en-US" dirty="0"/>
          </a:p>
        </p:txBody>
      </p:sp>
      <p:sp>
        <p:nvSpPr>
          <p:cNvPr id="8" name="Rectangle 7">
            <a:extLst>
              <a:ext uri="{FF2B5EF4-FFF2-40B4-BE49-F238E27FC236}">
                <a16:creationId xmlns:a16="http://schemas.microsoft.com/office/drawing/2014/main" id="{44371402-2D9A-496C-BAD2-91ABF63672B9}"/>
              </a:ext>
            </a:extLst>
          </p:cNvPr>
          <p:cNvSpPr/>
          <p:nvPr/>
        </p:nvSpPr>
        <p:spPr>
          <a:xfrm>
            <a:off x="284333" y="1396474"/>
            <a:ext cx="7296127" cy="5262979"/>
          </a:xfrm>
          <a:prstGeom prst="rect">
            <a:avLst/>
          </a:prstGeom>
        </p:spPr>
        <p:txBody>
          <a:bodyPr wrap="square">
            <a:spAutoFit/>
          </a:bodyPr>
          <a:lstStyle/>
          <a:p>
            <a:r>
              <a:rPr lang="en-US" sz="2400" b="1" dirty="0">
                <a:solidFill>
                  <a:srgbClr val="000000"/>
                </a:solidFill>
                <a:latin typeface="system-ui"/>
              </a:rPr>
              <a:t>Acts 25:9 </a:t>
            </a:r>
            <a:r>
              <a:rPr lang="en-US" sz="2400" dirty="0">
                <a:solidFill>
                  <a:srgbClr val="000000"/>
                </a:solidFill>
                <a:latin typeface="system-ui"/>
              </a:rPr>
              <a:t>But Festus, wanting to do the Jews a favor, answered Paul and said, “Are you willing to go up to Jerusalem and there be judged before me concerning these things?”</a:t>
            </a:r>
          </a:p>
          <a:p>
            <a:r>
              <a:rPr lang="en-US" sz="2400" b="1" baseline="30000" dirty="0">
                <a:solidFill>
                  <a:srgbClr val="000000"/>
                </a:solidFill>
                <a:latin typeface="system-ui"/>
              </a:rPr>
              <a:t>10 </a:t>
            </a:r>
            <a:r>
              <a:rPr lang="en-US" sz="2400" dirty="0">
                <a:solidFill>
                  <a:srgbClr val="000000"/>
                </a:solidFill>
                <a:latin typeface="system-ui"/>
              </a:rPr>
              <a:t>So Paul said, </a:t>
            </a:r>
            <a:r>
              <a:rPr lang="en-US" sz="2400" b="1" dirty="0">
                <a:solidFill>
                  <a:srgbClr val="000000"/>
                </a:solidFill>
                <a:latin typeface="system-ui"/>
              </a:rPr>
              <a:t>“I stand at Caesar’s judgment seat, where I ought to be judged.</a:t>
            </a:r>
            <a:r>
              <a:rPr lang="en-US" sz="2400" dirty="0">
                <a:solidFill>
                  <a:srgbClr val="000000"/>
                </a:solidFill>
                <a:latin typeface="system-ui"/>
              </a:rPr>
              <a:t> To the Jews I have done no wrong, as you very well know. </a:t>
            </a:r>
            <a:r>
              <a:rPr lang="en-US" sz="2400" b="1" baseline="30000" dirty="0">
                <a:solidFill>
                  <a:srgbClr val="000000"/>
                </a:solidFill>
                <a:latin typeface="system-ui"/>
              </a:rPr>
              <a:t>11 </a:t>
            </a:r>
            <a:r>
              <a:rPr lang="en-US" sz="2400" dirty="0">
                <a:solidFill>
                  <a:srgbClr val="000000"/>
                </a:solidFill>
                <a:latin typeface="system-ui"/>
              </a:rPr>
              <a:t>For if I am an offender, or have committed anything deserving of death, I do not object to dying; but if there is nothing in these things of which these men accuse me, no one can deliver me to them.</a:t>
            </a:r>
            <a:r>
              <a:rPr lang="en-US" sz="2400" b="1" dirty="0">
                <a:solidFill>
                  <a:srgbClr val="000000"/>
                </a:solidFill>
                <a:latin typeface="system-ui"/>
              </a:rPr>
              <a:t> I appeal to Caesar.”</a:t>
            </a:r>
          </a:p>
          <a:p>
            <a:r>
              <a:rPr lang="en-US" sz="2400" b="1" baseline="30000" dirty="0">
                <a:solidFill>
                  <a:srgbClr val="000000"/>
                </a:solidFill>
                <a:latin typeface="system-ui"/>
              </a:rPr>
              <a:t>12 </a:t>
            </a:r>
            <a:r>
              <a:rPr lang="en-US" sz="2400" dirty="0">
                <a:solidFill>
                  <a:srgbClr val="000000"/>
                </a:solidFill>
                <a:latin typeface="system-ui"/>
              </a:rPr>
              <a:t>Then Festus, when he had conferred with the council, answered, </a:t>
            </a:r>
            <a:r>
              <a:rPr lang="en-US" sz="2400" b="1" dirty="0">
                <a:solidFill>
                  <a:srgbClr val="000000"/>
                </a:solidFill>
                <a:latin typeface="system-ui"/>
              </a:rPr>
              <a:t>“You have appealed to Caesar? To Caesar you shall go!”</a:t>
            </a:r>
            <a:endParaRPr lang="en-US" sz="2400" b="1" i="0" dirty="0">
              <a:solidFill>
                <a:srgbClr val="000000"/>
              </a:solidFill>
              <a:effectLst/>
              <a:latin typeface="system-ui"/>
            </a:endParaRPr>
          </a:p>
        </p:txBody>
      </p:sp>
      <p:pic>
        <p:nvPicPr>
          <p:cNvPr id="12" name="Picture 11">
            <a:extLst>
              <a:ext uri="{FF2B5EF4-FFF2-40B4-BE49-F238E27FC236}">
                <a16:creationId xmlns:a16="http://schemas.microsoft.com/office/drawing/2014/main" id="{08E85E52-4901-47B0-A944-439CFAC33665}"/>
              </a:ext>
            </a:extLst>
          </p:cNvPr>
          <p:cNvPicPr>
            <a:picLocks noChangeAspect="1"/>
          </p:cNvPicPr>
          <p:nvPr/>
        </p:nvPicPr>
        <p:blipFill>
          <a:blip r:embed="rId3"/>
          <a:stretch>
            <a:fillRect/>
          </a:stretch>
        </p:blipFill>
        <p:spPr>
          <a:xfrm>
            <a:off x="7707460" y="1212930"/>
            <a:ext cx="4073207" cy="3953874"/>
          </a:xfrm>
          <a:prstGeom prst="rect">
            <a:avLst/>
          </a:prstGeom>
        </p:spPr>
      </p:pic>
    </p:spTree>
    <p:extLst>
      <p:ext uri="{BB962C8B-B14F-4D97-AF65-F5344CB8AC3E}">
        <p14:creationId xmlns:p14="http://schemas.microsoft.com/office/powerpoint/2010/main" val="250325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D451DE5-CB76-4690-B421-B747024CAAEA}"/>
              </a:ext>
            </a:extLst>
          </p:cNvPr>
          <p:cNvSpPr>
            <a:spLocks noGrp="1"/>
          </p:cNvSpPr>
          <p:nvPr>
            <p:ph type="title"/>
          </p:nvPr>
        </p:nvSpPr>
        <p:spPr>
          <a:xfrm>
            <a:off x="446314" y="280209"/>
            <a:ext cx="7525834" cy="1089529"/>
          </a:xfrm>
        </p:spPr>
        <p:txBody>
          <a:bodyPr/>
          <a:lstStyle/>
          <a:p>
            <a:r>
              <a:rPr lang="en-US" dirty="0"/>
              <a:t>Paul before Agrippa</a:t>
            </a:r>
            <a:br>
              <a:rPr lang="en-US" dirty="0"/>
            </a:br>
            <a:endParaRPr lang="en-US" dirty="0"/>
          </a:p>
        </p:txBody>
      </p:sp>
      <p:sp>
        <p:nvSpPr>
          <p:cNvPr id="8" name="Rectangle 7">
            <a:extLst>
              <a:ext uri="{FF2B5EF4-FFF2-40B4-BE49-F238E27FC236}">
                <a16:creationId xmlns:a16="http://schemas.microsoft.com/office/drawing/2014/main" id="{44371402-2D9A-496C-BAD2-91ABF63672B9}"/>
              </a:ext>
            </a:extLst>
          </p:cNvPr>
          <p:cNvSpPr/>
          <p:nvPr/>
        </p:nvSpPr>
        <p:spPr>
          <a:xfrm>
            <a:off x="218464" y="824974"/>
            <a:ext cx="7753684" cy="6001643"/>
          </a:xfrm>
          <a:prstGeom prst="rect">
            <a:avLst/>
          </a:prstGeom>
        </p:spPr>
        <p:txBody>
          <a:bodyPr wrap="square">
            <a:spAutoFit/>
          </a:bodyPr>
          <a:lstStyle/>
          <a:p>
            <a:r>
              <a:rPr lang="en-US" sz="2400" dirty="0">
                <a:solidFill>
                  <a:srgbClr val="000000"/>
                </a:solidFill>
                <a:latin typeface="system-ui"/>
              </a:rPr>
              <a:t>Acts 25:23 So the next day, when Agrippa and Bernice had come with great pomp, and had entered the auditorium with the commanders and the prominent men of the city, at Festus’ command Paul was brought in. 24 And Festus said: “King Agrippa and all the men who are here present with us, you see this man about whom the whole assembly of the Jews petitioned me, both at Jerusalem and here, crying out that he was not fit to live any longer. 25 But when I found that he had committed nothing deserving of death, and that he himself had appealed to Augustus, I decided to send him. 26 I have nothing certain to write to my lord concerning him. Therefore I have brought him out before you, and especially before you, King Agrippa, so that after the examination has taken place I may have something to write. </a:t>
            </a:r>
            <a:r>
              <a:rPr lang="en-US" sz="2400" b="1" dirty="0">
                <a:solidFill>
                  <a:srgbClr val="000000"/>
                </a:solidFill>
                <a:latin typeface="system-ui"/>
              </a:rPr>
              <a:t>27 For it seems to me unreasonable to send a prisoner and not to specify the charges against him.”</a:t>
            </a:r>
            <a:endParaRPr lang="en-US" sz="2400" b="1" i="0" dirty="0">
              <a:solidFill>
                <a:srgbClr val="000000"/>
              </a:solidFill>
              <a:effectLst/>
              <a:latin typeface="system-ui"/>
            </a:endParaRPr>
          </a:p>
        </p:txBody>
      </p:sp>
      <p:pic>
        <p:nvPicPr>
          <p:cNvPr id="2" name="Picture 1">
            <a:extLst>
              <a:ext uri="{FF2B5EF4-FFF2-40B4-BE49-F238E27FC236}">
                <a16:creationId xmlns:a16="http://schemas.microsoft.com/office/drawing/2014/main" id="{873C6064-F5ED-4FA2-BCB8-0F4D549CCECF}"/>
              </a:ext>
            </a:extLst>
          </p:cNvPr>
          <p:cNvPicPr>
            <a:picLocks noChangeAspect="1"/>
          </p:cNvPicPr>
          <p:nvPr/>
        </p:nvPicPr>
        <p:blipFill>
          <a:blip r:embed="rId3"/>
          <a:stretch>
            <a:fillRect/>
          </a:stretch>
        </p:blipFill>
        <p:spPr>
          <a:xfrm>
            <a:off x="7972148" y="1003916"/>
            <a:ext cx="4001388" cy="4850167"/>
          </a:xfrm>
          <a:prstGeom prst="rect">
            <a:avLst/>
          </a:prstGeom>
        </p:spPr>
      </p:pic>
    </p:spTree>
    <p:extLst>
      <p:ext uri="{BB962C8B-B14F-4D97-AF65-F5344CB8AC3E}">
        <p14:creationId xmlns:p14="http://schemas.microsoft.com/office/powerpoint/2010/main" val="293144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D451DE5-CB76-4690-B421-B747024CAAEA}"/>
              </a:ext>
            </a:extLst>
          </p:cNvPr>
          <p:cNvSpPr>
            <a:spLocks noGrp="1"/>
          </p:cNvSpPr>
          <p:nvPr>
            <p:ph type="title"/>
          </p:nvPr>
        </p:nvSpPr>
        <p:spPr>
          <a:xfrm>
            <a:off x="446314" y="437347"/>
            <a:ext cx="7525834" cy="1089529"/>
          </a:xfrm>
        </p:spPr>
        <p:txBody>
          <a:bodyPr/>
          <a:lstStyle/>
          <a:p>
            <a:r>
              <a:rPr lang="en-US" dirty="0"/>
              <a:t>Paul before Agrippa</a:t>
            </a:r>
            <a:br>
              <a:rPr lang="en-US" dirty="0"/>
            </a:br>
            <a:endParaRPr lang="en-US" dirty="0"/>
          </a:p>
        </p:txBody>
      </p:sp>
      <p:sp>
        <p:nvSpPr>
          <p:cNvPr id="8" name="Rectangle 7">
            <a:extLst>
              <a:ext uri="{FF2B5EF4-FFF2-40B4-BE49-F238E27FC236}">
                <a16:creationId xmlns:a16="http://schemas.microsoft.com/office/drawing/2014/main" id="{44371402-2D9A-496C-BAD2-91ABF63672B9}"/>
              </a:ext>
            </a:extLst>
          </p:cNvPr>
          <p:cNvSpPr/>
          <p:nvPr/>
        </p:nvSpPr>
        <p:spPr>
          <a:xfrm>
            <a:off x="330904" y="2395240"/>
            <a:ext cx="6924583" cy="4462760"/>
          </a:xfrm>
          <a:prstGeom prst="rect">
            <a:avLst/>
          </a:prstGeom>
        </p:spPr>
        <p:txBody>
          <a:bodyPr wrap="square">
            <a:spAutoFit/>
          </a:bodyPr>
          <a:lstStyle/>
          <a:p>
            <a:r>
              <a:rPr lang="en-US" sz="2400" dirty="0">
                <a:solidFill>
                  <a:srgbClr val="000000"/>
                </a:solidFill>
                <a:latin typeface="system-ui"/>
              </a:rPr>
              <a:t>Acts 26:</a:t>
            </a:r>
            <a:r>
              <a:rPr lang="en-US" sz="2000" b="1" baseline="30000" dirty="0"/>
              <a:t>28 </a:t>
            </a:r>
            <a:r>
              <a:rPr lang="en-US" sz="2000" dirty="0"/>
              <a:t>Then Agrippa said to Paul, “You almost persuade me to become a Christian.”</a:t>
            </a:r>
          </a:p>
          <a:p>
            <a:r>
              <a:rPr lang="en-US" sz="2000" b="1" baseline="30000" dirty="0"/>
              <a:t>29 </a:t>
            </a:r>
            <a:r>
              <a:rPr lang="en-US" sz="2000" dirty="0"/>
              <a:t>And Paul said, “I would to God that not only you, but also all who hear me today, might become both almost and altogether such as I am, except for these chains.”</a:t>
            </a:r>
          </a:p>
          <a:p>
            <a:r>
              <a:rPr lang="en-US" sz="2000" b="1" baseline="30000" dirty="0"/>
              <a:t>30 </a:t>
            </a:r>
            <a:r>
              <a:rPr lang="en-US" sz="2000" dirty="0"/>
              <a:t>When he had said these things, the king stood up, as well as the governor and Bernice and those who sat with them; </a:t>
            </a:r>
            <a:r>
              <a:rPr lang="en-US" sz="2000" b="1" baseline="30000" dirty="0"/>
              <a:t>31 </a:t>
            </a:r>
            <a:r>
              <a:rPr lang="en-US" sz="2000" dirty="0"/>
              <a:t>and when they had gone aside, they talked among themselves, saying, “This man is doing nothing deserving of death or chains.”</a:t>
            </a:r>
          </a:p>
          <a:p>
            <a:r>
              <a:rPr lang="en-US" sz="2000" b="1" baseline="30000" dirty="0"/>
              <a:t>32 </a:t>
            </a:r>
            <a:r>
              <a:rPr lang="en-US" sz="2000" b="1" dirty="0"/>
              <a:t>Then Agrippa said to Festus, “This man might have been set free if he had not appealed to Caesar.”</a:t>
            </a:r>
          </a:p>
          <a:p>
            <a:endParaRPr lang="en-US" sz="2000" b="1" i="0" dirty="0">
              <a:solidFill>
                <a:srgbClr val="000000"/>
              </a:solidFill>
              <a:effectLst/>
              <a:latin typeface="system-ui"/>
            </a:endParaRPr>
          </a:p>
        </p:txBody>
      </p:sp>
      <p:pic>
        <p:nvPicPr>
          <p:cNvPr id="2" name="Picture 1">
            <a:extLst>
              <a:ext uri="{FF2B5EF4-FFF2-40B4-BE49-F238E27FC236}">
                <a16:creationId xmlns:a16="http://schemas.microsoft.com/office/drawing/2014/main" id="{873C6064-F5ED-4FA2-BCB8-0F4D549CCECF}"/>
              </a:ext>
            </a:extLst>
          </p:cNvPr>
          <p:cNvPicPr>
            <a:picLocks noChangeAspect="1"/>
          </p:cNvPicPr>
          <p:nvPr/>
        </p:nvPicPr>
        <p:blipFill>
          <a:blip r:embed="rId3"/>
          <a:stretch>
            <a:fillRect/>
          </a:stretch>
        </p:blipFill>
        <p:spPr>
          <a:xfrm>
            <a:off x="7972148" y="1394988"/>
            <a:ext cx="4001388" cy="4850167"/>
          </a:xfrm>
          <a:prstGeom prst="rect">
            <a:avLst/>
          </a:prstGeom>
        </p:spPr>
      </p:pic>
      <p:sp>
        <p:nvSpPr>
          <p:cNvPr id="4" name="TextBox 3">
            <a:extLst>
              <a:ext uri="{FF2B5EF4-FFF2-40B4-BE49-F238E27FC236}">
                <a16:creationId xmlns:a16="http://schemas.microsoft.com/office/drawing/2014/main" id="{9F5E7F1D-7FA0-4487-B7A5-80939C8A78B3}"/>
              </a:ext>
            </a:extLst>
          </p:cNvPr>
          <p:cNvSpPr txBox="1"/>
          <p:nvPr/>
        </p:nvSpPr>
        <p:spPr>
          <a:xfrm>
            <a:off x="330904" y="982111"/>
            <a:ext cx="6755907"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Paul Recounts his early life</a:t>
            </a:r>
          </a:p>
          <a:p>
            <a:pPr marL="285750" indent="-285750">
              <a:buFont typeface="Arial" panose="020B0604020202020204" pitchFamily="34" charset="0"/>
              <a:buChar char="•"/>
            </a:pPr>
            <a:r>
              <a:rPr lang="en-US" sz="2400" b="1" dirty="0"/>
              <a:t>Paul recounts his conversion</a:t>
            </a:r>
          </a:p>
          <a:p>
            <a:pPr marL="285750" indent="-285750">
              <a:buFont typeface="Arial" panose="020B0604020202020204" pitchFamily="34" charset="0"/>
              <a:buChar char="•"/>
            </a:pPr>
            <a:r>
              <a:rPr lang="en-US" sz="2400" b="1" dirty="0"/>
              <a:t>Paul recounts his post-conversion</a:t>
            </a:r>
          </a:p>
        </p:txBody>
      </p:sp>
    </p:spTree>
    <p:extLst>
      <p:ext uri="{BB962C8B-B14F-4D97-AF65-F5344CB8AC3E}">
        <p14:creationId xmlns:p14="http://schemas.microsoft.com/office/powerpoint/2010/main" val="254909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D37969-531C-4109-989F-2A4A55FC828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BFA20F-FD83-43D9-97D0-7A3107738853}"/>
              </a:ext>
            </a:extLst>
          </p:cNvPr>
          <p:cNvSpPr>
            <a:spLocks noGrp="1"/>
          </p:cNvSpPr>
          <p:nvPr>
            <p:ph type="title"/>
          </p:nvPr>
        </p:nvSpPr>
        <p:spPr>
          <a:xfrm>
            <a:off x="446314" y="472515"/>
            <a:ext cx="11174186" cy="646331"/>
          </a:xfrm>
        </p:spPr>
        <p:txBody>
          <a:bodyPr/>
          <a:lstStyle/>
          <a:p>
            <a:r>
              <a:rPr lang="en-US" sz="4000" dirty="0">
                <a:solidFill>
                  <a:schemeClr val="bg1"/>
                </a:solidFill>
              </a:rPr>
              <a:t>The Warning!</a:t>
            </a:r>
          </a:p>
        </p:txBody>
      </p:sp>
      <p:sp>
        <p:nvSpPr>
          <p:cNvPr id="5" name="TextBox 4">
            <a:extLst>
              <a:ext uri="{FF2B5EF4-FFF2-40B4-BE49-F238E27FC236}">
                <a16:creationId xmlns:a16="http://schemas.microsoft.com/office/drawing/2014/main" id="{C071C816-87D7-4367-AFA6-DBD3F21F4A83}"/>
              </a:ext>
            </a:extLst>
          </p:cNvPr>
          <p:cNvSpPr txBox="1"/>
          <p:nvPr/>
        </p:nvSpPr>
        <p:spPr>
          <a:xfrm>
            <a:off x="349989" y="3566165"/>
            <a:ext cx="11492022"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Paul warned them of impending death if they continued on</a:t>
            </a:r>
          </a:p>
          <a:p>
            <a:pPr marL="285750" indent="-285750">
              <a:buFont typeface="Arial" panose="020B0604020202020204" pitchFamily="34" charset="0"/>
              <a:buChar char="•"/>
            </a:pPr>
            <a:r>
              <a:rPr lang="en-US" sz="2800" dirty="0">
                <a:solidFill>
                  <a:schemeClr val="bg1"/>
                </a:solidFill>
              </a:rPr>
              <a:t>The centurion listened to helmsmen</a:t>
            </a:r>
          </a:p>
          <a:p>
            <a:pPr marL="285750" indent="-285750">
              <a:buFont typeface="Arial" panose="020B0604020202020204" pitchFamily="34" charset="0"/>
              <a:buChar char="•"/>
            </a:pPr>
            <a:r>
              <a:rPr lang="en-US" sz="2800" dirty="0">
                <a:solidFill>
                  <a:schemeClr val="bg1"/>
                </a:solidFill>
              </a:rPr>
              <a:t>The Fair Havens, near the city of </a:t>
            </a:r>
            <a:r>
              <a:rPr lang="en-US" sz="2800" dirty="0" err="1">
                <a:solidFill>
                  <a:schemeClr val="bg1"/>
                </a:solidFill>
              </a:rPr>
              <a:t>Lasea</a:t>
            </a:r>
            <a:r>
              <a:rPr lang="en-US" sz="2800" dirty="0">
                <a:solidFill>
                  <a:schemeClr val="bg1"/>
                </a:solidFill>
              </a:rPr>
              <a:t> harbor was not suitable to winter in</a:t>
            </a:r>
          </a:p>
          <a:p>
            <a:pPr marL="285750" indent="-285750">
              <a:buFont typeface="Arial" panose="020B0604020202020204" pitchFamily="34" charset="0"/>
              <a:buChar char="•"/>
            </a:pPr>
            <a:r>
              <a:rPr lang="en-US" sz="2800" dirty="0">
                <a:solidFill>
                  <a:schemeClr val="bg1"/>
                </a:solidFill>
              </a:rPr>
              <a:t>The majority advised to set sail from there also, if by any means they could reach Phoenix, a harbor of Crete</a:t>
            </a:r>
          </a:p>
        </p:txBody>
      </p:sp>
      <p:sp>
        <p:nvSpPr>
          <p:cNvPr id="8" name="TextBox 7">
            <a:extLst>
              <a:ext uri="{FF2B5EF4-FFF2-40B4-BE49-F238E27FC236}">
                <a16:creationId xmlns:a16="http://schemas.microsoft.com/office/drawing/2014/main" id="{1E2425C4-574C-41B1-840A-12E04B38EC57}"/>
              </a:ext>
            </a:extLst>
          </p:cNvPr>
          <p:cNvSpPr txBox="1"/>
          <p:nvPr/>
        </p:nvSpPr>
        <p:spPr>
          <a:xfrm>
            <a:off x="446314" y="2981390"/>
            <a:ext cx="3586580" cy="584775"/>
          </a:xfrm>
          <a:prstGeom prst="rect">
            <a:avLst/>
          </a:prstGeom>
          <a:noFill/>
        </p:spPr>
        <p:txBody>
          <a:bodyPr wrap="square" rtlCol="0">
            <a:spAutoFit/>
          </a:bodyPr>
          <a:lstStyle/>
          <a:p>
            <a:r>
              <a:rPr lang="en-US" sz="3200" b="1" dirty="0">
                <a:solidFill>
                  <a:srgbClr val="FFFF00"/>
                </a:solidFill>
              </a:rPr>
              <a:t>Acts 27</a:t>
            </a:r>
          </a:p>
        </p:txBody>
      </p:sp>
    </p:spTree>
    <p:extLst>
      <p:ext uri="{BB962C8B-B14F-4D97-AF65-F5344CB8AC3E}">
        <p14:creationId xmlns:p14="http://schemas.microsoft.com/office/powerpoint/2010/main" val="330767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71F172-F093-487B-9D37-6C8D53D2C7A1}"/>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BBFA20F-FD83-43D9-97D0-7A3107738853}"/>
              </a:ext>
            </a:extLst>
          </p:cNvPr>
          <p:cNvSpPr>
            <a:spLocks noGrp="1"/>
          </p:cNvSpPr>
          <p:nvPr>
            <p:ph type="title"/>
          </p:nvPr>
        </p:nvSpPr>
        <p:spPr/>
        <p:txBody>
          <a:bodyPr/>
          <a:lstStyle/>
          <a:p>
            <a:r>
              <a:rPr lang="en-US" dirty="0">
                <a:solidFill>
                  <a:schemeClr val="bg1"/>
                </a:solidFill>
              </a:rPr>
              <a:t>The Storm!</a:t>
            </a:r>
          </a:p>
        </p:txBody>
      </p:sp>
      <p:sp>
        <p:nvSpPr>
          <p:cNvPr id="3" name="Content Placeholder 2">
            <a:extLst>
              <a:ext uri="{FF2B5EF4-FFF2-40B4-BE49-F238E27FC236}">
                <a16:creationId xmlns:a16="http://schemas.microsoft.com/office/drawing/2014/main" id="{DCB1CA3A-0D3A-4A2E-95A5-8E476166DAAC}"/>
              </a:ext>
            </a:extLst>
          </p:cNvPr>
          <p:cNvSpPr>
            <a:spLocks noGrp="1"/>
          </p:cNvSpPr>
          <p:nvPr>
            <p:ph idx="1"/>
          </p:nvPr>
        </p:nvSpPr>
        <p:spPr>
          <a:xfrm>
            <a:off x="446314" y="3074759"/>
            <a:ext cx="10658774" cy="2043640"/>
          </a:xfrm>
          <a:solidFill>
            <a:schemeClr val="tx2">
              <a:alpha val="55000"/>
            </a:schemeClr>
          </a:solidFill>
        </p:spPr>
        <p:txBody>
          <a:bodyPr/>
          <a:lstStyle/>
          <a:p>
            <a:pPr marL="0" indent="0">
              <a:buNone/>
            </a:pPr>
            <a:r>
              <a:rPr lang="en-US" sz="2400" b="1" dirty="0">
                <a:solidFill>
                  <a:srgbClr val="FFFF00"/>
                </a:solidFill>
              </a:rPr>
              <a:t>Acts 27:13 </a:t>
            </a:r>
            <a:r>
              <a:rPr lang="en-US" sz="2400" dirty="0">
                <a:solidFill>
                  <a:srgbClr val="FFFF00"/>
                </a:solidFill>
              </a:rPr>
              <a:t>When the south wind blew softly, supposing that they had obtained their desire, putting out to sea, they sailed close by Crete. 14 But not long after, a tempestuous head wind arose, called </a:t>
            </a:r>
            <a:r>
              <a:rPr lang="en-US" sz="2400" dirty="0" err="1">
                <a:solidFill>
                  <a:srgbClr val="FFFF00"/>
                </a:solidFill>
              </a:rPr>
              <a:t>Euroclydon</a:t>
            </a:r>
            <a:r>
              <a:rPr lang="en-US" sz="2400" dirty="0">
                <a:solidFill>
                  <a:srgbClr val="FFFF00"/>
                </a:solidFill>
              </a:rPr>
              <a:t>. 15 So when the ship was caught, and could not head into the wind, we let her drive. ..19 On the third day we threw the ship’s tackle overboard with our own hands. 20 Now when neither sun nor stars appeared for many days, and no small tempest beat on us, all hope that we would be saved was finally given up.</a:t>
            </a:r>
          </a:p>
        </p:txBody>
      </p:sp>
      <p:sp>
        <p:nvSpPr>
          <p:cNvPr id="5" name="TextBox 4">
            <a:extLst>
              <a:ext uri="{FF2B5EF4-FFF2-40B4-BE49-F238E27FC236}">
                <a16:creationId xmlns:a16="http://schemas.microsoft.com/office/drawing/2014/main" id="{C071C816-87D7-4367-AFA6-DBD3F21F4A83}"/>
              </a:ext>
            </a:extLst>
          </p:cNvPr>
          <p:cNvSpPr txBox="1"/>
          <p:nvPr/>
        </p:nvSpPr>
        <p:spPr>
          <a:xfrm>
            <a:off x="719091" y="1420427"/>
            <a:ext cx="7226424"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The calm before the storm</a:t>
            </a:r>
          </a:p>
          <a:p>
            <a:pPr marL="285750" indent="-285750">
              <a:buFont typeface="Arial" panose="020B0604020202020204" pitchFamily="34" charset="0"/>
              <a:buChar char="•"/>
            </a:pPr>
            <a:r>
              <a:rPr lang="en-US" sz="2400" dirty="0">
                <a:solidFill>
                  <a:schemeClr val="bg1"/>
                </a:solidFill>
              </a:rPr>
              <a:t>Caught in storm</a:t>
            </a:r>
          </a:p>
          <a:p>
            <a:pPr marL="285750" indent="-285750">
              <a:buFont typeface="Arial" panose="020B0604020202020204" pitchFamily="34" charset="0"/>
              <a:buChar char="•"/>
            </a:pPr>
            <a:r>
              <a:rPr lang="en-US" sz="2400" dirty="0">
                <a:solidFill>
                  <a:schemeClr val="bg1"/>
                </a:solidFill>
              </a:rPr>
              <a:t>Disaster and loss</a:t>
            </a:r>
          </a:p>
        </p:txBody>
      </p:sp>
    </p:spTree>
    <p:extLst>
      <p:ext uri="{BB962C8B-B14F-4D97-AF65-F5344CB8AC3E}">
        <p14:creationId xmlns:p14="http://schemas.microsoft.com/office/powerpoint/2010/main" val="41047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5546D-318D-4BDA-9813-E0F78FD89D2C}"/>
              </a:ext>
            </a:extLst>
          </p:cNvPr>
          <p:cNvPicPr>
            <a:picLocks noChangeAspect="1"/>
          </p:cNvPicPr>
          <p:nvPr/>
        </p:nvPicPr>
        <p:blipFill>
          <a:blip r:embed="rId3"/>
          <a:stretch>
            <a:fillRect/>
          </a:stretch>
        </p:blipFill>
        <p:spPr>
          <a:xfrm>
            <a:off x="0" y="0"/>
            <a:ext cx="12491803" cy="6858000"/>
          </a:xfrm>
          <a:prstGeom prst="rect">
            <a:avLst/>
          </a:prstGeom>
        </p:spPr>
      </p:pic>
      <p:sp>
        <p:nvSpPr>
          <p:cNvPr id="2" name="Title 1">
            <a:extLst>
              <a:ext uri="{FF2B5EF4-FFF2-40B4-BE49-F238E27FC236}">
                <a16:creationId xmlns:a16="http://schemas.microsoft.com/office/drawing/2014/main" id="{ABBFA20F-FD83-43D9-97D0-7A3107738853}"/>
              </a:ext>
            </a:extLst>
          </p:cNvPr>
          <p:cNvSpPr>
            <a:spLocks noGrp="1"/>
          </p:cNvSpPr>
          <p:nvPr>
            <p:ph type="title"/>
          </p:nvPr>
        </p:nvSpPr>
        <p:spPr/>
        <p:txBody>
          <a:bodyPr/>
          <a:lstStyle/>
          <a:p>
            <a:r>
              <a:rPr lang="en-US" dirty="0">
                <a:solidFill>
                  <a:schemeClr val="bg1"/>
                </a:solidFill>
              </a:rPr>
              <a:t>The Hope and Salvation!</a:t>
            </a:r>
          </a:p>
        </p:txBody>
      </p:sp>
      <p:sp>
        <p:nvSpPr>
          <p:cNvPr id="3" name="Content Placeholder 2">
            <a:extLst>
              <a:ext uri="{FF2B5EF4-FFF2-40B4-BE49-F238E27FC236}">
                <a16:creationId xmlns:a16="http://schemas.microsoft.com/office/drawing/2014/main" id="{DCB1CA3A-0D3A-4A2E-95A5-8E476166DAAC}"/>
              </a:ext>
            </a:extLst>
          </p:cNvPr>
          <p:cNvSpPr>
            <a:spLocks noGrp="1"/>
          </p:cNvSpPr>
          <p:nvPr>
            <p:ph idx="1"/>
          </p:nvPr>
        </p:nvSpPr>
        <p:spPr>
          <a:xfrm>
            <a:off x="648314" y="2950037"/>
            <a:ext cx="10586150" cy="2831111"/>
          </a:xfrm>
          <a:solidFill>
            <a:schemeClr val="tx2">
              <a:alpha val="55000"/>
            </a:schemeClr>
          </a:solidFill>
        </p:spPr>
        <p:txBody>
          <a:bodyPr/>
          <a:lstStyle/>
          <a:p>
            <a:pPr marL="0" indent="0">
              <a:buNone/>
            </a:pPr>
            <a:r>
              <a:rPr lang="en-US" sz="2000" b="1" dirty="0">
                <a:solidFill>
                  <a:srgbClr val="FFFF00"/>
                </a:solidFill>
              </a:rPr>
              <a:t>Acts 27:</a:t>
            </a:r>
            <a:r>
              <a:rPr lang="en-US" sz="2000" dirty="0">
                <a:solidFill>
                  <a:srgbClr val="FFFF00"/>
                </a:solidFill>
              </a:rPr>
              <a:t>21 But after long abstinence from food, then Paul stood in the midst of them and said, “Men, you should have listened to me, and not have sailed from Crete and incurred this disaster and loss. Acts 27: 25 Wherefore, sirs, be of good cheer: for I believe God, that it shall be even as it was told me.  26 Howbeit we must be cast upon a certain island. 27 But when the fourteenth night was come, as we were driven up and down in Adria, about midnight the shipmen deemed that they drew near to some country;  28 And sounded, and found it twenty fathoms: and when they had gone a little further, they sounded again, and found it fifteen fathoms.  29 Then fearing lest we should have fallen upon rocks, </a:t>
            </a:r>
            <a:r>
              <a:rPr lang="en-US" sz="2000" dirty="0">
                <a:solidFill>
                  <a:schemeClr val="bg1"/>
                </a:solidFill>
              </a:rPr>
              <a:t>they cast four anchors out of the stern, and wished for the day.</a:t>
            </a:r>
          </a:p>
          <a:p>
            <a:pPr marL="0" indent="0">
              <a:buNone/>
            </a:pPr>
            <a:endParaRPr lang="en-US" dirty="0">
              <a:solidFill>
                <a:srgbClr val="FFFF00"/>
              </a:solidFill>
            </a:endParaRPr>
          </a:p>
        </p:txBody>
      </p:sp>
      <p:sp>
        <p:nvSpPr>
          <p:cNvPr id="5" name="TextBox 4">
            <a:extLst>
              <a:ext uri="{FF2B5EF4-FFF2-40B4-BE49-F238E27FC236}">
                <a16:creationId xmlns:a16="http://schemas.microsoft.com/office/drawing/2014/main" id="{C071C816-87D7-4367-AFA6-DBD3F21F4A83}"/>
              </a:ext>
            </a:extLst>
          </p:cNvPr>
          <p:cNvSpPr txBox="1"/>
          <p:nvPr/>
        </p:nvSpPr>
        <p:spPr>
          <a:xfrm>
            <a:off x="719091" y="1420427"/>
            <a:ext cx="7226424"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The calm before the storm</a:t>
            </a:r>
          </a:p>
          <a:p>
            <a:pPr marL="285750" indent="-285750">
              <a:buFont typeface="Arial" panose="020B0604020202020204" pitchFamily="34" charset="0"/>
              <a:buChar char="•"/>
            </a:pPr>
            <a:r>
              <a:rPr lang="en-US" sz="2400" dirty="0">
                <a:solidFill>
                  <a:schemeClr val="bg1"/>
                </a:solidFill>
              </a:rPr>
              <a:t>Caught in storm</a:t>
            </a:r>
          </a:p>
          <a:p>
            <a:pPr marL="285750" indent="-285750">
              <a:buFont typeface="Arial" panose="020B0604020202020204" pitchFamily="34" charset="0"/>
              <a:buChar char="•"/>
            </a:pPr>
            <a:r>
              <a:rPr lang="en-US" sz="2400" dirty="0">
                <a:solidFill>
                  <a:schemeClr val="bg1"/>
                </a:solidFill>
              </a:rPr>
              <a:t>Disaster and loss</a:t>
            </a:r>
          </a:p>
        </p:txBody>
      </p:sp>
    </p:spTree>
    <p:extLst>
      <p:ext uri="{BB962C8B-B14F-4D97-AF65-F5344CB8AC3E}">
        <p14:creationId xmlns:p14="http://schemas.microsoft.com/office/powerpoint/2010/main" val="1034618545"/>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9B7651-08C1-49A1-AFE9-4E4CD342176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3.xml><?xml version="1.0" encoding="utf-8"?>
<ds:datastoreItem xmlns:ds="http://schemas.openxmlformats.org/officeDocument/2006/customXml" ds:itemID="{B8E2C315-492F-482C-BE04-955377E1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tf89715846</Template>
  <TotalTime>0</TotalTime>
  <Words>4014</Words>
  <Application>Microsoft Office PowerPoint</Application>
  <PresentationFormat>Widescreen</PresentationFormat>
  <Paragraphs>207</Paragraphs>
  <Slides>20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system-ui</vt:lpstr>
      <vt:lpstr>Office Theme</vt:lpstr>
      <vt:lpstr>Scripture Reading</vt:lpstr>
      <vt:lpstr>Introduction</vt:lpstr>
      <vt:lpstr>The Four Anchors that will hold!</vt:lpstr>
      <vt:lpstr>Paul Appeals to Caesar before Festus </vt:lpstr>
      <vt:lpstr>Paul before Agrippa </vt:lpstr>
      <vt:lpstr>Paul before Agrippa </vt:lpstr>
      <vt:lpstr>The Warning!</vt:lpstr>
      <vt:lpstr>The Storm!</vt:lpstr>
      <vt:lpstr>The Hope and Salvation!</vt:lpstr>
      <vt:lpstr>Quote and Image Slide</vt:lpstr>
      <vt:lpstr>Quote and Image Slide</vt:lpstr>
      <vt:lpstr>Quote and Image Slide</vt:lpstr>
      <vt:lpstr>Quote and Image Slide</vt:lpstr>
      <vt:lpstr>Quote and Image Slide</vt:lpstr>
      <vt:lpstr>Quote and Image Slide</vt:lpstr>
      <vt:lpstr>Quote and Image Slide</vt:lpstr>
      <vt:lpstr>Quote and Image Slide</vt:lpstr>
      <vt:lpstr>Quote and Image Slide</vt:lpstr>
      <vt:lpstr>The Four Anchors that will hold!</vt:lpstr>
      <vt:lpstr>Quote and Image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2020-05-15T17:20:51Z</dcterms:created>
  <dcterms:modified xsi:type="dcterms:W3CDTF">2020-05-17T01:51:05Z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