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0" r:id="rId2"/>
    <p:sldId id="269" r:id="rId3"/>
    <p:sldId id="280" r:id="rId4"/>
    <p:sldId id="278" r:id="rId5"/>
    <p:sldId id="271" r:id="rId6"/>
    <p:sldId id="279" r:id="rId7"/>
    <p:sldId id="272" r:id="rId8"/>
    <p:sldId id="273" r:id="rId9"/>
    <p:sldId id="274" r:id="rId10"/>
    <p:sldId id="275" r:id="rId11"/>
    <p:sldId id="257" r:id="rId12"/>
    <p:sldId id="276" r:id="rId1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114" d="100"/>
          <a:sy n="114" d="100"/>
        </p:scale>
        <p:origin x="300" y="11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04A8D02-4E65-4CCD-8312-4AB164C6C77D}" type="datetimeFigureOut">
              <a:rPr lang="en-US"/>
              <a:t>8/16/2020</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A755D9-D361-47B8-9652-3B4EA9776CE5}" type="datetimeFigureOut">
              <a:rPr lang="en-US"/>
              <a:t>8/16/2020</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311237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10</a:t>
            </a:fld>
            <a:endParaRPr lang="en-US"/>
          </a:p>
        </p:txBody>
      </p:sp>
    </p:spTree>
    <p:extLst>
      <p:ext uri="{BB962C8B-B14F-4D97-AF65-F5344CB8AC3E}">
        <p14:creationId xmlns:p14="http://schemas.microsoft.com/office/powerpoint/2010/main" val="3834460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12</a:t>
            </a:fld>
            <a:endParaRPr lang="en-US"/>
          </a:p>
        </p:txBody>
      </p:sp>
    </p:spTree>
    <p:extLst>
      <p:ext uri="{BB962C8B-B14F-4D97-AF65-F5344CB8AC3E}">
        <p14:creationId xmlns:p14="http://schemas.microsoft.com/office/powerpoint/2010/main" val="106098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a:t>
            </a:fld>
            <a:endParaRPr lang="en-US"/>
          </a:p>
        </p:txBody>
      </p:sp>
    </p:spTree>
    <p:extLst>
      <p:ext uri="{BB962C8B-B14F-4D97-AF65-F5344CB8AC3E}">
        <p14:creationId xmlns:p14="http://schemas.microsoft.com/office/powerpoint/2010/main" val="309233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208255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5</a:t>
            </a:fld>
            <a:endParaRPr lang="en-US"/>
          </a:p>
        </p:txBody>
      </p:sp>
    </p:spTree>
    <p:extLst>
      <p:ext uri="{BB962C8B-B14F-4D97-AF65-F5344CB8AC3E}">
        <p14:creationId xmlns:p14="http://schemas.microsoft.com/office/powerpoint/2010/main" val="313631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6</a:t>
            </a:fld>
            <a:endParaRPr lang="en-US"/>
          </a:p>
        </p:txBody>
      </p:sp>
    </p:spTree>
    <p:extLst>
      <p:ext uri="{BB962C8B-B14F-4D97-AF65-F5344CB8AC3E}">
        <p14:creationId xmlns:p14="http://schemas.microsoft.com/office/powerpoint/2010/main" val="27289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7</a:t>
            </a:fld>
            <a:endParaRPr lang="en-US"/>
          </a:p>
        </p:txBody>
      </p:sp>
    </p:spTree>
    <p:extLst>
      <p:ext uri="{BB962C8B-B14F-4D97-AF65-F5344CB8AC3E}">
        <p14:creationId xmlns:p14="http://schemas.microsoft.com/office/powerpoint/2010/main" val="9112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a:p>
        </p:txBody>
      </p:sp>
    </p:spTree>
    <p:extLst>
      <p:ext uri="{BB962C8B-B14F-4D97-AF65-F5344CB8AC3E}">
        <p14:creationId xmlns:p14="http://schemas.microsoft.com/office/powerpoint/2010/main" val="414921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9</a:t>
            </a:fld>
            <a:endParaRPr lang="en-US"/>
          </a:p>
        </p:txBody>
      </p:sp>
    </p:spTree>
    <p:extLst>
      <p:ext uri="{BB962C8B-B14F-4D97-AF65-F5344CB8AC3E}">
        <p14:creationId xmlns:p14="http://schemas.microsoft.com/office/powerpoint/2010/main" val="1553992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8/16/2020</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8/16/2020</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8/16/2020</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8/16/2020</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8/16/2020</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8/16/2020</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8/16/2020</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8/16/2020</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8/16/2020</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8/16/2020</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8/16/2020</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biblia.com/bible/nkjv/Prov%2023.31" TargetMode="External"/><Relationship Id="rId7" Type="http://schemas.openxmlformats.org/officeDocument/2006/relationships/hyperlink" Target="https://biblia.com/bible/nkjv/Luke%204.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biblia.com/bible/nkjv/Matt%204.%202" TargetMode="External"/><Relationship Id="rId5" Type="http://schemas.openxmlformats.org/officeDocument/2006/relationships/hyperlink" Target="https://biblia.com/bible/nkjv/Isaiah%205.22" TargetMode="External"/><Relationship Id="rId4" Type="http://schemas.openxmlformats.org/officeDocument/2006/relationships/hyperlink" Target="https://biblia.com/bible/nkjv/Isa%205.1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1+Corinthians+13%3A4-5&amp;version=NKJV#fen-NKJV-28670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biblegateway.com/passage/?search=1+Corinthians+13%3A4-5&amp;version=NKJV#fen-NKJV-28671b"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biblia.com/bible/esv/Eph%202.14" TargetMode="External"/><Relationship Id="rId3" Type="http://schemas.openxmlformats.org/officeDocument/2006/relationships/hyperlink" Target="https://www.kingjamesbibleonline.org/Matthew-5-9/" TargetMode="External"/><Relationship Id="rId7" Type="http://schemas.openxmlformats.org/officeDocument/2006/relationships/hyperlink" Target="https://biblia.com/bible/esv/Isa%209.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biblia.com/bible/esv/Phil%204.9" TargetMode="External"/><Relationship Id="rId11" Type="http://schemas.openxmlformats.org/officeDocument/2006/relationships/hyperlink" Target="https://biblia.com/bible/esv/Rom%2015.13" TargetMode="External"/><Relationship Id="rId5" Type="http://schemas.openxmlformats.org/officeDocument/2006/relationships/hyperlink" Target="https://biblia.com/bible/esv/Rom%205.1" TargetMode="External"/><Relationship Id="rId10" Type="http://schemas.openxmlformats.org/officeDocument/2006/relationships/hyperlink" Target="https://biblia.com/bible/esv/Eph%206.15" TargetMode="External"/><Relationship Id="rId4" Type="http://schemas.openxmlformats.org/officeDocument/2006/relationships/hyperlink" Target="https://biblia.com/bible/esv/Phil%204.7" TargetMode="External"/><Relationship Id="rId9" Type="http://schemas.openxmlformats.org/officeDocument/2006/relationships/hyperlink" Target="https://biblia.com/bible/esv/Rom%2012.1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446212" y="533400"/>
            <a:ext cx="9601200" cy="1143000"/>
          </a:xfrm>
        </p:spPr>
        <p:txBody>
          <a:bodyPr/>
          <a:lstStyle/>
          <a:p>
            <a:r>
              <a:rPr lang="en-US" dirty="0"/>
              <a:t>Scripture Reading</a:t>
            </a:r>
          </a:p>
        </p:txBody>
      </p:sp>
      <p:sp>
        <p:nvSpPr>
          <p:cNvPr id="3" name="Content Placeholder 2"/>
          <p:cNvSpPr>
            <a:spLocks noGrp="1"/>
          </p:cNvSpPr>
          <p:nvPr>
            <p:ph idx="1"/>
          </p:nvPr>
        </p:nvSpPr>
        <p:spPr>
          <a:xfrm>
            <a:off x="379412" y="1828800"/>
            <a:ext cx="11582400" cy="4724400"/>
          </a:xfrm>
        </p:spPr>
        <p:txBody>
          <a:bodyPr/>
          <a:lstStyle/>
          <a:p>
            <a:r>
              <a:rPr lang="en-US" b="1" dirty="0"/>
              <a:t>Galatians 5:22-26 King James Version (KJV)</a:t>
            </a:r>
          </a:p>
          <a:p>
            <a:r>
              <a:rPr lang="en-US" sz="2800" baseline="30000" dirty="0"/>
              <a:t>22 </a:t>
            </a:r>
            <a:r>
              <a:rPr lang="en-US" sz="2800" dirty="0"/>
              <a:t>But the fruit of the Spirit is love, joy, peace, longsuffering, gentleness, goodness, faith,</a:t>
            </a:r>
          </a:p>
          <a:p>
            <a:r>
              <a:rPr lang="en-US" sz="2800" baseline="30000" dirty="0"/>
              <a:t>23 </a:t>
            </a:r>
            <a:r>
              <a:rPr lang="en-US" sz="2800" dirty="0"/>
              <a:t>Meekness, temperance: against such there is no law.</a:t>
            </a:r>
          </a:p>
          <a:p>
            <a:r>
              <a:rPr lang="en-US" sz="2800" baseline="30000" dirty="0"/>
              <a:t>24 </a:t>
            </a:r>
            <a:r>
              <a:rPr lang="en-US" sz="2800" dirty="0"/>
              <a:t>And they that are Christ's have crucified the flesh with the affections and lusts.</a:t>
            </a:r>
          </a:p>
          <a:p>
            <a:r>
              <a:rPr lang="en-US" sz="2800" baseline="30000" dirty="0"/>
              <a:t>25 </a:t>
            </a:r>
            <a:r>
              <a:rPr lang="en-US" sz="2800" dirty="0"/>
              <a:t>If we live in the Spirit, let us also walk in the Spirit.</a:t>
            </a:r>
          </a:p>
          <a:p>
            <a:r>
              <a:rPr lang="en-US" sz="2800" baseline="30000" dirty="0"/>
              <a:t>26 </a:t>
            </a:r>
            <a:r>
              <a:rPr lang="en-US" sz="2800" dirty="0"/>
              <a:t>Let us not be desirous of vain glory, provoking one another, envying one another.</a:t>
            </a:r>
          </a:p>
          <a:p>
            <a:pPr marL="0" indent="0">
              <a:buNone/>
            </a:pPr>
            <a:endParaRPr lang="en-US" dirty="0"/>
          </a:p>
        </p:txBody>
      </p:sp>
    </p:spTree>
    <p:extLst>
      <p:ext uri="{BB962C8B-B14F-4D97-AF65-F5344CB8AC3E}">
        <p14:creationId xmlns:p14="http://schemas.microsoft.com/office/powerpoint/2010/main" val="349974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6612" y="0"/>
            <a:ext cx="9601200" cy="502276"/>
          </a:xfrm>
        </p:spPr>
        <p:txBody>
          <a:bodyPr>
            <a:normAutofit fontScale="90000"/>
          </a:bodyPr>
          <a:lstStyle/>
          <a:p>
            <a:pPr algn="ctr"/>
            <a:r>
              <a:rPr lang="en-US" dirty="0"/>
              <a:t>Fruit of the Spirit</a:t>
            </a:r>
          </a:p>
        </p:txBody>
      </p:sp>
      <p:sp>
        <p:nvSpPr>
          <p:cNvPr id="3" name="Content Placeholder 2"/>
          <p:cNvSpPr>
            <a:spLocks noGrp="1"/>
          </p:cNvSpPr>
          <p:nvPr>
            <p:ph idx="1"/>
          </p:nvPr>
        </p:nvSpPr>
        <p:spPr>
          <a:xfrm>
            <a:off x="150812" y="568816"/>
            <a:ext cx="11582400" cy="6136783"/>
          </a:xfrm>
        </p:spPr>
        <p:txBody>
          <a:bodyPr>
            <a:normAutofit/>
          </a:bodyPr>
          <a:lstStyle/>
          <a:p>
            <a:pPr marL="0" indent="0">
              <a:buNone/>
            </a:pPr>
            <a:r>
              <a:rPr lang="en-US" sz="3200" b="1" u="sng" dirty="0"/>
              <a:t>Temperance</a:t>
            </a:r>
            <a:r>
              <a:rPr lang="en-US" dirty="0"/>
              <a:t>- </a:t>
            </a:r>
            <a:r>
              <a:rPr lang="en-US" sz="2800" dirty="0"/>
              <a:t>moderation in action, thought, or feeling.</a:t>
            </a:r>
          </a:p>
          <a:p>
            <a:pPr marL="0" indent="0">
              <a:buNone/>
            </a:pPr>
            <a:r>
              <a:rPr lang="en-US" sz="1800" b="1" u="sng" dirty="0"/>
              <a:t>Daniel, </a:t>
            </a:r>
            <a:r>
              <a:rPr lang="en-US" sz="1800" b="1" u="sng" dirty="0" err="1"/>
              <a:t>Hananiah</a:t>
            </a:r>
            <a:r>
              <a:rPr lang="en-US" sz="1800" b="1" u="sng" dirty="0"/>
              <a:t>, </a:t>
            </a:r>
            <a:r>
              <a:rPr lang="en-US" sz="1800" b="1" u="sng" dirty="0" err="1"/>
              <a:t>Mishael</a:t>
            </a:r>
            <a:r>
              <a:rPr lang="en-US" sz="1800" b="1" u="sng" dirty="0"/>
              <a:t> and </a:t>
            </a:r>
            <a:r>
              <a:rPr lang="en-US" sz="1800" b="1" u="sng" dirty="0" err="1"/>
              <a:t>Azariah</a:t>
            </a:r>
            <a:r>
              <a:rPr lang="en-US" sz="1800" b="1" u="sng" dirty="0"/>
              <a:t> </a:t>
            </a:r>
            <a:r>
              <a:rPr lang="en-US" sz="1800" dirty="0"/>
              <a:t>are four more youths that demonstrated incredible mastery over themselves (Daniel 1). These four teens were brought from Palestine to Babylon by Nebuchadnezzar. His intent was to train them for service in the government. One aspect of their training involved their diet which was provided from the king’s table. For some reason this food and drink was regarded as unclean by Jews. It may have been unclean because of the kind of food it was, or it may have been so because it had been offered to idols (Leviticus 11; cf. I Corinthians 8) The drink may have been rejected because it was intoxicating (</a:t>
            </a:r>
            <a:r>
              <a:rPr lang="en-US" sz="1800" dirty="0">
                <a:hlinkClick r:id="rId3"/>
              </a:rPr>
              <a:t>Proverbs 23:31</a:t>
            </a:r>
            <a:r>
              <a:rPr lang="en-US" sz="1800" dirty="0"/>
              <a:t>; </a:t>
            </a:r>
            <a:r>
              <a:rPr lang="en-US" sz="1800" dirty="0">
                <a:hlinkClick r:id="rId4"/>
              </a:rPr>
              <a:t>Isaiah 5:11</a:t>
            </a:r>
            <a:r>
              <a:rPr lang="en-US" sz="1800" dirty="0"/>
              <a:t>, </a:t>
            </a:r>
            <a:r>
              <a:rPr lang="en-US" sz="1800" dirty="0">
                <a:hlinkClick r:id="rId5"/>
              </a:rPr>
              <a:t>22</a:t>
            </a:r>
            <a:r>
              <a:rPr lang="en-US" sz="1800" dirty="0"/>
              <a:t>).</a:t>
            </a:r>
          </a:p>
          <a:p>
            <a:pPr marL="0" indent="0">
              <a:buNone/>
            </a:pPr>
            <a:r>
              <a:rPr lang="en-US" b="1" dirty="0"/>
              <a:t>Jesus</a:t>
            </a:r>
            <a:r>
              <a:rPr lang="en-US" sz="1800" dirty="0"/>
              <a:t>- The Holy Spirit led Jesus into the wilderness to be tempted of the devil. The test began in earnest after Jesus had fasted for forty days and nights. Having had no food and no water Jesus was hungry (</a:t>
            </a:r>
            <a:r>
              <a:rPr lang="en-US" sz="1800" dirty="0">
                <a:hlinkClick r:id="rId6"/>
              </a:rPr>
              <a:t>Matthew 4: 2</a:t>
            </a:r>
            <a:r>
              <a:rPr lang="en-US" sz="1800" dirty="0"/>
              <a:t>). In this time of weakness, Satan came and tempted Jesus to turn stones into bread. But, our Lord refused because man does not live by bread alone, but by every word that proceeds from the mouth of God (</a:t>
            </a:r>
            <a:r>
              <a:rPr lang="en-US" sz="1800" dirty="0">
                <a:hlinkClick r:id="rId7"/>
              </a:rPr>
              <a:t>Luke 4:4</a:t>
            </a:r>
            <a:r>
              <a:rPr lang="en-US" sz="1800" dirty="0"/>
              <a:t>).</a:t>
            </a:r>
          </a:p>
          <a:p>
            <a:pPr marL="0" indent="0">
              <a:buNone/>
            </a:pPr>
            <a:r>
              <a:rPr lang="en-US" sz="1800" dirty="0"/>
              <a:t>How do you react when something doesn’t go your way? Do we resort </a:t>
            </a:r>
            <a:r>
              <a:rPr lang="en-US" sz="1800"/>
              <a:t>to the </a:t>
            </a:r>
            <a:r>
              <a:rPr lang="en-US" sz="1800" dirty="0"/>
              <a:t>world for guidance? social media, gossip, hatred, back talk..</a:t>
            </a:r>
          </a:p>
          <a:p>
            <a:pPr marL="0" indent="0">
              <a:buNone/>
            </a:pPr>
            <a:r>
              <a:rPr lang="en-US" sz="1800" dirty="0"/>
              <a:t>Remember: The flesh wants to please itself. </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43682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Layout</a:t>
            </a:r>
          </a:p>
        </p:txBody>
      </p:sp>
      <p:sp>
        <p:nvSpPr>
          <p:cNvPr id="3" name="Subtitle 2"/>
          <p:cNvSpPr>
            <a:spLocks noGrp="1"/>
          </p:cNvSpPr>
          <p:nvPr>
            <p:ph type="subTitle" idx="1"/>
          </p:nvPr>
        </p:nvSpPr>
        <p:spPr/>
        <p:txBody>
          <a:bodyPr/>
          <a:lstStyle/>
          <a:p>
            <a:r>
              <a:rPr lang="en-US" dirty="0">
                <a:solidFill>
                  <a:schemeClr val="tx1">
                    <a:lumMod val="50000"/>
                  </a:schemeClr>
                </a:solidFill>
              </a:rPr>
              <a:t>Subtitle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88" y="0"/>
            <a:ext cx="12495213" cy="6858000"/>
          </a:xfrm>
          <a:prstGeom prst="rect">
            <a:avLst/>
          </a:prstGeom>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6612" y="0"/>
            <a:ext cx="9601200" cy="502276"/>
          </a:xfrm>
        </p:spPr>
        <p:txBody>
          <a:bodyPr>
            <a:normAutofit fontScale="90000"/>
          </a:bodyPr>
          <a:lstStyle/>
          <a:p>
            <a:pPr algn="ctr"/>
            <a:r>
              <a:rPr lang="en-US" dirty="0"/>
              <a:t>Imagine </a:t>
            </a:r>
            <a:r>
              <a:rPr lang="en-US" dirty="0" err="1"/>
              <a:t>Iff</a:t>
            </a:r>
            <a:endParaRPr lang="en-US" dirty="0"/>
          </a:p>
        </p:txBody>
      </p:sp>
      <p:sp>
        <p:nvSpPr>
          <p:cNvPr id="3" name="Content Placeholder 2"/>
          <p:cNvSpPr>
            <a:spLocks noGrp="1"/>
          </p:cNvSpPr>
          <p:nvPr>
            <p:ph idx="1"/>
          </p:nvPr>
        </p:nvSpPr>
        <p:spPr>
          <a:xfrm>
            <a:off x="150812" y="568816"/>
            <a:ext cx="11582400" cy="6136783"/>
          </a:xfrm>
        </p:spPr>
        <p:txBody>
          <a:bodyPr>
            <a:normAutofit/>
          </a:bodyPr>
          <a:lstStyle/>
          <a:p>
            <a:pPr marL="0" indent="0">
              <a:buNone/>
            </a:pPr>
            <a:endParaRPr lang="en-US" sz="1800" dirty="0"/>
          </a:p>
          <a:p>
            <a:pPr marL="0" indent="0">
              <a:buNone/>
            </a:pP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342812" cy="6858000"/>
          </a:xfrm>
          <a:prstGeom prst="rect">
            <a:avLst/>
          </a:prstGeom>
        </p:spPr>
      </p:pic>
    </p:spTree>
    <p:extLst>
      <p:ext uri="{BB962C8B-B14F-4D97-AF65-F5344CB8AC3E}">
        <p14:creationId xmlns:p14="http://schemas.microsoft.com/office/powerpoint/2010/main" val="366329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370012" y="0"/>
            <a:ext cx="9601200" cy="533400"/>
          </a:xfrm>
        </p:spPr>
        <p:txBody>
          <a:bodyPr/>
          <a:lstStyle/>
          <a:p>
            <a:pPr algn="ctr"/>
            <a:r>
              <a:rPr lang="en-US" dirty="0"/>
              <a:t>You Need Some Fruit In Your Diet</a:t>
            </a:r>
          </a:p>
        </p:txBody>
      </p:sp>
      <p:pic>
        <p:nvPicPr>
          <p:cNvPr id="4" name="Content Placeholder 3"/>
          <p:cNvPicPr>
            <a:picLocks noGrp="1" noChangeAspect="1"/>
          </p:cNvPicPr>
          <p:nvPr>
            <p:ph idx="1"/>
          </p:nvPr>
        </p:nvPicPr>
        <p:blipFill>
          <a:blip r:embed="rId3"/>
          <a:stretch>
            <a:fillRect/>
          </a:stretch>
        </p:blipFill>
        <p:spPr>
          <a:xfrm>
            <a:off x="150812" y="381000"/>
            <a:ext cx="11887200" cy="6477000"/>
          </a:xfrm>
          <a:prstGeom prst="rect">
            <a:avLst/>
          </a:prstGeom>
        </p:spPr>
      </p:pic>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Who Are You?</a:t>
            </a:r>
          </a:p>
        </p:txBody>
      </p:sp>
      <p:pic>
        <p:nvPicPr>
          <p:cNvPr id="5" name="Content Placeholder 4"/>
          <p:cNvPicPr>
            <a:picLocks noGrp="1" noChangeAspect="1"/>
          </p:cNvPicPr>
          <p:nvPr>
            <p:ph idx="1"/>
          </p:nvPr>
        </p:nvPicPr>
        <p:blipFill>
          <a:blip r:embed="rId3"/>
          <a:stretch>
            <a:fillRect/>
          </a:stretch>
        </p:blipFill>
        <p:spPr>
          <a:xfrm>
            <a:off x="74612" y="1752600"/>
            <a:ext cx="12188825" cy="4933950"/>
          </a:xfrm>
          <a:prstGeom prst="rect">
            <a:avLst/>
          </a:prstGeom>
        </p:spPr>
      </p:pic>
    </p:spTree>
    <p:extLst>
      <p:ext uri="{BB962C8B-B14F-4D97-AF65-F5344CB8AC3E}">
        <p14:creationId xmlns:p14="http://schemas.microsoft.com/office/powerpoint/2010/main" val="82324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What kind of Christian do people think I am?</a:t>
            </a:r>
          </a:p>
        </p:txBody>
      </p:sp>
      <p:pic>
        <p:nvPicPr>
          <p:cNvPr id="2050"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1812" y="1828800"/>
            <a:ext cx="11049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10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12812" y="31124"/>
            <a:ext cx="9601200" cy="1143000"/>
          </a:xfrm>
        </p:spPr>
        <p:txBody>
          <a:bodyPr/>
          <a:lstStyle/>
          <a:p>
            <a:pPr algn="ctr"/>
            <a:r>
              <a:rPr lang="en-US" dirty="0"/>
              <a:t>Works of the Flesh (Gal. 5:16-22)</a:t>
            </a:r>
          </a:p>
        </p:txBody>
      </p:sp>
      <p:sp>
        <p:nvSpPr>
          <p:cNvPr id="3" name="Content Placeholder 2"/>
          <p:cNvSpPr>
            <a:spLocks noGrp="1"/>
          </p:cNvSpPr>
          <p:nvPr>
            <p:ph idx="1"/>
          </p:nvPr>
        </p:nvSpPr>
        <p:spPr>
          <a:xfrm>
            <a:off x="227012" y="1174124"/>
            <a:ext cx="11582400" cy="5531476"/>
          </a:xfrm>
        </p:spPr>
        <p:txBody>
          <a:bodyPr>
            <a:normAutofit/>
          </a:bodyPr>
          <a:lstStyle/>
          <a:p>
            <a:pPr marL="0" indent="0">
              <a:buNone/>
            </a:pPr>
            <a:r>
              <a:rPr lang="en-US" sz="3200" b="1" dirty="0"/>
              <a:t>16</a:t>
            </a:r>
            <a:r>
              <a:rPr lang="en-US" sz="3200" dirty="0"/>
              <a:t> I say then: Walk in the Spirit, and you shall not fulfill the lust of the flesh.</a:t>
            </a:r>
            <a:r>
              <a:rPr lang="en-US" sz="3200" b="1" dirty="0"/>
              <a:t>17</a:t>
            </a:r>
            <a:r>
              <a:rPr lang="en-US" sz="3200" dirty="0"/>
              <a:t> For the flesh lusts against the Spirit, and the Spirit against the flesh; and these are contrary to one another, so that you do not do the things that you wish.</a:t>
            </a:r>
            <a:r>
              <a:rPr lang="en-US" sz="3200" b="1" dirty="0"/>
              <a:t>18</a:t>
            </a:r>
            <a:r>
              <a:rPr lang="en-US" sz="3200" dirty="0"/>
              <a:t> But if you are led by the Spirit, you are not under the law.</a:t>
            </a:r>
            <a:r>
              <a:rPr lang="en-US" sz="3200" b="1" dirty="0"/>
              <a:t>19</a:t>
            </a:r>
            <a:r>
              <a:rPr lang="en-US" sz="3200" dirty="0"/>
              <a:t> Now the </a:t>
            </a:r>
            <a:r>
              <a:rPr lang="en-US" sz="3200" u="sng" dirty="0"/>
              <a:t>works of the flesh </a:t>
            </a:r>
            <a:r>
              <a:rPr lang="en-US" sz="3200" dirty="0"/>
              <a:t>are evident, which are: adultery, fornication, uncleanness, lewdness,</a:t>
            </a:r>
            <a:r>
              <a:rPr lang="en-US" sz="3200" b="1" dirty="0"/>
              <a:t>20</a:t>
            </a:r>
            <a:r>
              <a:rPr lang="en-US" sz="3200" dirty="0"/>
              <a:t> idolatry, sorcery, hatred, contentions, jealousies, outbursts of wrath, selfish ambitions, dissensions, heresies,</a:t>
            </a:r>
            <a:r>
              <a:rPr lang="en-US" sz="3200" b="1" dirty="0"/>
              <a:t>21</a:t>
            </a:r>
            <a:r>
              <a:rPr lang="en-US" sz="3200" dirty="0"/>
              <a:t> envy, murders, drunkenness, revelries, and the like; of which I tell you beforehand, just as I also told you in time past, that those who practice such things will not inherit the kingdom of God.</a:t>
            </a:r>
          </a:p>
        </p:txBody>
      </p:sp>
    </p:spTree>
    <p:extLst>
      <p:ext uri="{BB962C8B-B14F-4D97-AF65-F5344CB8AC3E}">
        <p14:creationId xmlns:p14="http://schemas.microsoft.com/office/powerpoint/2010/main" val="175988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12812" y="31124"/>
            <a:ext cx="9601200" cy="654676"/>
          </a:xfrm>
        </p:spPr>
        <p:txBody>
          <a:bodyPr/>
          <a:lstStyle/>
          <a:p>
            <a:pPr algn="ctr"/>
            <a:r>
              <a:rPr lang="en-US" dirty="0"/>
              <a:t>Fruit of the Spirit (Gal. 5:22-23)</a:t>
            </a:r>
          </a:p>
        </p:txBody>
      </p:sp>
      <p:sp>
        <p:nvSpPr>
          <p:cNvPr id="3" name="Content Placeholder 2"/>
          <p:cNvSpPr>
            <a:spLocks noGrp="1"/>
          </p:cNvSpPr>
          <p:nvPr>
            <p:ph idx="1"/>
          </p:nvPr>
        </p:nvSpPr>
        <p:spPr>
          <a:xfrm>
            <a:off x="227012" y="609600"/>
            <a:ext cx="11582400" cy="5943600"/>
          </a:xfrm>
        </p:spPr>
        <p:txBody>
          <a:bodyPr>
            <a:normAutofit fontScale="92500" lnSpcReduction="10000"/>
          </a:bodyPr>
          <a:lstStyle/>
          <a:p>
            <a:pPr marL="0" indent="0">
              <a:buNone/>
            </a:pPr>
            <a:r>
              <a:rPr lang="en-US" sz="3200" b="1" u="sng" dirty="0"/>
              <a:t>Love</a:t>
            </a:r>
            <a:r>
              <a:rPr lang="en-US" dirty="0"/>
              <a:t>- an intense feeling of deep affection.</a:t>
            </a:r>
          </a:p>
          <a:p>
            <a:pPr marL="0" indent="0">
              <a:buNone/>
            </a:pPr>
            <a:r>
              <a:rPr lang="en-US" b="1" dirty="0"/>
              <a:t>Jesus- Ultimate example of love.. John 3:16 </a:t>
            </a:r>
            <a:r>
              <a:rPr lang="en-US" baseline="30000" dirty="0"/>
              <a:t>16 </a:t>
            </a:r>
            <a:r>
              <a:rPr lang="en-US" dirty="0"/>
              <a:t>For God so loved the world that He gave His only begotten Son, that whoever believes in Him should not perish but have everlasting life. </a:t>
            </a:r>
          </a:p>
          <a:p>
            <a:pPr marL="0" indent="0">
              <a:buNone/>
            </a:pPr>
            <a:r>
              <a:rPr lang="en-US" u="sng" dirty="0">
                <a:effectLst>
                  <a:outerShdw blurRad="38100" dist="38100" dir="2700000" algn="tl">
                    <a:srgbClr val="000000">
                      <a:alpha val="43137"/>
                    </a:srgbClr>
                  </a:outerShdw>
                </a:effectLst>
              </a:rPr>
              <a:t>1 Cor. 13:4-5- </a:t>
            </a:r>
            <a:r>
              <a:rPr lang="en-US" b="1" baseline="30000" dirty="0"/>
              <a:t>4 </a:t>
            </a:r>
            <a:r>
              <a:rPr lang="en-US" dirty="0"/>
              <a:t>Love suffers long </a:t>
            </a:r>
            <a:r>
              <a:rPr lang="en-US" i="1" dirty="0"/>
              <a:t>and</a:t>
            </a:r>
            <a:r>
              <a:rPr lang="en-US" dirty="0"/>
              <a:t> is kind; love does not envy; love does not parade itself, is not </a:t>
            </a:r>
            <a:r>
              <a:rPr lang="en-US" baseline="30000" dirty="0"/>
              <a:t>[</a:t>
            </a:r>
            <a:r>
              <a:rPr lang="en-US" baseline="30000" dirty="0">
                <a:hlinkClick r:id="rId3" tooltip="See footnote a"/>
              </a:rPr>
              <a:t>a</a:t>
            </a:r>
            <a:r>
              <a:rPr lang="en-US" baseline="30000" dirty="0"/>
              <a:t>]</a:t>
            </a:r>
            <a:r>
              <a:rPr lang="en-US" dirty="0"/>
              <a:t>puffed up; </a:t>
            </a:r>
            <a:r>
              <a:rPr lang="en-US" b="1" baseline="30000" dirty="0"/>
              <a:t>5 </a:t>
            </a:r>
            <a:r>
              <a:rPr lang="en-US" dirty="0"/>
              <a:t>does not behave rudely, does not seek its own, is not provoked, </a:t>
            </a:r>
            <a:r>
              <a:rPr lang="en-US" baseline="30000" dirty="0"/>
              <a:t>[</a:t>
            </a:r>
            <a:r>
              <a:rPr lang="en-US" baseline="30000" dirty="0">
                <a:hlinkClick r:id="rId4" tooltip="See footnote b"/>
              </a:rPr>
              <a:t>b</a:t>
            </a:r>
            <a:r>
              <a:rPr lang="en-US" baseline="30000" dirty="0"/>
              <a:t>]</a:t>
            </a:r>
            <a:r>
              <a:rPr lang="en-US" dirty="0"/>
              <a:t>thinks no evil; </a:t>
            </a:r>
          </a:p>
          <a:p>
            <a:pPr marL="0" indent="0">
              <a:buNone/>
            </a:pPr>
            <a:r>
              <a:rPr lang="en-US" b="1" dirty="0"/>
              <a:t>Fornication, uncleanness, lewdness and adultery-  </a:t>
            </a:r>
            <a:r>
              <a:rPr lang="en-US" b="1" dirty="0">
                <a:solidFill>
                  <a:srgbClr val="FF0000"/>
                </a:solidFill>
              </a:rPr>
              <a:t>deceptive love </a:t>
            </a:r>
          </a:p>
          <a:p>
            <a:pPr marL="0" indent="0">
              <a:buNone/>
            </a:pPr>
            <a:r>
              <a:rPr lang="en-US" b="1" dirty="0"/>
              <a:t>Hatred, contentions, jealousies, wrath, selfish ambitions, dissensions, heresies, envy, murder- exact </a:t>
            </a:r>
            <a:r>
              <a:rPr lang="en-US" b="1" dirty="0">
                <a:solidFill>
                  <a:srgbClr val="FF0000"/>
                </a:solidFill>
              </a:rPr>
              <a:t>opposite of love</a:t>
            </a:r>
          </a:p>
          <a:p>
            <a:pPr marL="0" indent="0">
              <a:buNone/>
            </a:pPr>
            <a:r>
              <a:rPr lang="en-US" b="1" dirty="0"/>
              <a:t>Sorcery &amp; idolatry- </a:t>
            </a:r>
            <a:r>
              <a:rPr lang="en-US" b="1" dirty="0">
                <a:solidFill>
                  <a:srgbClr val="FF0000"/>
                </a:solidFill>
              </a:rPr>
              <a:t>deceptive love towards our God</a:t>
            </a:r>
          </a:p>
          <a:p>
            <a:pPr marL="0" indent="0">
              <a:buNone/>
            </a:pPr>
            <a:r>
              <a:rPr lang="en-US" b="1" dirty="0"/>
              <a:t>Revelries and </a:t>
            </a:r>
            <a:r>
              <a:rPr lang="en-US" b="1" dirty="0" err="1"/>
              <a:t>Drunkeness</a:t>
            </a:r>
            <a:r>
              <a:rPr lang="en-US" b="1" dirty="0"/>
              <a:t>- </a:t>
            </a:r>
            <a:r>
              <a:rPr lang="en-US" b="1" dirty="0">
                <a:solidFill>
                  <a:srgbClr val="FF0000"/>
                </a:solidFill>
              </a:rPr>
              <a:t>sorrowful attempts to fill the empty space that only love can fill.</a:t>
            </a:r>
          </a:p>
          <a:p>
            <a:pPr marL="0" indent="0">
              <a:buNone/>
            </a:pPr>
            <a:endParaRPr lang="en-US" b="1" dirty="0">
              <a:solidFill>
                <a:srgbClr val="FF0000"/>
              </a:solidFill>
            </a:endParaRPr>
          </a:p>
          <a:p>
            <a:pPr marL="0" indent="0">
              <a:buNone/>
            </a:pPr>
            <a:r>
              <a:rPr lang="en-US" sz="3600" b="1" dirty="0"/>
              <a:t>Joy</a:t>
            </a:r>
            <a:r>
              <a:rPr lang="en-US" dirty="0"/>
              <a:t>- a feeling of great pleasure and happiness.</a:t>
            </a:r>
          </a:p>
          <a:p>
            <a:pPr marL="0" indent="0">
              <a:buNone/>
            </a:pPr>
            <a:r>
              <a:rPr lang="en-US" b="1" u="sng" dirty="0"/>
              <a:t>Prodigal Son- </a:t>
            </a:r>
            <a:r>
              <a:rPr lang="en-US" dirty="0"/>
              <a:t>Luke 15:32 </a:t>
            </a:r>
            <a:r>
              <a:rPr lang="en-US" baseline="30000" dirty="0"/>
              <a:t>32 </a:t>
            </a:r>
            <a:r>
              <a:rPr lang="en-US" dirty="0"/>
              <a:t>It was right that we should make merry and be glad, for your brother was dead and is alive again, and was lost and is found.’”</a:t>
            </a:r>
          </a:p>
          <a:p>
            <a:pPr marL="0" indent="0">
              <a:buNone/>
            </a:pPr>
            <a:endParaRPr lang="en-US" dirty="0"/>
          </a:p>
        </p:txBody>
      </p:sp>
    </p:spTree>
    <p:extLst>
      <p:ext uri="{BB962C8B-B14F-4D97-AF65-F5344CB8AC3E}">
        <p14:creationId xmlns:p14="http://schemas.microsoft.com/office/powerpoint/2010/main" val="256036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12812" y="31124"/>
            <a:ext cx="9601200" cy="502276"/>
          </a:xfrm>
        </p:spPr>
        <p:txBody>
          <a:bodyPr>
            <a:normAutofit fontScale="90000"/>
          </a:bodyPr>
          <a:lstStyle/>
          <a:p>
            <a:pPr algn="ctr"/>
            <a:r>
              <a:rPr lang="en-US" dirty="0"/>
              <a:t>Fruit of the Spirit</a:t>
            </a:r>
          </a:p>
        </p:txBody>
      </p:sp>
      <p:sp>
        <p:nvSpPr>
          <p:cNvPr id="3" name="Content Placeholder 2"/>
          <p:cNvSpPr>
            <a:spLocks noGrp="1"/>
          </p:cNvSpPr>
          <p:nvPr>
            <p:ph idx="1"/>
          </p:nvPr>
        </p:nvSpPr>
        <p:spPr>
          <a:xfrm>
            <a:off x="150812" y="568816"/>
            <a:ext cx="11582400" cy="6136783"/>
          </a:xfrm>
        </p:spPr>
        <p:txBody>
          <a:bodyPr>
            <a:normAutofit/>
          </a:bodyPr>
          <a:lstStyle/>
          <a:p>
            <a:pPr marL="0" indent="0">
              <a:buNone/>
            </a:pPr>
            <a:r>
              <a:rPr lang="en-US" sz="3200" b="1" u="sng" dirty="0"/>
              <a:t>Peace</a:t>
            </a:r>
            <a:r>
              <a:rPr lang="en-US" dirty="0"/>
              <a:t>- freedom from disturbance; quiet and tranquility.</a:t>
            </a:r>
          </a:p>
          <a:p>
            <a:pPr marL="0" indent="0">
              <a:buNone/>
            </a:pPr>
            <a:r>
              <a:rPr lang="en-US" u="sng" dirty="0">
                <a:effectLst>
                  <a:outerShdw blurRad="38100" dist="38100" dir="2700000" algn="tl">
                    <a:srgbClr val="000000">
                      <a:alpha val="43137"/>
                    </a:srgbClr>
                  </a:outerShdw>
                </a:effectLst>
              </a:rPr>
              <a:t>John 16:33 </a:t>
            </a:r>
            <a:r>
              <a:rPr lang="en-US" dirty="0"/>
              <a:t>“These things I have spoken unto you, that in me ye might have peace. In the world ye shall have tribulation: but be of good cheer; I have overcome the world.”</a:t>
            </a:r>
            <a:br>
              <a:rPr lang="en-US" dirty="0"/>
            </a:br>
            <a:r>
              <a:rPr lang="en-US" b="1" dirty="0">
                <a:hlinkClick r:id="rId3" tooltip="Matthew 5:9"/>
              </a:rPr>
              <a:t>Matthew 5:9</a:t>
            </a:r>
            <a:r>
              <a:rPr lang="en-US" dirty="0"/>
              <a:t> - Blessed [are] the peacemakers: for they shall be called the children of God.</a:t>
            </a:r>
          </a:p>
          <a:p>
            <a:pPr marL="0" indent="0">
              <a:buNone/>
            </a:pPr>
            <a:r>
              <a:rPr lang="en-US" dirty="0"/>
              <a:t>A peacemaker is someone who experiences the peace of God (</a:t>
            </a:r>
            <a:r>
              <a:rPr lang="en-US" dirty="0">
                <a:hlinkClick r:id="rId4"/>
              </a:rPr>
              <a:t>Philippians 4:7</a:t>
            </a:r>
            <a:r>
              <a:rPr lang="en-US" dirty="0"/>
              <a:t>) because he is at peace (</a:t>
            </a:r>
            <a:r>
              <a:rPr lang="en-US" dirty="0">
                <a:hlinkClick r:id="rId5"/>
              </a:rPr>
              <a:t>Romans 5:1</a:t>
            </a:r>
            <a:r>
              <a:rPr lang="en-US" dirty="0"/>
              <a:t>) with the God of peace (</a:t>
            </a:r>
            <a:r>
              <a:rPr lang="en-US" dirty="0">
                <a:hlinkClick r:id="rId6"/>
              </a:rPr>
              <a:t>Philippians 4:9</a:t>
            </a:r>
            <a:r>
              <a:rPr lang="en-US" dirty="0"/>
              <a:t>) through the Prince of peace (</a:t>
            </a:r>
            <a:r>
              <a:rPr lang="en-US" dirty="0">
                <a:hlinkClick r:id="rId7"/>
              </a:rPr>
              <a:t>Isaiah 9:6</a:t>
            </a:r>
            <a:r>
              <a:rPr lang="en-US" dirty="0"/>
              <a:t>), who, indeed, is our peace (</a:t>
            </a:r>
            <a:r>
              <a:rPr lang="en-US" dirty="0">
                <a:hlinkClick r:id="rId8"/>
              </a:rPr>
              <a:t>Ephesians 2:14</a:t>
            </a:r>
            <a:r>
              <a:rPr lang="en-US" dirty="0"/>
              <a:t>), and who therefore seeks to live at peace with all others (</a:t>
            </a:r>
            <a:r>
              <a:rPr lang="en-US" dirty="0">
                <a:hlinkClick r:id="rId9"/>
              </a:rPr>
              <a:t>Romans 12:18</a:t>
            </a:r>
            <a:r>
              <a:rPr lang="en-US" dirty="0"/>
              <a:t>) and proclaims the gospel of peace (</a:t>
            </a:r>
            <a:r>
              <a:rPr lang="en-US" dirty="0">
                <a:hlinkClick r:id="rId10"/>
              </a:rPr>
              <a:t>Ephesians 6:15</a:t>
            </a:r>
            <a:r>
              <a:rPr lang="en-US" dirty="0"/>
              <a:t>) so that others might have joy and peace in believing (</a:t>
            </a:r>
            <a:r>
              <a:rPr lang="en-US" dirty="0">
                <a:hlinkClick r:id="rId11"/>
              </a:rPr>
              <a:t>Romans 15:13</a:t>
            </a:r>
            <a:r>
              <a:rPr lang="en-US" dirty="0"/>
              <a:t>).</a:t>
            </a:r>
          </a:p>
          <a:p>
            <a:pPr marL="0" indent="0">
              <a:buNone/>
            </a:pPr>
            <a:endParaRPr lang="en-US" dirty="0"/>
          </a:p>
          <a:p>
            <a:pPr marL="0" indent="0">
              <a:buNone/>
            </a:pPr>
            <a:r>
              <a:rPr lang="en-US" sz="2400" b="1" u="sng" dirty="0"/>
              <a:t>Long suffering</a:t>
            </a:r>
            <a:r>
              <a:rPr lang="en-US" dirty="0"/>
              <a:t>-having or showing patience in spite of troubles, especially those caused by other people.</a:t>
            </a:r>
          </a:p>
          <a:p>
            <a:pPr marL="0" indent="0">
              <a:buNone/>
            </a:pPr>
            <a:r>
              <a:rPr lang="en-US" dirty="0"/>
              <a:t>David- 1 Samuel 31. Wronged by Saul, wrong by </a:t>
            </a:r>
            <a:r>
              <a:rPr lang="en-US" dirty="0" err="1"/>
              <a:t>Absolom</a:t>
            </a:r>
            <a:endParaRPr lang="en-US" dirty="0"/>
          </a:p>
          <a:p>
            <a:pPr marL="0" indent="0">
              <a:buNone/>
            </a:pPr>
            <a:r>
              <a:rPr lang="en-US" b="1" u="sng" dirty="0"/>
              <a:t>1 Cor. 10:13 </a:t>
            </a:r>
            <a:r>
              <a:rPr lang="en-US" baseline="30000" dirty="0"/>
              <a:t>13 </a:t>
            </a:r>
            <a:r>
              <a:rPr lang="en-US" dirty="0"/>
              <a:t>No temptation has overtaken you except such as is common to man; but God </a:t>
            </a:r>
            <a:r>
              <a:rPr lang="en-US" i="1" dirty="0"/>
              <a:t>is</a:t>
            </a:r>
            <a:r>
              <a:rPr lang="en-US" dirty="0"/>
              <a:t> faithful, who will not allow you to be tempted beyond what you are able, but with the temptation will also make the way of escape, that you may be able to bear </a:t>
            </a:r>
            <a:r>
              <a:rPr lang="en-US" i="1" dirty="0"/>
              <a:t>it.</a:t>
            </a:r>
            <a:endParaRPr lang="en-US" dirty="0"/>
          </a:p>
          <a:p>
            <a:pPr marL="0" indent="0">
              <a:buNone/>
            </a:pPr>
            <a:endParaRPr lang="en-US" dirty="0"/>
          </a:p>
        </p:txBody>
      </p:sp>
    </p:spTree>
    <p:extLst>
      <p:ext uri="{BB962C8B-B14F-4D97-AF65-F5344CB8AC3E}">
        <p14:creationId xmlns:p14="http://schemas.microsoft.com/office/powerpoint/2010/main" val="229291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6612" y="0"/>
            <a:ext cx="9601200" cy="502276"/>
          </a:xfrm>
        </p:spPr>
        <p:txBody>
          <a:bodyPr>
            <a:normAutofit fontScale="90000"/>
          </a:bodyPr>
          <a:lstStyle/>
          <a:p>
            <a:pPr algn="ctr"/>
            <a:r>
              <a:rPr lang="en-US" dirty="0"/>
              <a:t>Fruit of the Spirit</a:t>
            </a:r>
          </a:p>
        </p:txBody>
      </p:sp>
      <p:sp>
        <p:nvSpPr>
          <p:cNvPr id="3" name="Content Placeholder 2"/>
          <p:cNvSpPr>
            <a:spLocks noGrp="1"/>
          </p:cNvSpPr>
          <p:nvPr>
            <p:ph idx="1"/>
          </p:nvPr>
        </p:nvSpPr>
        <p:spPr>
          <a:xfrm>
            <a:off x="150812" y="568816"/>
            <a:ext cx="11582400" cy="6136783"/>
          </a:xfrm>
        </p:spPr>
        <p:txBody>
          <a:bodyPr>
            <a:normAutofit/>
          </a:bodyPr>
          <a:lstStyle/>
          <a:p>
            <a:pPr marL="0" indent="0">
              <a:buNone/>
            </a:pPr>
            <a:r>
              <a:rPr lang="en-US" sz="3200" b="1" u="sng" dirty="0"/>
              <a:t>Gentleness</a:t>
            </a:r>
            <a:r>
              <a:rPr lang="en-US" dirty="0"/>
              <a:t>- the quality of being kind, tender, or mild-mannered.</a:t>
            </a:r>
          </a:p>
          <a:p>
            <a:pPr marL="0" indent="0">
              <a:buNone/>
            </a:pPr>
            <a:r>
              <a:rPr lang="en-US" sz="2400" b="1" u="sng" dirty="0"/>
              <a:t>Paul-</a:t>
            </a:r>
            <a:r>
              <a:rPr lang="en-US" sz="2400" dirty="0"/>
              <a:t>  </a:t>
            </a:r>
            <a:r>
              <a:rPr lang="en-US" sz="2400" b="1" u="sng" dirty="0">
                <a:effectLst>
                  <a:outerShdw blurRad="38100" dist="38100" dir="2700000" algn="tl">
                    <a:srgbClr val="000000">
                      <a:alpha val="43137"/>
                    </a:srgbClr>
                  </a:outerShdw>
                </a:effectLst>
              </a:rPr>
              <a:t>I Thess.2:7 </a:t>
            </a:r>
            <a:r>
              <a:rPr lang="en-US" sz="2400" baseline="30000" dirty="0"/>
              <a:t>7 </a:t>
            </a:r>
            <a:r>
              <a:rPr lang="en-US" sz="2400" dirty="0"/>
              <a:t>But we were gentle among you, just as a nursing </a:t>
            </a:r>
            <a:r>
              <a:rPr lang="en-US" sz="2400" i="1" dirty="0"/>
              <a:t>mother</a:t>
            </a:r>
            <a:r>
              <a:rPr lang="en-US" sz="2400" dirty="0"/>
              <a:t> cherishes her own children.</a:t>
            </a:r>
          </a:p>
          <a:p>
            <a:pPr>
              <a:buFontTx/>
              <a:buChar char="-"/>
            </a:pPr>
            <a:r>
              <a:rPr lang="en-US" sz="2400" dirty="0"/>
              <a:t>Gentleness is a strong hand with a soft touch</a:t>
            </a:r>
          </a:p>
          <a:p>
            <a:pPr>
              <a:buFontTx/>
              <a:buChar char="-"/>
            </a:pPr>
            <a:r>
              <a:rPr lang="en-US" sz="2400" dirty="0"/>
              <a:t>A gentle person speaks the truth in a way others can receive.</a:t>
            </a:r>
            <a:endParaRPr lang="en-US" sz="2400" b="1" u="sng" dirty="0"/>
          </a:p>
          <a:p>
            <a:pPr marL="0" indent="0">
              <a:buNone/>
            </a:pPr>
            <a:r>
              <a:rPr lang="en-US" sz="3200" b="1" u="sng" dirty="0"/>
              <a:t>Goodness- </a:t>
            </a:r>
            <a:r>
              <a:rPr lang="en-US" sz="2400" dirty="0"/>
              <a:t>the nutritious, flavorful, or beneficial part of something.</a:t>
            </a:r>
          </a:p>
          <a:p>
            <a:r>
              <a:rPr lang="en-US" sz="2400" dirty="0"/>
              <a:t>God is the source of everything that is good:</a:t>
            </a:r>
          </a:p>
          <a:p>
            <a:r>
              <a:rPr lang="en-US" sz="2400" dirty="0"/>
              <a:t>Every good thing bestowed and every perfect gift is from above, coming down from the Father of lights, with whom there is no variation, or shifting shadow </a:t>
            </a:r>
            <a:r>
              <a:rPr lang="en-US" sz="2400" b="1" dirty="0">
                <a:effectLst>
                  <a:outerShdw blurRad="38100" dist="38100" dir="2700000" algn="tl">
                    <a:srgbClr val="000000">
                      <a:alpha val="43137"/>
                    </a:srgbClr>
                  </a:outerShdw>
                </a:effectLst>
              </a:rPr>
              <a:t>(James 1:17).</a:t>
            </a:r>
          </a:p>
          <a:p>
            <a:r>
              <a:rPr lang="en-US" sz="2400" b="1" dirty="0">
                <a:effectLst>
                  <a:outerShdw blurRad="38100" dist="38100" dir="2700000" algn="tl">
                    <a:srgbClr val="000000">
                      <a:alpha val="43137"/>
                    </a:srgbClr>
                  </a:outerShdw>
                </a:effectLst>
              </a:rPr>
              <a:t>Full of generosity…</a:t>
            </a:r>
          </a:p>
          <a:p>
            <a:endParaRPr lang="en-US" sz="2400" b="1" dirty="0">
              <a:effectLst>
                <a:outerShdw blurRad="38100" dist="38100" dir="2700000" algn="tl">
                  <a:srgbClr val="000000">
                    <a:alpha val="43137"/>
                  </a:srgbClr>
                </a:outerShdw>
              </a:effectLst>
            </a:endParaRP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88660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36612" y="0"/>
            <a:ext cx="9601200" cy="502276"/>
          </a:xfrm>
        </p:spPr>
        <p:txBody>
          <a:bodyPr>
            <a:normAutofit fontScale="90000"/>
          </a:bodyPr>
          <a:lstStyle/>
          <a:p>
            <a:pPr algn="ctr"/>
            <a:r>
              <a:rPr lang="en-US" dirty="0"/>
              <a:t>Fruit of the Spirit</a:t>
            </a:r>
          </a:p>
        </p:txBody>
      </p:sp>
      <p:sp>
        <p:nvSpPr>
          <p:cNvPr id="3" name="Content Placeholder 2"/>
          <p:cNvSpPr>
            <a:spLocks noGrp="1"/>
          </p:cNvSpPr>
          <p:nvPr>
            <p:ph idx="1"/>
          </p:nvPr>
        </p:nvSpPr>
        <p:spPr>
          <a:xfrm>
            <a:off x="150812" y="568816"/>
            <a:ext cx="11582400" cy="6136783"/>
          </a:xfrm>
        </p:spPr>
        <p:txBody>
          <a:bodyPr>
            <a:normAutofit fontScale="92500" lnSpcReduction="10000"/>
          </a:bodyPr>
          <a:lstStyle/>
          <a:p>
            <a:pPr marL="0" indent="0">
              <a:buNone/>
            </a:pPr>
            <a:r>
              <a:rPr lang="en-US" sz="3200" b="1" u="sng" dirty="0"/>
              <a:t>Faith</a:t>
            </a:r>
            <a:r>
              <a:rPr lang="en-US" dirty="0"/>
              <a:t>- </a:t>
            </a:r>
            <a:r>
              <a:rPr lang="en-US" sz="2400" dirty="0"/>
              <a:t>complete trust or confidence in someone or something.  </a:t>
            </a:r>
          </a:p>
          <a:p>
            <a:pPr marL="0" indent="0">
              <a:buNone/>
            </a:pPr>
            <a:r>
              <a:rPr lang="en-US" sz="2400" dirty="0"/>
              <a:t>Hebrews 11:1 -Now faith is the substance of things hoped for, the evidence of things not seen.</a:t>
            </a:r>
          </a:p>
          <a:p>
            <a:pPr marL="0" indent="0">
              <a:buNone/>
            </a:pPr>
            <a:r>
              <a:rPr lang="en-US" sz="2400" dirty="0"/>
              <a:t>Hebrews 11- Abel, Enoch, Noah, Abraham, Sarah, Isaac, Jacob, Joseph &amp; Moses. </a:t>
            </a:r>
          </a:p>
          <a:p>
            <a:pPr marL="0" indent="0">
              <a:buNone/>
            </a:pPr>
            <a:r>
              <a:rPr lang="en-US" sz="2400" dirty="0"/>
              <a:t>By faith “ your name” was ??</a:t>
            </a:r>
          </a:p>
          <a:p>
            <a:pPr marL="0" indent="0">
              <a:buNone/>
            </a:pPr>
            <a:endParaRPr lang="en-US" sz="2400" dirty="0"/>
          </a:p>
          <a:p>
            <a:pPr marL="0" indent="0">
              <a:buNone/>
            </a:pPr>
            <a:r>
              <a:rPr lang="en-US" sz="3200" b="1" u="sng" dirty="0"/>
              <a:t>Meekness- </a:t>
            </a:r>
            <a:r>
              <a:rPr lang="en-US" sz="2800" dirty="0"/>
              <a:t>the fact or condition of being meek; submissiveness. enduring injury with patience and without resentment.</a:t>
            </a:r>
          </a:p>
          <a:p>
            <a:r>
              <a:rPr lang="en-US" sz="2800" b="1" u="sng" dirty="0"/>
              <a:t>Moses </a:t>
            </a:r>
            <a:r>
              <a:rPr lang="en-US" sz="2800" dirty="0"/>
              <a:t>- </a:t>
            </a:r>
            <a:r>
              <a:rPr lang="en-US" sz="2800" b="1" u="sng" dirty="0"/>
              <a:t>Numbers 12: 1-3 </a:t>
            </a:r>
            <a:r>
              <a:rPr lang="en-US" sz="2800" dirty="0"/>
              <a:t>Then Miriam and Aaron spoke against Moses because of the Ethiopian woman whom he had married; for he had married an Ethiopian woman. </a:t>
            </a:r>
            <a:r>
              <a:rPr lang="en-US" sz="2800" baseline="30000" dirty="0"/>
              <a:t>2 </a:t>
            </a:r>
            <a:r>
              <a:rPr lang="en-US" sz="2800" dirty="0"/>
              <a:t>So they said, “Has the </a:t>
            </a:r>
            <a:r>
              <a:rPr lang="en-US" sz="2800" cap="small" dirty="0"/>
              <a:t>Lord</a:t>
            </a:r>
            <a:r>
              <a:rPr lang="en-US" sz="2800" dirty="0"/>
              <a:t> indeed spoken only through Moses? Has He not spoken through us also?” </a:t>
            </a:r>
            <a:r>
              <a:rPr lang="en-US" sz="2800" b="1" u="sng" dirty="0">
                <a:effectLst>
                  <a:outerShdw blurRad="38100" dist="38100" dir="2700000" algn="tl">
                    <a:srgbClr val="000000">
                      <a:alpha val="43137"/>
                    </a:srgbClr>
                  </a:outerShdw>
                </a:effectLst>
              </a:rPr>
              <a:t>And the </a:t>
            </a:r>
            <a:r>
              <a:rPr lang="en-US" sz="2800" b="1" u="sng" cap="small" dirty="0">
                <a:effectLst>
                  <a:outerShdw blurRad="38100" dist="38100" dir="2700000" algn="tl">
                    <a:srgbClr val="000000">
                      <a:alpha val="43137"/>
                    </a:srgbClr>
                  </a:outerShdw>
                </a:effectLst>
              </a:rPr>
              <a:t>Lord</a:t>
            </a:r>
            <a:r>
              <a:rPr lang="en-US" sz="2800" b="1" u="sng" dirty="0">
                <a:effectLst>
                  <a:outerShdw blurRad="38100" dist="38100" dir="2700000" algn="tl">
                    <a:srgbClr val="000000">
                      <a:alpha val="43137"/>
                    </a:srgbClr>
                  </a:outerShdw>
                </a:effectLst>
              </a:rPr>
              <a:t> heard </a:t>
            </a:r>
            <a:r>
              <a:rPr lang="en-US" sz="2800" b="1" i="1" u="sng" dirty="0">
                <a:effectLst>
                  <a:outerShdw blurRad="38100" dist="38100" dir="2700000" algn="tl">
                    <a:srgbClr val="000000">
                      <a:alpha val="43137"/>
                    </a:srgbClr>
                  </a:outerShdw>
                </a:effectLst>
              </a:rPr>
              <a:t>it.</a:t>
            </a:r>
            <a:r>
              <a:rPr lang="en-US" sz="2800" b="1" u="sng" dirty="0">
                <a:effectLst>
                  <a:outerShdw blurRad="38100" dist="38100" dir="2700000" algn="tl">
                    <a:srgbClr val="000000">
                      <a:alpha val="43137"/>
                    </a:srgbClr>
                  </a:outerShdw>
                </a:effectLst>
              </a:rPr>
              <a:t> </a:t>
            </a:r>
            <a:r>
              <a:rPr lang="en-US" sz="2800" b="1" u="sng" baseline="30000" dirty="0">
                <a:effectLst>
                  <a:outerShdw blurRad="38100" dist="38100" dir="2700000" algn="tl">
                    <a:srgbClr val="000000">
                      <a:alpha val="43137"/>
                    </a:srgbClr>
                  </a:outerShdw>
                </a:effectLst>
              </a:rPr>
              <a:t>3 </a:t>
            </a:r>
            <a:r>
              <a:rPr lang="en-US" sz="2800" b="1" u="sng" dirty="0">
                <a:effectLst>
                  <a:outerShdw blurRad="38100" dist="38100" dir="2700000" algn="tl">
                    <a:srgbClr val="000000">
                      <a:alpha val="43137"/>
                    </a:srgbClr>
                  </a:outerShdw>
                </a:effectLst>
              </a:rPr>
              <a:t>(Now the man Moses </a:t>
            </a:r>
            <a:r>
              <a:rPr lang="en-US" sz="2800" b="1" i="1" u="sng" dirty="0">
                <a:effectLst>
                  <a:outerShdw blurRad="38100" dist="38100" dir="2700000" algn="tl">
                    <a:srgbClr val="000000">
                      <a:alpha val="43137"/>
                    </a:srgbClr>
                  </a:outerShdw>
                </a:effectLst>
              </a:rPr>
              <a:t>was</a:t>
            </a:r>
            <a:r>
              <a:rPr lang="en-US" sz="2800" b="1" u="sng" dirty="0">
                <a:effectLst>
                  <a:outerShdw blurRad="38100" dist="38100" dir="2700000" algn="tl">
                    <a:srgbClr val="000000">
                      <a:alpha val="43137"/>
                    </a:srgbClr>
                  </a:outerShdw>
                </a:effectLst>
              </a:rPr>
              <a:t> very humble, more than all men who </a:t>
            </a:r>
            <a:r>
              <a:rPr lang="en-US" sz="2800" b="1" i="1" u="sng" dirty="0">
                <a:effectLst>
                  <a:outerShdw blurRad="38100" dist="38100" dir="2700000" algn="tl">
                    <a:srgbClr val="000000">
                      <a:alpha val="43137"/>
                    </a:srgbClr>
                  </a:outerShdw>
                </a:effectLst>
              </a:rPr>
              <a:t>were</a:t>
            </a:r>
            <a:r>
              <a:rPr lang="en-US" sz="2800" b="1" u="sng" dirty="0">
                <a:effectLst>
                  <a:outerShdw blurRad="38100" dist="38100" dir="2700000" algn="tl">
                    <a:srgbClr val="000000">
                      <a:alpha val="43137"/>
                    </a:srgbClr>
                  </a:outerShdw>
                </a:effectLst>
              </a:rPr>
              <a:t> on the face of the earth.)</a:t>
            </a:r>
          </a:p>
          <a:p>
            <a:pPr marL="0" indent="0">
              <a:buNone/>
            </a:pPr>
            <a:endParaRPr lang="en-US" sz="2800" dirty="0"/>
          </a:p>
        </p:txBody>
      </p:sp>
    </p:spTree>
    <p:extLst>
      <p:ext uri="{BB962C8B-B14F-4D97-AF65-F5344CB8AC3E}">
        <p14:creationId xmlns:p14="http://schemas.microsoft.com/office/powerpoint/2010/main" val="148077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467</TotalTime>
  <Words>1320</Words>
  <Application>Microsoft Office PowerPoint</Application>
  <PresentationFormat>Custom</PresentationFormat>
  <Paragraphs>70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Palatino Linotype</vt:lpstr>
      <vt:lpstr>Watercolor_16x9</vt:lpstr>
      <vt:lpstr>Scripture Reading</vt:lpstr>
      <vt:lpstr>You Need Some Fruit In Your Diet</vt:lpstr>
      <vt:lpstr>Who Are You?</vt:lpstr>
      <vt:lpstr>What kind of Christian do people think I am?</vt:lpstr>
      <vt:lpstr>Works of the Flesh (Gal. 5:16-22)</vt:lpstr>
      <vt:lpstr>Fruit of the Spirit (Gal. 5:22-23)</vt:lpstr>
      <vt:lpstr>Fruit of the Spirit</vt:lpstr>
      <vt:lpstr>Fruit of the Spirit</vt:lpstr>
      <vt:lpstr>Fruit of the Spirit</vt:lpstr>
      <vt:lpstr>Fruit of the Spirit</vt:lpstr>
      <vt:lpstr>Title Layout</vt:lpstr>
      <vt:lpstr>Imagine Iff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Ty Leach</dc:creator>
  <cp:lastModifiedBy>Wesley Lewis</cp:lastModifiedBy>
  <cp:revision>35</cp:revision>
  <cp:lastPrinted>2018-04-13T12:56:51Z</cp:lastPrinted>
  <dcterms:created xsi:type="dcterms:W3CDTF">2018-01-02T15:11:00Z</dcterms:created>
  <dcterms:modified xsi:type="dcterms:W3CDTF">2020-08-16T12:46:58Z</dcterms:modified>
</cp:coreProperties>
</file>