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4"/>
  </p:notesMasterIdLst>
  <p:handoutMasterIdLst>
    <p:handoutMasterId r:id="rId15"/>
  </p:handoutMasterIdLst>
  <p:sldIdLst>
    <p:sldId id="259" r:id="rId2"/>
    <p:sldId id="264" r:id="rId3"/>
    <p:sldId id="260" r:id="rId4"/>
    <p:sldId id="261" r:id="rId5"/>
    <p:sldId id="265" r:id="rId6"/>
    <p:sldId id="266" r:id="rId7"/>
    <p:sldId id="267" r:id="rId8"/>
    <p:sldId id="270" r:id="rId9"/>
    <p:sldId id="268" r:id="rId10"/>
    <p:sldId id="269"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9/12/2020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9/12/2020</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9/12/2020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9/12/2020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9/12/2020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9/12/2020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9/12/2020</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9/12/2020</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9/12/2020</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9/12/2020</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9/12/2020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9/12/2020</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9/12/2020</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lassic.biblegateway.com/passage/?search=2+Thessalonians+2%3A16-17&amp;version=NKJV#fen-NKJV-29679a" TargetMode="External"/><Relationship Id="rId2" Type="http://schemas.openxmlformats.org/officeDocument/2006/relationships/hyperlink" Target="https://classic.biblegateway.com/passage/?search=romans+15%3A4&amp;version=NKJV#fen-NKJV-28308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Planting A </a:t>
            </a:r>
            <a:r>
              <a:rPr lang="en-US" dirty="0"/>
              <a:t>Seed</a:t>
            </a:r>
          </a:p>
        </p:txBody>
      </p:sp>
      <p:sp>
        <p:nvSpPr>
          <p:cNvPr id="3" name="Subtitle 2"/>
          <p:cNvSpPr>
            <a:spLocks noGrp="1"/>
          </p:cNvSpPr>
          <p:nvPr>
            <p:ph type="subTitle" idx="1"/>
          </p:nvPr>
        </p:nvSpPr>
        <p:spPr/>
        <p:txBody>
          <a:bodyPr/>
          <a:lstStyle/>
          <a:p>
            <a:r>
              <a:rPr lang="en-US" dirty="0"/>
              <a:t>West Main Street September 13</a:t>
            </a:r>
            <a:r>
              <a:rPr lang="en-US" baseline="30000" dirty="0"/>
              <a:t>th</a:t>
            </a:r>
            <a:r>
              <a:rPr lang="en-US" dirty="0"/>
              <a:t>, 2020 </a:t>
            </a:r>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81075"/>
          </a:xfrm>
        </p:spPr>
        <p:txBody>
          <a:bodyPr/>
          <a:lstStyle/>
          <a:p>
            <a:pPr lvl="0"/>
            <a:r>
              <a:rPr lang="en-US" dirty="0"/>
              <a:t>Planting A Seed of: </a:t>
            </a:r>
            <a:r>
              <a:rPr lang="en-US" dirty="0">
                <a:solidFill>
                  <a:schemeClr val="accent6">
                    <a:lumMod val="75000"/>
                  </a:schemeClr>
                </a:solidFill>
                <a:latin typeface="Rockwell Extra Bold" panose="02060903040505020403" pitchFamily="18" charset="0"/>
              </a:rPr>
              <a:t>Hope</a:t>
            </a:r>
          </a:p>
        </p:txBody>
      </p:sp>
      <p:sp>
        <p:nvSpPr>
          <p:cNvPr id="3" name="Content Placeholder 2"/>
          <p:cNvSpPr>
            <a:spLocks noGrp="1"/>
          </p:cNvSpPr>
          <p:nvPr>
            <p:ph idx="1"/>
          </p:nvPr>
        </p:nvSpPr>
        <p:spPr>
          <a:xfrm>
            <a:off x="200025" y="1285875"/>
            <a:ext cx="11782425" cy="5153025"/>
          </a:xfrm>
        </p:spPr>
        <p:txBody>
          <a:bodyPr/>
          <a:lstStyle/>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17" y="1029081"/>
            <a:ext cx="4304919" cy="3405759"/>
          </a:xfrm>
          <a:prstGeom prst="rect">
            <a:avLst/>
          </a:prstGeom>
        </p:spPr>
      </p:pic>
      <p:sp>
        <p:nvSpPr>
          <p:cNvPr id="6" name="Rectangle 5"/>
          <p:cNvSpPr/>
          <p:nvPr/>
        </p:nvSpPr>
        <p:spPr>
          <a:xfrm>
            <a:off x="1285875" y="4404063"/>
            <a:ext cx="9315449" cy="369332"/>
          </a:xfrm>
          <a:prstGeom prst="rect">
            <a:avLst/>
          </a:prstGeom>
        </p:spPr>
        <p:txBody>
          <a:bodyPr wrap="square">
            <a:spAutoFit/>
          </a:bodyPr>
          <a:lstStyle/>
          <a:p>
            <a:r>
              <a:rPr lang="en-US" dirty="0"/>
              <a:t> </a:t>
            </a:r>
          </a:p>
        </p:txBody>
      </p:sp>
      <p:pic>
        <p:nvPicPr>
          <p:cNvPr id="7" name="Picture 6"/>
          <p:cNvPicPr>
            <a:picLocks noChangeAspect="1"/>
          </p:cNvPicPr>
          <p:nvPr/>
        </p:nvPicPr>
        <p:blipFill>
          <a:blip r:embed="rId3"/>
          <a:stretch>
            <a:fillRect/>
          </a:stretch>
        </p:blipFill>
        <p:spPr>
          <a:xfrm>
            <a:off x="5737098" y="1051560"/>
            <a:ext cx="5162550" cy="3374136"/>
          </a:xfrm>
          <a:prstGeom prst="rect">
            <a:avLst/>
          </a:prstGeom>
        </p:spPr>
      </p:pic>
      <p:sp>
        <p:nvSpPr>
          <p:cNvPr id="8" name="Rectangle 7"/>
          <p:cNvSpPr/>
          <p:nvPr/>
        </p:nvSpPr>
        <p:spPr>
          <a:xfrm>
            <a:off x="1304163" y="4404063"/>
            <a:ext cx="9315449" cy="2308324"/>
          </a:xfrm>
          <a:prstGeom prst="rect">
            <a:avLst/>
          </a:prstGeom>
        </p:spPr>
        <p:txBody>
          <a:bodyPr wrap="square">
            <a:spAutoFit/>
          </a:bodyPr>
          <a:lstStyle/>
          <a:p>
            <a:r>
              <a:rPr lang="en-US" dirty="0"/>
              <a:t> </a:t>
            </a:r>
            <a:r>
              <a:rPr lang="en-US" sz="2400" b="1" u="sng" dirty="0"/>
              <a:t>Mark 4:30-32 </a:t>
            </a:r>
            <a:r>
              <a:rPr lang="en-US" sz="2400" dirty="0"/>
              <a:t>Then He said, “To what shall we liken the kingdom of God? Or with what parable shall we picture it? 31 It is like a mustard seed which, when it is sown on the ground, is smaller than all the seeds on earth; 32 but when it is sown, it grows up and becomes greater than all herbs, and shoots out large branches, so that the birds of the air may nest under its shade.”</a:t>
            </a:r>
          </a:p>
        </p:txBody>
      </p:sp>
    </p:spTree>
    <p:extLst>
      <p:ext uri="{BB962C8B-B14F-4D97-AF65-F5344CB8AC3E}">
        <p14:creationId xmlns:p14="http://schemas.microsoft.com/office/powerpoint/2010/main" val="2644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81075"/>
          </a:xfrm>
        </p:spPr>
        <p:txBody>
          <a:bodyPr/>
          <a:lstStyle/>
          <a:p>
            <a:pPr lvl="0"/>
            <a:r>
              <a:rPr lang="en-US" dirty="0"/>
              <a:t>Planting A Seed of: </a:t>
            </a:r>
            <a:r>
              <a:rPr lang="en-US" dirty="0">
                <a:solidFill>
                  <a:schemeClr val="accent6">
                    <a:lumMod val="75000"/>
                  </a:schemeClr>
                </a:solidFill>
                <a:latin typeface="Rockwell Extra Bold" panose="02060903040505020403" pitchFamily="18" charset="0"/>
              </a:rPr>
              <a:t>Hope</a:t>
            </a:r>
            <a:endParaRPr lang="en-US" dirty="0">
              <a:solidFill>
                <a:srgbClr val="8C5D18"/>
              </a:solidFill>
              <a:latin typeface="SWSimp" panose="00000400000000000000" pitchFamily="2" charset="0"/>
            </a:endParaRPr>
          </a:p>
        </p:txBody>
      </p:sp>
      <p:sp>
        <p:nvSpPr>
          <p:cNvPr id="3" name="Content Placeholder 2"/>
          <p:cNvSpPr>
            <a:spLocks noGrp="1"/>
          </p:cNvSpPr>
          <p:nvPr>
            <p:ph idx="1"/>
          </p:nvPr>
        </p:nvSpPr>
        <p:spPr>
          <a:xfrm>
            <a:off x="200025" y="1285875"/>
            <a:ext cx="11782425" cy="5153025"/>
          </a:xfrm>
        </p:spPr>
        <p:txBody>
          <a:bodyPr>
            <a:normAutofit lnSpcReduction="10000"/>
          </a:bodyPr>
          <a:lstStyle/>
          <a:p>
            <a:r>
              <a:rPr lang="en-US" dirty="0"/>
              <a:t>What do you expect the future to bring?</a:t>
            </a:r>
          </a:p>
          <a:p>
            <a:r>
              <a:rPr lang="en-US" b="1" u="sng" dirty="0">
                <a:effectLst>
                  <a:outerShdw blurRad="38100" dist="38100" dir="2700000" algn="tl">
                    <a:srgbClr val="000000">
                      <a:alpha val="43137"/>
                    </a:srgbClr>
                  </a:outerShdw>
                </a:effectLst>
              </a:rPr>
              <a:t>Romans 15:4- </a:t>
            </a:r>
            <a:r>
              <a:rPr lang="en-US" b="1" baseline="30000" dirty="0"/>
              <a:t> </a:t>
            </a:r>
            <a:r>
              <a:rPr lang="en-US" dirty="0"/>
              <a:t>For whatever things were written before were written for our learning, that we through the </a:t>
            </a:r>
            <a:r>
              <a:rPr lang="en-US" baseline="30000" dirty="0"/>
              <a:t>[</a:t>
            </a:r>
            <a:r>
              <a:rPr lang="en-US" baseline="30000" dirty="0">
                <a:hlinkClick r:id="rId2" tooltip="See footnote a"/>
              </a:rPr>
              <a:t>a</a:t>
            </a:r>
            <a:r>
              <a:rPr lang="en-US" baseline="30000" dirty="0"/>
              <a:t>]</a:t>
            </a:r>
            <a:r>
              <a:rPr lang="en-US" dirty="0"/>
              <a:t>patience and comfort of the Scriptures might have hope.</a:t>
            </a:r>
          </a:p>
          <a:p>
            <a:r>
              <a:rPr lang="en-US" b="1" i="1" u="sng" dirty="0">
                <a:effectLst>
                  <a:outerShdw blurRad="38100" dist="38100" dir="2700000" algn="tl">
                    <a:srgbClr val="000000">
                      <a:alpha val="43137"/>
                    </a:srgbClr>
                  </a:outerShdw>
                </a:effectLst>
              </a:rPr>
              <a:t>II Thess. 2:16-17 - </a:t>
            </a:r>
            <a:r>
              <a:rPr lang="en-US" b="1" baseline="30000" dirty="0"/>
              <a:t>16 </a:t>
            </a:r>
            <a:r>
              <a:rPr lang="en-US" dirty="0"/>
              <a:t>Now may our Lord Jesus Christ Himself, and our God and Father, who has loved us and given </a:t>
            </a:r>
            <a:r>
              <a:rPr lang="en-US" i="1" dirty="0"/>
              <a:t>us</a:t>
            </a:r>
            <a:r>
              <a:rPr lang="en-US" dirty="0"/>
              <a:t> everlasting consolation and good hope by grace, </a:t>
            </a:r>
            <a:r>
              <a:rPr lang="en-US" b="1" baseline="30000" dirty="0"/>
              <a:t>17 </a:t>
            </a:r>
            <a:r>
              <a:rPr lang="en-US" dirty="0"/>
              <a:t>comfort your hearts and </a:t>
            </a:r>
            <a:r>
              <a:rPr lang="en-US" baseline="30000" dirty="0"/>
              <a:t>[</a:t>
            </a:r>
            <a:r>
              <a:rPr lang="en-US" baseline="30000" dirty="0">
                <a:hlinkClick r:id="rId3" tooltip="See footnote a"/>
              </a:rPr>
              <a:t>a</a:t>
            </a:r>
            <a:r>
              <a:rPr lang="en-US" baseline="30000" dirty="0"/>
              <a:t>]</a:t>
            </a:r>
            <a:r>
              <a:rPr lang="en-US" dirty="0"/>
              <a:t>establish you in every good word and work.</a:t>
            </a:r>
          </a:p>
          <a:p>
            <a:endParaRPr lang="en-US" b="1" i="1" u="sng" dirty="0">
              <a:effectLst>
                <a:outerShdw blurRad="38100" dist="38100" dir="2700000" algn="tl">
                  <a:srgbClr val="000000">
                    <a:alpha val="43137"/>
                  </a:srgbClr>
                </a:outerShdw>
              </a:effectLst>
            </a:endParaRPr>
          </a:p>
          <a:p>
            <a:r>
              <a:rPr lang="en-US" dirty="0"/>
              <a:t>Example:</a:t>
            </a:r>
          </a:p>
          <a:p>
            <a:r>
              <a:rPr lang="en-US" dirty="0"/>
              <a:t>         a.         Pessimist - “This place is terribly run. Look at the all problems here. It is no wonder we don’t grow.”</a:t>
            </a:r>
          </a:p>
          <a:p>
            <a:pPr marL="0" indent="0">
              <a:buNone/>
            </a:pPr>
            <a:r>
              <a:rPr lang="en-US" dirty="0"/>
              <a:t>             b.         Optimist - “The fields are white to harvest. Go and visit and call someone today.”</a:t>
            </a:r>
          </a:p>
          <a:p>
            <a:endParaRPr lang="en-US" b="1" i="1" u="sng" dirty="0">
              <a:effectLst>
                <a:outerShdw blurRad="38100" dist="38100" dir="2700000" algn="tl">
                  <a:srgbClr val="000000">
                    <a:alpha val="43137"/>
                  </a:srgbClr>
                </a:outerShdw>
              </a:effectLst>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676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71550"/>
          </a:xfrm>
        </p:spPr>
        <p:txBody>
          <a:bodyPr/>
          <a:lstStyle/>
          <a:p>
            <a:r>
              <a:rPr lang="en-US" dirty="0"/>
              <a:t>Conclusion</a:t>
            </a:r>
          </a:p>
        </p:txBody>
      </p:sp>
      <p:sp>
        <p:nvSpPr>
          <p:cNvPr id="3" name="Content Placeholder 2"/>
          <p:cNvSpPr>
            <a:spLocks noGrp="1"/>
          </p:cNvSpPr>
          <p:nvPr>
            <p:ph idx="1"/>
          </p:nvPr>
        </p:nvSpPr>
        <p:spPr>
          <a:xfrm>
            <a:off x="609600" y="1457325"/>
            <a:ext cx="10972800" cy="4514849"/>
          </a:xfrm>
        </p:spPr>
        <p:txBody>
          <a:bodyPr/>
          <a:lstStyle/>
          <a:p>
            <a:r>
              <a:rPr lang="en-US" dirty="0"/>
              <a:t>What seeds are you planting?</a:t>
            </a:r>
          </a:p>
          <a:p>
            <a:r>
              <a:rPr lang="en-US" dirty="0"/>
              <a:t>Would you really want to water them and watch them grow?</a:t>
            </a:r>
          </a:p>
          <a:p>
            <a:r>
              <a:rPr lang="en-US" dirty="0"/>
              <a:t>Do you look for different seeds?</a:t>
            </a:r>
          </a:p>
          <a:p>
            <a:endParaRPr lang="en-US" dirty="0"/>
          </a:p>
        </p:txBody>
      </p:sp>
      <p:pic>
        <p:nvPicPr>
          <p:cNvPr id="4" name="Picture 3"/>
          <p:cNvPicPr>
            <a:picLocks noChangeAspect="1"/>
          </p:cNvPicPr>
          <p:nvPr/>
        </p:nvPicPr>
        <p:blipFill>
          <a:blip r:embed="rId2"/>
          <a:stretch>
            <a:fillRect/>
          </a:stretch>
        </p:blipFill>
        <p:spPr>
          <a:xfrm>
            <a:off x="95251" y="2828924"/>
            <a:ext cx="3752850" cy="3957637"/>
          </a:xfrm>
          <a:prstGeom prst="rect">
            <a:avLst/>
          </a:prstGeom>
        </p:spPr>
      </p:pic>
      <p:pic>
        <p:nvPicPr>
          <p:cNvPr id="5" name="Picture 4"/>
          <p:cNvPicPr>
            <a:picLocks noChangeAspect="1"/>
          </p:cNvPicPr>
          <p:nvPr/>
        </p:nvPicPr>
        <p:blipFill>
          <a:blip r:embed="rId3"/>
          <a:stretch>
            <a:fillRect/>
          </a:stretch>
        </p:blipFill>
        <p:spPr>
          <a:xfrm>
            <a:off x="3962400" y="2876549"/>
            <a:ext cx="4124325" cy="38481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824" y="2838451"/>
            <a:ext cx="4075176" cy="3837050"/>
          </a:xfrm>
          <a:prstGeom prst="rect">
            <a:avLst/>
          </a:prstGeom>
        </p:spPr>
      </p:pic>
    </p:spTree>
    <p:extLst>
      <p:ext uri="{BB962C8B-B14F-4D97-AF65-F5344CB8AC3E}">
        <p14:creationId xmlns:p14="http://schemas.microsoft.com/office/powerpoint/2010/main" val="29342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96112"/>
          </a:xfrm>
        </p:spPr>
        <p:txBody>
          <a:bodyPr/>
          <a:lstStyle/>
          <a:p>
            <a:r>
              <a:rPr lang="en-US" dirty="0"/>
              <a:t>Scripture Reading</a:t>
            </a:r>
          </a:p>
        </p:txBody>
      </p:sp>
      <p:sp>
        <p:nvSpPr>
          <p:cNvPr id="3" name="Content Placeholder 2"/>
          <p:cNvSpPr>
            <a:spLocks noGrp="1"/>
          </p:cNvSpPr>
          <p:nvPr>
            <p:ph idx="1"/>
          </p:nvPr>
        </p:nvSpPr>
        <p:spPr>
          <a:xfrm>
            <a:off x="512064" y="832104"/>
            <a:ext cx="11070336" cy="5248656"/>
          </a:xfrm>
        </p:spPr>
        <p:txBody>
          <a:bodyPr>
            <a:normAutofit/>
          </a:bodyPr>
          <a:lstStyle/>
          <a:p>
            <a:r>
              <a:rPr lang="en-US" b="1" i="1" u="sng" dirty="0">
                <a:effectLst>
                  <a:outerShdw blurRad="38100" dist="38100" dir="2700000" algn="tl">
                    <a:srgbClr val="000000">
                      <a:alpha val="43137"/>
                    </a:srgbClr>
                  </a:outerShdw>
                </a:effectLst>
              </a:rPr>
              <a:t>Matthew 13:24-30- </a:t>
            </a:r>
            <a:r>
              <a:rPr lang="en-US" b="1" baseline="30000" dirty="0"/>
              <a:t>24 </a:t>
            </a:r>
            <a:r>
              <a:rPr lang="en-US" dirty="0"/>
              <a:t>Here is another story Jesus told: “The Kingdom of Heaven is like a farmer who planted good seed in his field. </a:t>
            </a:r>
            <a:r>
              <a:rPr lang="en-US" b="1" baseline="30000" dirty="0"/>
              <a:t>25 </a:t>
            </a:r>
            <a:r>
              <a:rPr lang="en-US" dirty="0"/>
              <a:t>But that night as the workers slept, his enemy came and planted weeds among the wheat, then slipped away. </a:t>
            </a:r>
            <a:r>
              <a:rPr lang="en-US" b="1" baseline="30000" dirty="0"/>
              <a:t>26 </a:t>
            </a:r>
            <a:r>
              <a:rPr lang="en-US" dirty="0"/>
              <a:t>When the crop began to grow and produce grain, the weeds also grew.</a:t>
            </a:r>
          </a:p>
          <a:p>
            <a:r>
              <a:rPr lang="en-US" b="1" baseline="30000" dirty="0"/>
              <a:t>27 </a:t>
            </a:r>
            <a:r>
              <a:rPr lang="en-US" dirty="0"/>
              <a:t>“The farmer’s workers went to him and said, ‘Sir, the field where you planted that good seed is full of weeds! Where did they come from?’</a:t>
            </a:r>
          </a:p>
          <a:p>
            <a:r>
              <a:rPr lang="en-US" b="1" baseline="30000" dirty="0"/>
              <a:t>28 </a:t>
            </a:r>
            <a:r>
              <a:rPr lang="en-US" dirty="0"/>
              <a:t>“‘An enemy has done this!’ the farmer exclaimed.</a:t>
            </a:r>
          </a:p>
          <a:p>
            <a:r>
              <a:rPr lang="en-US" dirty="0"/>
              <a:t>“‘Should we pull out the weeds?’ they asked.</a:t>
            </a:r>
          </a:p>
          <a:p>
            <a:r>
              <a:rPr lang="en-US" b="1" baseline="30000" dirty="0"/>
              <a:t>29 </a:t>
            </a:r>
            <a:r>
              <a:rPr lang="en-US" dirty="0"/>
              <a:t>“‘No,’ he replied, ‘you’ll uproot the wheat if you do. </a:t>
            </a:r>
            <a:r>
              <a:rPr lang="en-US" b="1" baseline="30000" dirty="0"/>
              <a:t>30 </a:t>
            </a:r>
            <a:r>
              <a:rPr lang="en-US" dirty="0"/>
              <a:t>Let both grow together until the harvest. Then I will tell the harvesters to sort out the weeds, tie them into bundles, and burn them, and to put the wheat in the barn.’”</a:t>
            </a:r>
          </a:p>
          <a:p>
            <a:endParaRPr lang="en-US" dirty="0"/>
          </a:p>
          <a:p>
            <a:endParaRPr lang="en-US" dirty="0"/>
          </a:p>
        </p:txBody>
      </p:sp>
    </p:spTree>
    <p:extLst>
      <p:ext uri="{BB962C8B-B14F-4D97-AF65-F5344CB8AC3E}">
        <p14:creationId xmlns:p14="http://schemas.microsoft.com/office/powerpoint/2010/main" val="155484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0"/>
            <a:ext cx="10972800" cy="962025"/>
          </a:xfrm>
        </p:spPr>
        <p:txBody>
          <a:bodyPr/>
          <a:lstStyle/>
          <a:p>
            <a:r>
              <a:rPr lang="en-US" dirty="0">
                <a:latin typeface="Adobe Ming Std L" panose="02020300000000000000" pitchFamily="18" charset="-128"/>
                <a:ea typeface="Adobe Ming Std L" panose="02020300000000000000" pitchFamily="18" charset="-128"/>
              </a:rPr>
              <a:t>Planting A Seed of</a:t>
            </a:r>
          </a:p>
        </p:txBody>
      </p:sp>
      <p:sp>
        <p:nvSpPr>
          <p:cNvPr id="14" name="Content Placeholder 13"/>
          <p:cNvSpPr>
            <a:spLocks noGrp="1"/>
          </p:cNvSpPr>
          <p:nvPr>
            <p:ph idx="1"/>
          </p:nvPr>
        </p:nvSpPr>
        <p:spPr>
          <a:xfrm>
            <a:off x="374904" y="1846262"/>
            <a:ext cx="11207496" cy="4344226"/>
          </a:xfrm>
        </p:spPr>
        <p:txBody>
          <a:bodyPr/>
          <a:lstStyle/>
          <a:p>
            <a:pPr lvl="0" algn="ctr"/>
            <a:r>
              <a:rPr lang="en-US" sz="6000" dirty="0">
                <a:solidFill>
                  <a:schemeClr val="accent5">
                    <a:lumMod val="50000"/>
                  </a:schemeClr>
                </a:solidFill>
                <a:latin typeface="Algerian" panose="04020705040A02060702" pitchFamily="82" charset="0"/>
              </a:rPr>
              <a:t>Confusion</a:t>
            </a:r>
          </a:p>
          <a:p>
            <a:pPr lvl="0" algn="ctr"/>
            <a:r>
              <a:rPr lang="en-US" sz="6000" dirty="0">
                <a:solidFill>
                  <a:srgbClr val="8C5D18"/>
                </a:solidFill>
                <a:latin typeface="SWSimp" panose="00000400000000000000" pitchFamily="2" charset="0"/>
              </a:rPr>
              <a:t>Ignorance</a:t>
            </a:r>
          </a:p>
          <a:p>
            <a:pPr lvl="0" algn="ctr"/>
            <a:r>
              <a:rPr lang="en-US" sz="6000" dirty="0">
                <a:solidFill>
                  <a:srgbClr val="FFFF00"/>
                </a:solidFill>
                <a:latin typeface="Kristen ITC" panose="03050502040202030202" pitchFamily="66" charset="0"/>
              </a:rPr>
              <a:t>Kindness</a:t>
            </a:r>
          </a:p>
          <a:p>
            <a:pPr lvl="0" algn="ctr"/>
            <a:r>
              <a:rPr lang="en-US" sz="6000" dirty="0">
                <a:solidFill>
                  <a:schemeClr val="accent6">
                    <a:lumMod val="75000"/>
                  </a:schemeClr>
                </a:solidFill>
                <a:latin typeface="Rockwell Extra Bold" panose="02060903040505020403" pitchFamily="18" charset="0"/>
              </a:rPr>
              <a:t>Hope</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2604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down)">
                                      <p:cBhvr>
                                        <p:cTn id="22" dur="580">
                                          <p:stCondLst>
                                            <p:cond delay="0"/>
                                          </p:stCondLst>
                                        </p:cTn>
                                        <p:tgtEl>
                                          <p:spTgt spid="14">
                                            <p:txEl>
                                              <p:pRg st="2" end="2"/>
                                            </p:txEl>
                                          </p:spTgt>
                                        </p:tgtEl>
                                      </p:cBhvr>
                                    </p:animEffect>
                                    <p:anim calcmode="lin" valueType="num">
                                      <p:cBhvr>
                                        <p:cTn id="23"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xEl>
                                              <p:pRg st="2" end="2"/>
                                            </p:txEl>
                                          </p:spTgt>
                                        </p:tgtEl>
                                      </p:cBhvr>
                                      <p:to x="100000" y="60000"/>
                                    </p:animScale>
                                    <p:animScale>
                                      <p:cBhvr>
                                        <p:cTn id="29" dur="166" decel="50000">
                                          <p:stCondLst>
                                            <p:cond delay="676"/>
                                          </p:stCondLst>
                                        </p:cTn>
                                        <p:tgtEl>
                                          <p:spTgt spid="14">
                                            <p:txEl>
                                              <p:pRg st="2" end="2"/>
                                            </p:txEl>
                                          </p:spTgt>
                                        </p:tgtEl>
                                      </p:cBhvr>
                                      <p:to x="100000" y="100000"/>
                                    </p:animScale>
                                    <p:animScale>
                                      <p:cBhvr>
                                        <p:cTn id="30" dur="26">
                                          <p:stCondLst>
                                            <p:cond delay="1312"/>
                                          </p:stCondLst>
                                        </p:cTn>
                                        <p:tgtEl>
                                          <p:spTgt spid="14">
                                            <p:txEl>
                                              <p:pRg st="2" end="2"/>
                                            </p:txEl>
                                          </p:spTgt>
                                        </p:tgtEl>
                                      </p:cBhvr>
                                      <p:to x="100000" y="80000"/>
                                    </p:animScale>
                                    <p:animScale>
                                      <p:cBhvr>
                                        <p:cTn id="31" dur="166" decel="50000">
                                          <p:stCondLst>
                                            <p:cond delay="1338"/>
                                          </p:stCondLst>
                                        </p:cTn>
                                        <p:tgtEl>
                                          <p:spTgt spid="14">
                                            <p:txEl>
                                              <p:pRg st="2" end="2"/>
                                            </p:txEl>
                                          </p:spTgt>
                                        </p:tgtEl>
                                      </p:cBhvr>
                                      <p:to x="100000" y="100000"/>
                                    </p:animScale>
                                    <p:animScale>
                                      <p:cBhvr>
                                        <p:cTn id="32" dur="26">
                                          <p:stCondLst>
                                            <p:cond delay="1642"/>
                                          </p:stCondLst>
                                        </p:cTn>
                                        <p:tgtEl>
                                          <p:spTgt spid="14">
                                            <p:txEl>
                                              <p:pRg st="2" end="2"/>
                                            </p:txEl>
                                          </p:spTgt>
                                        </p:tgtEl>
                                      </p:cBhvr>
                                      <p:to x="100000" y="90000"/>
                                    </p:animScale>
                                    <p:animScale>
                                      <p:cBhvr>
                                        <p:cTn id="33" dur="166" decel="50000">
                                          <p:stCondLst>
                                            <p:cond delay="1668"/>
                                          </p:stCondLst>
                                        </p:cTn>
                                        <p:tgtEl>
                                          <p:spTgt spid="14">
                                            <p:txEl>
                                              <p:pRg st="2" end="2"/>
                                            </p:txEl>
                                          </p:spTgt>
                                        </p:tgtEl>
                                      </p:cBhvr>
                                      <p:to x="100000" y="100000"/>
                                    </p:animScale>
                                    <p:animScale>
                                      <p:cBhvr>
                                        <p:cTn id="34" dur="26">
                                          <p:stCondLst>
                                            <p:cond delay="1808"/>
                                          </p:stCondLst>
                                        </p:cTn>
                                        <p:tgtEl>
                                          <p:spTgt spid="14">
                                            <p:txEl>
                                              <p:pRg st="2" end="2"/>
                                            </p:txEl>
                                          </p:spTgt>
                                        </p:tgtEl>
                                      </p:cBhvr>
                                      <p:to x="100000" y="95000"/>
                                    </p:animScale>
                                    <p:animScale>
                                      <p:cBhvr>
                                        <p:cTn id="35" dur="166" decel="50000">
                                          <p:stCondLst>
                                            <p:cond delay="1834"/>
                                          </p:stCondLst>
                                        </p:cTn>
                                        <p:tgtEl>
                                          <p:spTgt spid="14">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4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609600" y="0"/>
            <a:ext cx="10972800" cy="822960"/>
          </a:xfrm>
        </p:spPr>
        <p:txBody>
          <a:bodyPr/>
          <a:lstStyle/>
          <a:p>
            <a:pPr lvl="0"/>
            <a:r>
              <a:rPr lang="en-US" dirty="0">
                <a:solidFill>
                  <a:schemeClr val="accent5">
                    <a:lumMod val="50000"/>
                  </a:schemeClr>
                </a:solidFill>
                <a:latin typeface="Algerian" panose="04020705040A02060702" pitchFamily="82" charset="0"/>
              </a:rPr>
              <a:t>Confusion</a:t>
            </a:r>
          </a:p>
        </p:txBody>
      </p:sp>
      <p:pic>
        <p:nvPicPr>
          <p:cNvPr id="4" name="Content Placeholder 3"/>
          <p:cNvPicPr>
            <a:picLocks noGrp="1" noChangeAspect="1"/>
          </p:cNvPicPr>
          <p:nvPr>
            <p:ph idx="1"/>
          </p:nvPr>
        </p:nvPicPr>
        <p:blipFill>
          <a:blip r:embed="rId2"/>
          <a:stretch>
            <a:fillRect/>
          </a:stretch>
        </p:blipFill>
        <p:spPr>
          <a:xfrm>
            <a:off x="375844" y="3106928"/>
            <a:ext cx="4854524" cy="3632200"/>
          </a:xfrm>
          <a:prstGeom prst="rect">
            <a:avLst/>
          </a:prstGeom>
        </p:spPr>
      </p:pic>
      <p:pic>
        <p:nvPicPr>
          <p:cNvPr id="5" name="Picture 4"/>
          <p:cNvPicPr>
            <a:picLocks noChangeAspect="1"/>
          </p:cNvPicPr>
          <p:nvPr/>
        </p:nvPicPr>
        <p:blipFill>
          <a:blip r:embed="rId3"/>
          <a:stretch>
            <a:fillRect/>
          </a:stretch>
        </p:blipFill>
        <p:spPr>
          <a:xfrm>
            <a:off x="448056" y="693229"/>
            <a:ext cx="4846320" cy="2333435"/>
          </a:xfrm>
          <a:prstGeom prst="rect">
            <a:avLst/>
          </a:prstGeom>
        </p:spPr>
      </p:pic>
      <p:pic>
        <p:nvPicPr>
          <p:cNvPr id="6" name="Picture 5"/>
          <p:cNvPicPr>
            <a:picLocks noChangeAspect="1"/>
          </p:cNvPicPr>
          <p:nvPr/>
        </p:nvPicPr>
        <p:blipFill>
          <a:blip r:embed="rId4"/>
          <a:stretch>
            <a:fillRect/>
          </a:stretch>
        </p:blipFill>
        <p:spPr>
          <a:xfrm>
            <a:off x="5823585" y="795528"/>
            <a:ext cx="6368415" cy="595274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 y="1179576"/>
            <a:ext cx="11466576" cy="5303520"/>
          </a:xfrm>
          <a:prstGeom prst="rect">
            <a:avLst/>
          </a:prstGeom>
        </p:spPr>
      </p:pic>
    </p:spTree>
    <p:extLst>
      <p:ext uri="{BB962C8B-B14F-4D97-AF65-F5344CB8AC3E}">
        <p14:creationId xmlns:p14="http://schemas.microsoft.com/office/powerpoint/2010/main" val="38042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81075"/>
          </a:xfrm>
        </p:spPr>
        <p:txBody>
          <a:bodyPr/>
          <a:lstStyle/>
          <a:p>
            <a:pPr lvl="0"/>
            <a:r>
              <a:rPr lang="en-US" dirty="0"/>
              <a:t>Planting A Seed of: </a:t>
            </a:r>
            <a:r>
              <a:rPr lang="en-US" dirty="0">
                <a:solidFill>
                  <a:schemeClr val="accent5">
                    <a:lumMod val="50000"/>
                  </a:schemeClr>
                </a:solidFill>
                <a:latin typeface="Algerian" panose="04020705040A02060702" pitchFamily="82" charset="0"/>
              </a:rPr>
              <a:t>Confusion</a:t>
            </a:r>
          </a:p>
        </p:txBody>
      </p:sp>
      <p:sp>
        <p:nvSpPr>
          <p:cNvPr id="3" name="Content Placeholder 2"/>
          <p:cNvSpPr>
            <a:spLocks noGrp="1"/>
          </p:cNvSpPr>
          <p:nvPr>
            <p:ph idx="1"/>
          </p:nvPr>
        </p:nvSpPr>
        <p:spPr>
          <a:xfrm>
            <a:off x="200025" y="1285875"/>
            <a:ext cx="11782425" cy="5153025"/>
          </a:xfrm>
        </p:spPr>
        <p:txBody>
          <a:bodyPr/>
          <a:lstStyle/>
          <a:p>
            <a:r>
              <a:rPr lang="en-US" dirty="0"/>
              <a:t>“Confusion and mistakes come when we forget the importance of God’s Word as our unwavering guide.”</a:t>
            </a:r>
          </a:p>
          <a:p>
            <a:r>
              <a:rPr lang="en-US" b="1" i="1" u="sng" dirty="0"/>
              <a:t>1 Cor. 14:33- </a:t>
            </a:r>
            <a:r>
              <a:rPr lang="en-US" dirty="0"/>
              <a:t>For God is not </a:t>
            </a:r>
            <a:r>
              <a:rPr lang="en-US" i="1" dirty="0"/>
              <a:t>the author</a:t>
            </a:r>
            <a:r>
              <a:rPr lang="en-US" dirty="0"/>
              <a:t> of confusion but of peace, as in all the churches of the saints.</a:t>
            </a:r>
          </a:p>
          <a:p>
            <a:r>
              <a:rPr lang="en-US" b="1" i="1" u="sng" dirty="0"/>
              <a:t>Genesis 3:1- </a:t>
            </a:r>
            <a:r>
              <a:rPr lang="en-US" dirty="0"/>
              <a:t>Now the serpent was more cunning than any beast of the field which the </a:t>
            </a:r>
            <a:r>
              <a:rPr lang="en-US" cap="small" dirty="0"/>
              <a:t>Lord</a:t>
            </a:r>
            <a:r>
              <a:rPr lang="en-US" dirty="0"/>
              <a:t> God had made. And he said to the woman, “</a:t>
            </a:r>
            <a:r>
              <a:rPr lang="en-US" u="sng" dirty="0">
                <a:solidFill>
                  <a:srgbClr val="FF0000"/>
                </a:solidFill>
              </a:rPr>
              <a:t>Has God indeed said</a:t>
            </a:r>
            <a:r>
              <a:rPr lang="en-US" dirty="0"/>
              <a:t>, ‘You shall not eat of every tree of the garden’?</a:t>
            </a:r>
          </a:p>
          <a:p>
            <a:r>
              <a:rPr lang="en-US" dirty="0"/>
              <a:t>You really think that’s going to happen? Those are only stories. False teachers may aid in this effort. You give members mixed signals.</a:t>
            </a:r>
          </a:p>
          <a:p>
            <a:r>
              <a:rPr lang="en-US" dirty="0"/>
              <a:t>What about this person? Why do they support this? We can go here tonight..</a:t>
            </a:r>
          </a:p>
        </p:txBody>
      </p:sp>
    </p:spTree>
    <p:extLst>
      <p:ext uri="{BB962C8B-B14F-4D97-AF65-F5344CB8AC3E}">
        <p14:creationId xmlns:p14="http://schemas.microsoft.com/office/powerpoint/2010/main" val="25952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609600" y="0"/>
            <a:ext cx="10972800" cy="822960"/>
          </a:xfrm>
        </p:spPr>
        <p:txBody>
          <a:bodyPr/>
          <a:lstStyle/>
          <a:p>
            <a:pPr lvl="0"/>
            <a:r>
              <a:rPr lang="en-US" dirty="0"/>
              <a:t>Planting A Seed of: </a:t>
            </a:r>
            <a:r>
              <a:rPr lang="en-US" dirty="0">
                <a:solidFill>
                  <a:srgbClr val="8C5D18"/>
                </a:solidFill>
                <a:latin typeface="SWSimp" panose="00000400000000000000" pitchFamily="2" charset="0"/>
              </a:rPr>
              <a:t>Ignorance</a:t>
            </a:r>
          </a:p>
        </p:txBody>
      </p:sp>
      <p:pic>
        <p:nvPicPr>
          <p:cNvPr id="12" name="Content Placeholder 11"/>
          <p:cNvPicPr>
            <a:picLocks noGrp="1" noChangeAspect="1"/>
          </p:cNvPicPr>
          <p:nvPr>
            <p:ph idx="1"/>
          </p:nvPr>
        </p:nvPicPr>
        <p:blipFill>
          <a:blip r:embed="rId2"/>
          <a:stretch>
            <a:fillRect/>
          </a:stretch>
        </p:blipFill>
        <p:spPr>
          <a:xfrm>
            <a:off x="152400" y="895351"/>
            <a:ext cx="4800599" cy="5724524"/>
          </a:xfrm>
          <a:prstGeom prst="rect">
            <a:avLst/>
          </a:prstGeom>
        </p:spPr>
      </p:pic>
      <p:pic>
        <p:nvPicPr>
          <p:cNvPr id="14" name="Picture 13"/>
          <p:cNvPicPr>
            <a:picLocks noChangeAspect="1"/>
          </p:cNvPicPr>
          <p:nvPr/>
        </p:nvPicPr>
        <p:blipFill>
          <a:blip r:embed="rId3"/>
          <a:stretch>
            <a:fillRect/>
          </a:stretch>
        </p:blipFill>
        <p:spPr>
          <a:xfrm>
            <a:off x="5448301" y="933449"/>
            <a:ext cx="6543674" cy="5705476"/>
          </a:xfrm>
          <a:prstGeom prst="rect">
            <a:avLst/>
          </a:prstGeom>
        </p:spPr>
      </p:pic>
    </p:spTree>
    <p:extLst>
      <p:ext uri="{BB962C8B-B14F-4D97-AF65-F5344CB8AC3E}">
        <p14:creationId xmlns:p14="http://schemas.microsoft.com/office/powerpoint/2010/main" val="15763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81075"/>
          </a:xfrm>
        </p:spPr>
        <p:txBody>
          <a:bodyPr/>
          <a:lstStyle/>
          <a:p>
            <a:pPr lvl="0"/>
            <a:r>
              <a:rPr lang="en-US" dirty="0"/>
              <a:t>Planting A Seed of: </a:t>
            </a:r>
            <a:r>
              <a:rPr lang="en-US" dirty="0">
                <a:solidFill>
                  <a:srgbClr val="8C5D18"/>
                </a:solidFill>
                <a:latin typeface="SWSimp" panose="00000400000000000000" pitchFamily="2" charset="0"/>
              </a:rPr>
              <a:t>Ignorance</a:t>
            </a:r>
          </a:p>
        </p:txBody>
      </p:sp>
      <p:sp>
        <p:nvSpPr>
          <p:cNvPr id="3" name="Content Placeholder 2"/>
          <p:cNvSpPr>
            <a:spLocks noGrp="1"/>
          </p:cNvSpPr>
          <p:nvPr>
            <p:ph idx="1"/>
          </p:nvPr>
        </p:nvSpPr>
        <p:spPr>
          <a:xfrm>
            <a:off x="200025" y="1285875"/>
            <a:ext cx="11782425" cy="5153025"/>
          </a:xfrm>
        </p:spPr>
        <p:txBody>
          <a:bodyPr/>
          <a:lstStyle/>
          <a:p>
            <a:r>
              <a:rPr lang="en-US" dirty="0"/>
              <a:t>Lack of knowledge.</a:t>
            </a:r>
          </a:p>
          <a:p>
            <a:r>
              <a:rPr lang="en-US" b="1" i="1" u="sng" dirty="0"/>
              <a:t>2 Cor. 2:11- </a:t>
            </a:r>
            <a:r>
              <a:rPr lang="en-US" b="1" baseline="30000" dirty="0"/>
              <a:t>11 </a:t>
            </a:r>
            <a:r>
              <a:rPr lang="en-US" dirty="0"/>
              <a:t>lest Satan should take advantage of us; for we are not ignorant of his devices.</a:t>
            </a:r>
          </a:p>
          <a:p>
            <a:r>
              <a:rPr lang="en-US" b="1" i="1" u="sng" dirty="0">
                <a:effectLst>
                  <a:outerShdw blurRad="38100" dist="38100" dir="2700000" algn="tl">
                    <a:srgbClr val="000000">
                      <a:alpha val="43137"/>
                    </a:srgbClr>
                  </a:outerShdw>
                </a:effectLst>
              </a:rPr>
              <a:t>Ephesians 4:18- </a:t>
            </a:r>
            <a:r>
              <a:rPr lang="en-US" dirty="0"/>
              <a:t>They are darkened in their understanding and separated from the life of God </a:t>
            </a:r>
            <a:r>
              <a:rPr lang="en-US" u="sng" dirty="0"/>
              <a:t>because of the ignorance that is in them due to the hardening of their hearts</a:t>
            </a:r>
            <a:r>
              <a:rPr lang="en-US" dirty="0"/>
              <a:t>. (NIV) (Continue to live life in sin) We become callus.</a:t>
            </a:r>
          </a:p>
          <a:p>
            <a:r>
              <a:rPr lang="en-US" b="1" i="1" u="sng" dirty="0">
                <a:effectLst>
                  <a:outerShdw blurRad="38100" dist="38100" dir="2700000" algn="tl">
                    <a:srgbClr val="000000">
                      <a:alpha val="43137"/>
                    </a:srgbClr>
                  </a:outerShdw>
                </a:effectLst>
              </a:rPr>
              <a:t>Matthew 15:8-9- </a:t>
            </a:r>
            <a:r>
              <a:rPr lang="en-US" dirty="0"/>
              <a:t>‘These people draw near to Me with their mouth,</a:t>
            </a:r>
            <a:br>
              <a:rPr lang="en-US" dirty="0"/>
            </a:br>
            <a:r>
              <a:rPr lang="en-US" dirty="0"/>
              <a:t>And honor Me with </a:t>
            </a:r>
            <a:r>
              <a:rPr lang="en-US" i="1" dirty="0"/>
              <a:t>their</a:t>
            </a:r>
            <a:r>
              <a:rPr lang="en-US" dirty="0"/>
              <a:t> lips, But their heart is far from Me.</a:t>
            </a:r>
            <a:r>
              <a:rPr lang="en-US" b="1" baseline="30000" dirty="0"/>
              <a:t>9 </a:t>
            </a:r>
            <a:r>
              <a:rPr lang="en-US" dirty="0"/>
              <a:t>And in vain they worship Me, Teaching </a:t>
            </a:r>
            <a:r>
              <a:rPr lang="en-US" i="1" dirty="0"/>
              <a:t>as</a:t>
            </a:r>
            <a:r>
              <a:rPr lang="en-US" dirty="0"/>
              <a:t> doctrines the commandments of men.’ ”</a:t>
            </a:r>
          </a:p>
          <a:p>
            <a:r>
              <a:rPr lang="en-US" b="1" i="1" u="sng" dirty="0">
                <a:solidFill>
                  <a:srgbClr val="FF0000"/>
                </a:solidFill>
                <a:effectLst>
                  <a:outerShdw blurRad="38100" dist="38100" dir="2700000" algn="tl">
                    <a:srgbClr val="000000">
                      <a:alpha val="43137"/>
                    </a:srgbClr>
                  </a:outerShdw>
                </a:effectLst>
              </a:rPr>
              <a:t>We must make sure that we right with God. We may think that we outsmarting, deceiving or portraying a perfect relationship on the outside as God knows our hearts.</a:t>
            </a:r>
          </a:p>
          <a:p>
            <a:endParaRPr lang="en-US" dirty="0"/>
          </a:p>
          <a:p>
            <a:endParaRPr lang="en-US" dirty="0"/>
          </a:p>
        </p:txBody>
      </p:sp>
    </p:spTree>
    <p:extLst>
      <p:ext uri="{BB962C8B-B14F-4D97-AF65-F5344CB8AC3E}">
        <p14:creationId xmlns:p14="http://schemas.microsoft.com/office/powerpoint/2010/main" val="11206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609600" y="0"/>
            <a:ext cx="10972800" cy="822960"/>
          </a:xfrm>
        </p:spPr>
        <p:txBody>
          <a:bodyPr/>
          <a:lstStyle/>
          <a:p>
            <a:pPr lvl="0"/>
            <a:r>
              <a:rPr lang="en-US" dirty="0"/>
              <a:t>Planting A Seed of: </a:t>
            </a:r>
            <a:r>
              <a:rPr lang="en-US" dirty="0">
                <a:solidFill>
                  <a:srgbClr val="FFFF00"/>
                </a:solidFill>
                <a:latin typeface="Kristen ITC" panose="03050502040202030202" pitchFamily="66" charset="0"/>
              </a:rPr>
              <a:t>Kindness</a:t>
            </a:r>
          </a:p>
        </p:txBody>
      </p:sp>
      <p:pic>
        <p:nvPicPr>
          <p:cNvPr id="4" name="Content Placeholder 3"/>
          <p:cNvPicPr>
            <a:picLocks noGrp="1" noChangeAspect="1"/>
          </p:cNvPicPr>
          <p:nvPr>
            <p:ph idx="1"/>
          </p:nvPr>
        </p:nvPicPr>
        <p:blipFill>
          <a:blip r:embed="rId2"/>
          <a:stretch>
            <a:fillRect/>
          </a:stretch>
        </p:blipFill>
        <p:spPr>
          <a:xfrm>
            <a:off x="0" y="914401"/>
            <a:ext cx="5916168" cy="65612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1435608"/>
            <a:ext cx="5852160" cy="5422392"/>
          </a:xfrm>
          <a:prstGeom prst="rect">
            <a:avLst/>
          </a:prstGeom>
        </p:spPr>
      </p:pic>
    </p:spTree>
    <p:extLst>
      <p:ext uri="{BB962C8B-B14F-4D97-AF65-F5344CB8AC3E}">
        <p14:creationId xmlns:p14="http://schemas.microsoft.com/office/powerpoint/2010/main" val="25300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609600" y="0"/>
            <a:ext cx="10972800" cy="822960"/>
          </a:xfrm>
        </p:spPr>
        <p:txBody>
          <a:bodyPr/>
          <a:lstStyle/>
          <a:p>
            <a:pPr lvl="0"/>
            <a:r>
              <a:rPr lang="en-US" dirty="0"/>
              <a:t>Planting A Seed of: </a:t>
            </a:r>
            <a:r>
              <a:rPr lang="en-US" dirty="0">
                <a:solidFill>
                  <a:srgbClr val="FFFF00"/>
                </a:solidFill>
                <a:latin typeface="Kristen ITC" panose="03050502040202030202" pitchFamily="66" charset="0"/>
              </a:rPr>
              <a:t>Kindness</a:t>
            </a:r>
          </a:p>
        </p:txBody>
      </p:sp>
      <p:sp>
        <p:nvSpPr>
          <p:cNvPr id="3" name="Content Placeholder 2"/>
          <p:cNvSpPr>
            <a:spLocks noGrp="1"/>
          </p:cNvSpPr>
          <p:nvPr>
            <p:ph idx="1"/>
          </p:nvPr>
        </p:nvSpPr>
        <p:spPr>
          <a:xfrm>
            <a:off x="609600" y="868680"/>
            <a:ext cx="10972800" cy="5687568"/>
          </a:xfrm>
        </p:spPr>
        <p:txBody>
          <a:bodyPr/>
          <a:lstStyle/>
          <a:p>
            <a:r>
              <a:rPr lang="en-US" b="1" i="1" u="sng" dirty="0">
                <a:effectLst>
                  <a:outerShdw blurRad="38100" dist="38100" dir="2700000" algn="tl">
                    <a:srgbClr val="000000">
                      <a:alpha val="43137"/>
                    </a:srgbClr>
                  </a:outerShdw>
                </a:effectLst>
              </a:rPr>
              <a:t>Titus 3:3-7 </a:t>
            </a:r>
            <a:r>
              <a:rPr lang="en-US" dirty="0"/>
              <a:t>-</a:t>
            </a:r>
            <a:r>
              <a:rPr lang="en-US" b="1" baseline="30000" dirty="0"/>
              <a:t> </a:t>
            </a:r>
            <a:r>
              <a:rPr lang="en-US" dirty="0"/>
              <a:t>For we ourselves were also once foolish, disobedient, deceived, serving various lusts and pleasures, living in malice and envy, </a:t>
            </a:r>
            <a:r>
              <a:rPr lang="en-US" b="1" dirty="0">
                <a:solidFill>
                  <a:srgbClr val="FF0000"/>
                </a:solidFill>
              </a:rPr>
              <a:t>hateful and hating one another</a:t>
            </a:r>
            <a:r>
              <a:rPr lang="en-US" dirty="0"/>
              <a:t>. </a:t>
            </a:r>
            <a:r>
              <a:rPr lang="en-US" b="1" baseline="30000" dirty="0"/>
              <a:t>4 </a:t>
            </a:r>
            <a:r>
              <a:rPr lang="en-US" dirty="0"/>
              <a:t>But when the </a:t>
            </a:r>
            <a:r>
              <a:rPr lang="en-US" b="1" u="sng" dirty="0">
                <a:effectLst>
                  <a:outerShdw blurRad="38100" dist="38100" dir="2700000" algn="tl">
                    <a:srgbClr val="000000">
                      <a:alpha val="43137"/>
                    </a:srgbClr>
                  </a:outerShdw>
                </a:effectLst>
              </a:rPr>
              <a:t>kindness and the love of God our Savior toward man appeared</a:t>
            </a:r>
            <a:r>
              <a:rPr lang="en-US" dirty="0"/>
              <a:t>, </a:t>
            </a:r>
            <a:r>
              <a:rPr lang="en-US" b="1" baseline="30000" dirty="0"/>
              <a:t>5 </a:t>
            </a:r>
            <a:r>
              <a:rPr lang="en-US" dirty="0"/>
              <a:t>not by works of righteousness which we have done, but according to His mercy He saved us, through the washing of regeneration and renewing of the Holy Spirit, </a:t>
            </a:r>
            <a:r>
              <a:rPr lang="en-US" b="1" baseline="30000" dirty="0"/>
              <a:t>6 </a:t>
            </a:r>
            <a:r>
              <a:rPr lang="en-US" dirty="0"/>
              <a:t>whom He poured out on us abundantly through Jesus Christ our Savior, </a:t>
            </a:r>
            <a:r>
              <a:rPr lang="en-US" b="1" baseline="30000" dirty="0"/>
              <a:t>7 </a:t>
            </a:r>
            <a:r>
              <a:rPr lang="en-US" dirty="0"/>
              <a:t>that having been justified by His grace we should become heirs according to the hope of eternal life.</a:t>
            </a:r>
          </a:p>
          <a:p>
            <a:r>
              <a:rPr lang="en-US" dirty="0"/>
              <a:t>How can live this life as enemies, if we are Christians? We need to pray and ask God for forgiveness so we unify our LOVE for one another.</a:t>
            </a:r>
          </a:p>
          <a:p>
            <a:r>
              <a:rPr lang="en-US" dirty="0"/>
              <a:t>We must possess the right type of love in our life to show this kindness.</a:t>
            </a:r>
          </a:p>
          <a:p>
            <a:r>
              <a:rPr lang="en-US" b="1" i="1" u="sng" dirty="0">
                <a:effectLst>
                  <a:outerShdw blurRad="38100" dist="38100" dir="2700000" algn="tl">
                    <a:srgbClr val="000000">
                      <a:alpha val="43137"/>
                    </a:srgbClr>
                  </a:outerShdw>
                </a:effectLst>
              </a:rPr>
              <a:t>1 Cor. 13:4-5 </a:t>
            </a:r>
            <a:r>
              <a:rPr lang="en-US" dirty="0"/>
              <a:t>- </a:t>
            </a:r>
            <a:r>
              <a:rPr lang="en-US" b="1" baseline="30000" dirty="0"/>
              <a:t> </a:t>
            </a:r>
            <a:r>
              <a:rPr lang="en-US" dirty="0"/>
              <a:t>Love is patient and kind; love does not envy or boast; it is not arrogant </a:t>
            </a:r>
            <a:r>
              <a:rPr lang="en-US" b="1" baseline="30000" dirty="0"/>
              <a:t>5 </a:t>
            </a:r>
            <a:r>
              <a:rPr lang="en-US" dirty="0"/>
              <a:t>or rude. It does not insist on its own way; it is not irritable or resentful;</a:t>
            </a:r>
          </a:p>
        </p:txBody>
      </p:sp>
    </p:spTree>
    <p:extLst>
      <p:ext uri="{BB962C8B-B14F-4D97-AF65-F5344CB8AC3E}">
        <p14:creationId xmlns:p14="http://schemas.microsoft.com/office/powerpoint/2010/main" val="15293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3600</TotalTime>
  <Words>993</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Adobe Ming Std L</vt:lpstr>
      <vt:lpstr>Algerian</vt:lpstr>
      <vt:lpstr>Arial</vt:lpstr>
      <vt:lpstr>Century Gothic</vt:lpstr>
      <vt:lpstr>Courier New</vt:lpstr>
      <vt:lpstr>Kristen ITC</vt:lpstr>
      <vt:lpstr>Palatino Linotype</vt:lpstr>
      <vt:lpstr>Rockwell Extra Bold</vt:lpstr>
      <vt:lpstr>SWSimp</vt:lpstr>
      <vt:lpstr>Seashore design template</vt:lpstr>
      <vt:lpstr>Planting A Seed</vt:lpstr>
      <vt:lpstr>Scripture Reading</vt:lpstr>
      <vt:lpstr>Planting A Seed of</vt:lpstr>
      <vt:lpstr>Confusion</vt:lpstr>
      <vt:lpstr>Planting A Seed of: Confusion</vt:lpstr>
      <vt:lpstr>Planting A Seed of: Ignorance</vt:lpstr>
      <vt:lpstr>Planting A Seed of: Ignorance</vt:lpstr>
      <vt:lpstr>Planting A Seed of: Kindness</vt:lpstr>
      <vt:lpstr>Planting A Seed of: Kindness</vt:lpstr>
      <vt:lpstr>Planting A Seed of: Hope</vt:lpstr>
      <vt:lpstr>Planting A Seed of: Hope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a Seed</dc:title>
  <dc:creator>Ty Leach</dc:creator>
  <cp:lastModifiedBy>Wesley Lewis</cp:lastModifiedBy>
  <cp:revision>39</cp:revision>
  <dcterms:created xsi:type="dcterms:W3CDTF">2020-08-31T11:33:19Z</dcterms:created>
  <dcterms:modified xsi:type="dcterms:W3CDTF">2020-09-13T00:19:12Z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