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3"/>
  </p:notesMasterIdLst>
  <p:sldIdLst>
    <p:sldId id="282" r:id="rId5"/>
    <p:sldId id="264" r:id="rId6"/>
    <p:sldId id="267" r:id="rId7"/>
    <p:sldId id="279" r:id="rId8"/>
    <p:sldId id="280" r:id="rId9"/>
    <p:sldId id="269" r:id="rId10"/>
    <p:sldId id="270" r:id="rId11"/>
    <p:sldId id="277" r:id="rId12"/>
    <p:sldId id="275" r:id="rId13"/>
    <p:sldId id="273" r:id="rId14"/>
    <p:sldId id="272" r:id="rId15"/>
    <p:sldId id="278" r:id="rId16"/>
    <p:sldId id="274" r:id="rId17"/>
    <p:sldId id="281" r:id="rId18"/>
    <p:sldId id="285" r:id="rId19"/>
    <p:sldId id="283" r:id="rId20"/>
    <p:sldId id="266" r:id="rId21"/>
    <p:sldId id="28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19" autoAdjust="0"/>
  </p:normalViewPr>
  <p:slideViewPr>
    <p:cSldViewPr snapToGrid="0">
      <p:cViewPr varScale="1">
        <p:scale>
          <a:sx n="114" d="100"/>
          <a:sy n="114" d="100"/>
        </p:scale>
        <p:origin x="30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6DBDFE-DD3D-4291-A404-1B97A83A6EA8}" type="datetimeFigureOut">
              <a:rPr lang="en-US" smtClean="0"/>
              <a:t>10/24/2020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456DE3-4E01-4AFD-AD42-42312842ED89}" type="slidenum">
              <a:rPr lang="en-US" smtClean="0"/>
              <a:t>‹#›</a:t>
            </a:fld>
            <a:endParaRPr lang="en-US" dirty="0"/>
          </a:p>
        </p:txBody>
      </p:sp>
    </p:spTree>
    <p:extLst>
      <p:ext uri="{BB962C8B-B14F-4D97-AF65-F5344CB8AC3E}">
        <p14:creationId xmlns:p14="http://schemas.microsoft.com/office/powerpoint/2010/main" val="702961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987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308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83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050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042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50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10/24/2020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184701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10/24/2020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575881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10/24/2020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169732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10/24/2020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350058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10/24/2020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2073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10/24/2020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073587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37532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10/24/2020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32160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10/24/2020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9103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10/24/2020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720901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5.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pinion-forum.com/index/2012/12/lets-make-a-deal-or-no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opinion-forum.com/index/2012/12/lets-make-a-deal-or-not/"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7A0-3675-44CB-A283-E74D1FA2A402}"/>
              </a:ext>
            </a:extLst>
          </p:cNvPr>
          <p:cNvSpPr>
            <a:spLocks noGrp="1"/>
          </p:cNvSpPr>
          <p:nvPr>
            <p:ph type="title"/>
          </p:nvPr>
        </p:nvSpPr>
        <p:spPr/>
        <p:txBody>
          <a:bodyPr/>
          <a:lstStyle/>
          <a:p>
            <a:r>
              <a:rPr lang="en-US" dirty="0"/>
              <a:t>Mark 12</a:t>
            </a:r>
          </a:p>
        </p:txBody>
      </p:sp>
      <p:sp>
        <p:nvSpPr>
          <p:cNvPr id="3" name="Content Placeholder 2">
            <a:extLst>
              <a:ext uri="{FF2B5EF4-FFF2-40B4-BE49-F238E27FC236}">
                <a16:creationId xmlns:a16="http://schemas.microsoft.com/office/drawing/2014/main" id="{DAFAD7DA-438F-4453-84EA-7B0B8978F6B1}"/>
              </a:ext>
            </a:extLst>
          </p:cNvPr>
          <p:cNvSpPr>
            <a:spLocks noGrp="1"/>
          </p:cNvSpPr>
          <p:nvPr>
            <p:ph idx="1"/>
          </p:nvPr>
        </p:nvSpPr>
        <p:spPr/>
        <p:txBody>
          <a:bodyPr/>
          <a:lstStyle/>
          <a:p>
            <a:pPr marL="274320" lvl="1" indent="0">
              <a:buNone/>
            </a:pPr>
            <a:endParaRPr lang="en-US" dirty="0"/>
          </a:p>
          <a:p>
            <a:r>
              <a:rPr lang="en-US" sz="1800" b="1" i="0" baseline="30000" dirty="0">
                <a:solidFill>
                  <a:srgbClr val="000000"/>
                </a:solidFill>
                <a:effectLst/>
                <a:latin typeface="system-ui"/>
              </a:rPr>
              <a:t>28 </a:t>
            </a:r>
            <a:r>
              <a:rPr lang="en-US" sz="1800" b="0" i="0" dirty="0">
                <a:solidFill>
                  <a:srgbClr val="000000"/>
                </a:solidFill>
                <a:effectLst/>
                <a:latin typeface="system-ui"/>
              </a:rPr>
              <a:t>One of the scribes came and heard them arguing, and recognizing that He had answered them well, asked Him, “What commandment is the foremost of all?” </a:t>
            </a:r>
            <a:r>
              <a:rPr lang="en-US" sz="1800" b="1" i="0" baseline="30000" dirty="0">
                <a:solidFill>
                  <a:srgbClr val="000000"/>
                </a:solidFill>
                <a:effectLst/>
                <a:latin typeface="system-ui"/>
              </a:rPr>
              <a:t>29 </a:t>
            </a:r>
            <a:r>
              <a:rPr lang="en-US" sz="1800" b="0" i="0" dirty="0">
                <a:solidFill>
                  <a:srgbClr val="000000"/>
                </a:solidFill>
                <a:effectLst/>
                <a:latin typeface="system-ui"/>
              </a:rPr>
              <a:t>Jesus answered, “The foremost is, ‘</a:t>
            </a:r>
            <a:r>
              <a:rPr lang="en-US" sz="1800" b="0" i="0" cap="small" dirty="0">
                <a:solidFill>
                  <a:srgbClr val="000000"/>
                </a:solidFill>
                <a:effectLst/>
                <a:latin typeface="system-ui"/>
              </a:rPr>
              <a:t>Hear</a:t>
            </a:r>
            <a:r>
              <a:rPr lang="en-US" sz="1800" b="0" i="0" dirty="0">
                <a:solidFill>
                  <a:srgbClr val="000000"/>
                </a:solidFill>
                <a:effectLst/>
                <a:latin typeface="system-ui"/>
              </a:rPr>
              <a:t>, O </a:t>
            </a:r>
            <a:r>
              <a:rPr lang="en-US" sz="1800" b="0" i="0" cap="small" dirty="0">
                <a:solidFill>
                  <a:srgbClr val="000000"/>
                </a:solidFill>
                <a:effectLst/>
                <a:latin typeface="system-ui"/>
              </a:rPr>
              <a:t>Israel! The Lord our God is one Lord</a:t>
            </a:r>
            <a:r>
              <a:rPr lang="en-US" sz="1800" b="0" i="0" dirty="0">
                <a:solidFill>
                  <a:srgbClr val="000000"/>
                </a:solidFill>
                <a:effectLst/>
                <a:latin typeface="system-ui"/>
              </a:rPr>
              <a:t>; </a:t>
            </a:r>
            <a:r>
              <a:rPr lang="en-US" sz="1800" b="1" i="0" baseline="30000" dirty="0">
                <a:solidFill>
                  <a:srgbClr val="000000"/>
                </a:solidFill>
                <a:effectLst/>
                <a:latin typeface="system-ui"/>
              </a:rPr>
              <a:t>30 </a:t>
            </a:r>
            <a:r>
              <a:rPr lang="en-US" sz="1800" b="0" i="0" cap="small" dirty="0">
                <a:solidFill>
                  <a:srgbClr val="000000"/>
                </a:solidFill>
                <a:effectLst/>
                <a:latin typeface="system-ui"/>
              </a:rPr>
              <a:t>and you shall love the Lord your God with all your heart, and with all your soul, and with all your mind, and with all your strength</a:t>
            </a:r>
            <a:r>
              <a:rPr lang="en-US" sz="1800" b="0" i="0" dirty="0">
                <a:solidFill>
                  <a:srgbClr val="000000"/>
                </a:solidFill>
                <a:effectLst/>
                <a:latin typeface="system-ui"/>
              </a:rPr>
              <a:t>.’ </a:t>
            </a:r>
            <a:r>
              <a:rPr lang="en-US" sz="1800" b="1" i="0" baseline="30000" dirty="0">
                <a:solidFill>
                  <a:srgbClr val="000000"/>
                </a:solidFill>
                <a:effectLst/>
                <a:latin typeface="system-ui"/>
              </a:rPr>
              <a:t>31 </a:t>
            </a:r>
            <a:r>
              <a:rPr lang="en-US" sz="1800" b="0" i="0" dirty="0">
                <a:solidFill>
                  <a:srgbClr val="000000"/>
                </a:solidFill>
                <a:effectLst/>
                <a:latin typeface="system-ui"/>
              </a:rPr>
              <a:t>The second is this, ‘</a:t>
            </a:r>
            <a:r>
              <a:rPr lang="en-US" sz="1800" b="0" i="0" cap="small" dirty="0">
                <a:solidFill>
                  <a:srgbClr val="000000"/>
                </a:solidFill>
                <a:effectLst/>
                <a:latin typeface="system-ui"/>
              </a:rPr>
              <a:t>You shall love your neighbor as yourself</a:t>
            </a:r>
            <a:r>
              <a:rPr lang="en-US" sz="1800" b="0" i="0" dirty="0">
                <a:solidFill>
                  <a:srgbClr val="000000"/>
                </a:solidFill>
                <a:effectLst/>
                <a:latin typeface="system-ui"/>
              </a:rPr>
              <a:t>.’ There is no other commandment greater than these.” </a:t>
            </a:r>
            <a:r>
              <a:rPr lang="en-US" sz="1800" b="1" i="0" baseline="30000" dirty="0">
                <a:solidFill>
                  <a:srgbClr val="000000"/>
                </a:solidFill>
                <a:effectLst/>
                <a:latin typeface="system-ui"/>
              </a:rPr>
              <a:t>32 </a:t>
            </a:r>
            <a:r>
              <a:rPr lang="en-US" sz="1800" b="0" i="0" dirty="0">
                <a:solidFill>
                  <a:srgbClr val="000000"/>
                </a:solidFill>
                <a:effectLst/>
                <a:latin typeface="system-ui"/>
              </a:rPr>
              <a:t>The scribe said to Him, “Right, Teacher; You have truly stated that </a:t>
            </a:r>
            <a:r>
              <a:rPr lang="en-US" sz="1800" b="0" i="0" cap="small" dirty="0">
                <a:solidFill>
                  <a:srgbClr val="000000"/>
                </a:solidFill>
                <a:effectLst/>
                <a:latin typeface="system-ui"/>
              </a:rPr>
              <a:t>He is One, and there is no one else besides Him</a:t>
            </a:r>
            <a:r>
              <a:rPr lang="en-US" sz="1800" b="0" i="0" dirty="0">
                <a:solidFill>
                  <a:srgbClr val="000000"/>
                </a:solidFill>
                <a:effectLst/>
                <a:latin typeface="system-ui"/>
              </a:rPr>
              <a:t>; </a:t>
            </a:r>
            <a:r>
              <a:rPr lang="en-US" sz="1800" b="1" i="0" baseline="30000" dirty="0">
                <a:solidFill>
                  <a:srgbClr val="000000"/>
                </a:solidFill>
                <a:effectLst/>
                <a:latin typeface="system-ui"/>
              </a:rPr>
              <a:t>33 </a:t>
            </a:r>
            <a:r>
              <a:rPr lang="en-US" sz="1800" b="0" i="0" cap="small" dirty="0">
                <a:solidFill>
                  <a:srgbClr val="000000"/>
                </a:solidFill>
                <a:effectLst/>
                <a:latin typeface="system-ui"/>
              </a:rPr>
              <a:t>and to love Him with all the heart and with all the understanding and with all the strength, and to love one’s neighbor as himself</a:t>
            </a:r>
            <a:r>
              <a:rPr lang="en-US" sz="1800" b="0" i="0" dirty="0">
                <a:solidFill>
                  <a:srgbClr val="000000"/>
                </a:solidFill>
                <a:effectLst/>
                <a:latin typeface="system-ui"/>
              </a:rPr>
              <a:t>, is much more than all burnt offerings and sacrifices.” </a:t>
            </a:r>
            <a:r>
              <a:rPr lang="en-US" sz="1800" b="1" i="0" baseline="30000" dirty="0">
                <a:solidFill>
                  <a:srgbClr val="000000"/>
                </a:solidFill>
                <a:effectLst/>
                <a:latin typeface="system-ui"/>
              </a:rPr>
              <a:t>34 </a:t>
            </a:r>
            <a:r>
              <a:rPr lang="en-US" sz="1800" b="0" i="0" dirty="0">
                <a:solidFill>
                  <a:srgbClr val="000000"/>
                </a:solidFill>
                <a:effectLst/>
                <a:latin typeface="system-ui"/>
              </a:rPr>
              <a:t>When Jesus saw that he had answered intelligently, He said to him, “You are not far from the kingdom of God.” After that, no one would venture to ask Him any more questions.</a:t>
            </a:r>
            <a:endParaRPr lang="en-US" sz="1800" dirty="0"/>
          </a:p>
        </p:txBody>
      </p:sp>
    </p:spTree>
    <p:extLst>
      <p:ext uri="{BB962C8B-B14F-4D97-AF65-F5344CB8AC3E}">
        <p14:creationId xmlns:p14="http://schemas.microsoft.com/office/powerpoint/2010/main" val="201807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D895-710C-400F-8C21-65E90892274F}"/>
              </a:ext>
            </a:extLst>
          </p:cNvPr>
          <p:cNvSpPr>
            <a:spLocks noGrp="1"/>
          </p:cNvSpPr>
          <p:nvPr>
            <p:ph type="title"/>
          </p:nvPr>
        </p:nvSpPr>
        <p:spPr/>
        <p:txBody>
          <a:bodyPr/>
          <a:lstStyle/>
          <a:p>
            <a:r>
              <a:rPr lang="en-US" dirty="0"/>
              <a:t>We see the error of our ways</a:t>
            </a:r>
          </a:p>
        </p:txBody>
      </p:sp>
      <p:sp>
        <p:nvSpPr>
          <p:cNvPr id="3" name="Content Placeholder 2">
            <a:extLst>
              <a:ext uri="{FF2B5EF4-FFF2-40B4-BE49-F238E27FC236}">
                <a16:creationId xmlns:a16="http://schemas.microsoft.com/office/drawing/2014/main" id="{D2AE4F8E-D728-4182-B853-9DE6425AFDDF}"/>
              </a:ext>
            </a:extLst>
          </p:cNvPr>
          <p:cNvSpPr>
            <a:spLocks noGrp="1"/>
          </p:cNvSpPr>
          <p:nvPr>
            <p:ph idx="1"/>
          </p:nvPr>
        </p:nvSpPr>
        <p:spPr/>
        <p:txBody>
          <a:bodyPr/>
          <a:lstStyle/>
          <a:p>
            <a:r>
              <a:rPr lang="en-US" dirty="0"/>
              <a:t>We do whatever we can to make it right</a:t>
            </a:r>
          </a:p>
          <a:p>
            <a:pPr lvl="1"/>
            <a:r>
              <a:rPr lang="en-US" dirty="0"/>
              <a:t>1:</a:t>
            </a:r>
            <a:r>
              <a:rPr lang="en-US" sz="1400" dirty="0"/>
              <a:t>12 He said to them, “Pick me up and throw me into the sea. Then the sea will become calm for you, for I know that on account of me this great storm has come upon you.”</a:t>
            </a:r>
            <a:endParaRPr lang="en-US" dirty="0"/>
          </a:p>
          <a:p>
            <a:pPr lvl="1"/>
            <a:r>
              <a:rPr lang="en-US" sz="1400" dirty="0"/>
              <a:t>2:6 “I descended to the roots of the mountains. The earth with its bars was around me forever, But You have brought up my life from the pit, O Lord my God. 7 “While I was fainting away, I remembered the Lord, And my prayer came to You, Into Your holy temple. 8 “Those who regard vain idols Forsake their faithfulness,</a:t>
            </a:r>
          </a:p>
          <a:p>
            <a:pPr lvl="1"/>
            <a:r>
              <a:rPr lang="en-US" sz="1400" dirty="0"/>
              <a:t>We are so sorry, and throw our lives into the hands of God</a:t>
            </a:r>
          </a:p>
          <a:p>
            <a:pPr lvl="1"/>
            <a:r>
              <a:rPr lang="en-US" sz="1400" dirty="0"/>
              <a:t>What else did Jonah do?</a:t>
            </a:r>
            <a:endParaRPr lang="en-US" dirty="0"/>
          </a:p>
          <a:p>
            <a:pPr lvl="1"/>
            <a:endParaRPr lang="en-US" dirty="0"/>
          </a:p>
        </p:txBody>
      </p:sp>
    </p:spTree>
    <p:extLst>
      <p:ext uri="{BB962C8B-B14F-4D97-AF65-F5344CB8AC3E}">
        <p14:creationId xmlns:p14="http://schemas.microsoft.com/office/powerpoint/2010/main" val="1042959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103" name="Rectangle 10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05" name="Rectangle 10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endParaRPr lang="en-US" sz="5100" dirty="0">
              <a:solidFill>
                <a:schemeClr val="bg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99055" y="4551031"/>
            <a:ext cx="5449479" cy="1663493"/>
          </a:xfrm>
        </p:spPr>
        <p:txBody>
          <a:bodyPr anchor="b">
            <a:normAutofit/>
          </a:bodyPr>
          <a:lstStyle/>
          <a:p>
            <a:pPr algn="r">
              <a:spcAft>
                <a:spcPts val="600"/>
              </a:spcAft>
            </a:pPr>
            <a:endParaRPr lang="en-US" sz="2400">
              <a:solidFill>
                <a:schemeClr val="bg1"/>
              </a:solidFill>
            </a:endParaRPr>
          </a:p>
        </p:txBody>
      </p:sp>
      <p:sp>
        <p:nvSpPr>
          <p:cNvPr id="4" name="Rectangle 3">
            <a:extLst>
              <a:ext uri="{FF2B5EF4-FFF2-40B4-BE49-F238E27FC236}">
                <a16:creationId xmlns:a16="http://schemas.microsoft.com/office/drawing/2014/main" id="{EA839129-B419-4865-94D6-117297291DF2}"/>
              </a:ext>
            </a:extLst>
          </p:cNvPr>
          <p:cNvSpPr/>
          <p:nvPr/>
        </p:nvSpPr>
        <p:spPr>
          <a:xfrm>
            <a:off x="706837" y="706837"/>
            <a:ext cx="10841697" cy="5548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E22199-EF39-430C-A13A-32C9AD6B32D4}"/>
              </a:ext>
            </a:extLst>
          </p:cNvPr>
          <p:cNvSpPr txBox="1"/>
          <p:nvPr/>
        </p:nvSpPr>
        <p:spPr>
          <a:xfrm>
            <a:off x="706837" y="762935"/>
            <a:ext cx="10798896" cy="5324535"/>
          </a:xfrm>
          <a:prstGeom prst="rect">
            <a:avLst/>
          </a:prstGeom>
          <a:noFill/>
        </p:spPr>
        <p:txBody>
          <a:bodyPr wrap="square" rtlCol="0">
            <a:spAutoFit/>
          </a:bodyPr>
          <a:lstStyle/>
          <a:p>
            <a:r>
              <a:rPr lang="en-US" sz="4000" dirty="0"/>
              <a:t>3 </a:t>
            </a:r>
            <a:r>
              <a:rPr lang="en-US" sz="2000" dirty="0"/>
              <a:t>Now the word of the Lord came to Jonah the second time, saying, 2 “Arise, go to Nineveh the great city and proclaim to it the proclamation which I am going to tell you.” 3 So Jonah arose and went to Nineveh according to the word of the Lord. Now Nineveh was an exceedingly great city, a three days’ walk. 4 Then Jonah began to go through the city one day’s walk; and he cried out and said, “Yet forty days and Nineveh will be overthrown.” 5 Then the people of Nineveh believed in God; and they called a fast and put on sackcloth from the greatest to the least of them. 6 When the word reached the king of Nineveh, he arose from his throne, laid aside his robe from him, covered himself with sackcloth and sat on the ashes. 7 He issued a proclamation and it said, “In Nineveh by the decree of the king and his nobles: Do not let man, beast, herd, or flock taste a thing. Do not let them eat or drink water. 8 But both man and beast must be covered with sackcloth; and let men call on God earnestly that each may turn from his wicked way and from the violence which is in his hands. 9 Who knows, God may turn and relent and withdraw His burning anger so that we will not perish.”10 When God saw their deeds, that they turned from their wicked way, then God relented concerning the calamity which He had declared He would bring upon them. And He did not do it.</a:t>
            </a:r>
          </a:p>
        </p:txBody>
      </p:sp>
    </p:spTree>
    <p:extLst>
      <p:ext uri="{BB962C8B-B14F-4D97-AF65-F5344CB8AC3E}">
        <p14:creationId xmlns:p14="http://schemas.microsoft.com/office/powerpoint/2010/main" val="1618836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789DF-DF27-44B4-8898-2B652DF5ABB6}"/>
              </a:ext>
            </a:extLst>
          </p:cNvPr>
          <p:cNvSpPr>
            <a:spLocks noGrp="1"/>
          </p:cNvSpPr>
          <p:nvPr>
            <p:ph type="title"/>
          </p:nvPr>
        </p:nvSpPr>
        <p:spPr/>
        <p:txBody>
          <a:bodyPr/>
          <a:lstStyle/>
          <a:p>
            <a:r>
              <a:rPr lang="en-US" dirty="0"/>
              <a:t>How do we think of ourselves?</a:t>
            </a:r>
          </a:p>
        </p:txBody>
      </p:sp>
      <p:sp>
        <p:nvSpPr>
          <p:cNvPr id="3" name="Content Placeholder 2">
            <a:extLst>
              <a:ext uri="{FF2B5EF4-FFF2-40B4-BE49-F238E27FC236}">
                <a16:creationId xmlns:a16="http://schemas.microsoft.com/office/drawing/2014/main" id="{5C86892C-E569-451A-AE6C-F87A18728B6A}"/>
              </a:ext>
            </a:extLst>
          </p:cNvPr>
          <p:cNvSpPr>
            <a:spLocks noGrp="1"/>
          </p:cNvSpPr>
          <p:nvPr>
            <p:ph idx="1"/>
          </p:nvPr>
        </p:nvSpPr>
        <p:spPr/>
        <p:txBody>
          <a:bodyPr/>
          <a:lstStyle/>
          <a:p>
            <a:r>
              <a:rPr lang="en-US" dirty="0"/>
              <a:t>Do we give ourself to God?</a:t>
            </a:r>
          </a:p>
          <a:p>
            <a:r>
              <a:rPr lang="en-US" dirty="0"/>
              <a:t>Do we raise him up and lower ourselves?</a:t>
            </a:r>
          </a:p>
          <a:p>
            <a:r>
              <a:rPr lang="en-US" dirty="0"/>
              <a:t>Do we allow ourselves to observe his grace?</a:t>
            </a:r>
          </a:p>
          <a:p>
            <a:pPr lvl="1"/>
            <a:r>
              <a:rPr lang="en-US" sz="1400" dirty="0"/>
              <a:t>3 So Jonah arose and went to Nineveh according to the word of the Lord. Now Nineveh was an exceedingly great city, a three days’ walk. 4 Then Jonah began to go through the city one day’s walk; and he cried out and said, “Yet forty days and Nineveh will be overthrown.” 5 Then the people of Nineveh believed in God; and they called a fast and put on sackcloth from the greatest to the least of them.</a:t>
            </a:r>
          </a:p>
          <a:p>
            <a:pPr lvl="1"/>
            <a:r>
              <a:rPr lang="en-US" dirty="0"/>
              <a:t>In times of doubt and sorrow, usually </a:t>
            </a:r>
          </a:p>
          <a:p>
            <a:r>
              <a:rPr lang="en-US" dirty="0"/>
              <a:t>How long does it last?</a:t>
            </a:r>
          </a:p>
          <a:p>
            <a:r>
              <a:rPr lang="en-US" dirty="0"/>
              <a:t>Jonah 4</a:t>
            </a:r>
          </a:p>
          <a:p>
            <a:endParaRPr lang="en-US" dirty="0"/>
          </a:p>
        </p:txBody>
      </p:sp>
    </p:spTree>
    <p:extLst>
      <p:ext uri="{BB962C8B-B14F-4D97-AF65-F5344CB8AC3E}">
        <p14:creationId xmlns:p14="http://schemas.microsoft.com/office/powerpoint/2010/main" val="385007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103" name="Rectangle 10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05" name="Rectangle 10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endParaRPr lang="en-US" sz="5100" dirty="0">
              <a:solidFill>
                <a:schemeClr val="bg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99055" y="4551031"/>
            <a:ext cx="5449479" cy="1663493"/>
          </a:xfrm>
        </p:spPr>
        <p:txBody>
          <a:bodyPr anchor="b">
            <a:normAutofit/>
          </a:bodyPr>
          <a:lstStyle/>
          <a:p>
            <a:pPr algn="r">
              <a:spcAft>
                <a:spcPts val="600"/>
              </a:spcAft>
            </a:pPr>
            <a:endParaRPr lang="en-US" sz="2400">
              <a:solidFill>
                <a:schemeClr val="bg1"/>
              </a:solidFill>
            </a:endParaRPr>
          </a:p>
        </p:txBody>
      </p:sp>
      <p:sp>
        <p:nvSpPr>
          <p:cNvPr id="4" name="Rectangle 3">
            <a:extLst>
              <a:ext uri="{FF2B5EF4-FFF2-40B4-BE49-F238E27FC236}">
                <a16:creationId xmlns:a16="http://schemas.microsoft.com/office/drawing/2014/main" id="{EA839129-B419-4865-94D6-117297291DF2}"/>
              </a:ext>
            </a:extLst>
          </p:cNvPr>
          <p:cNvSpPr/>
          <p:nvPr/>
        </p:nvSpPr>
        <p:spPr>
          <a:xfrm>
            <a:off x="706837" y="706837"/>
            <a:ext cx="10841697" cy="5548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E22199-EF39-430C-A13A-32C9AD6B32D4}"/>
              </a:ext>
            </a:extLst>
          </p:cNvPr>
          <p:cNvSpPr txBox="1"/>
          <p:nvPr/>
        </p:nvSpPr>
        <p:spPr>
          <a:xfrm>
            <a:off x="706837" y="762935"/>
            <a:ext cx="10798896" cy="5509200"/>
          </a:xfrm>
          <a:prstGeom prst="rect">
            <a:avLst/>
          </a:prstGeom>
          <a:noFill/>
        </p:spPr>
        <p:txBody>
          <a:bodyPr wrap="square" rtlCol="0">
            <a:spAutoFit/>
          </a:bodyPr>
          <a:lstStyle/>
          <a:p>
            <a:pPr algn="l"/>
            <a:r>
              <a:rPr lang="en-US" sz="3200" b="1" i="0" dirty="0">
                <a:solidFill>
                  <a:srgbClr val="000000"/>
                </a:solidFill>
                <a:effectLst/>
                <a:latin typeface="system-ui"/>
              </a:rPr>
              <a:t>4 </a:t>
            </a:r>
            <a:r>
              <a:rPr lang="en-US" sz="2000" b="0" i="0" dirty="0">
                <a:solidFill>
                  <a:srgbClr val="000000"/>
                </a:solidFill>
                <a:effectLst/>
                <a:latin typeface="system-ui"/>
              </a:rPr>
              <a:t>But it greatly displeased Jonah and he became angry. </a:t>
            </a:r>
            <a:r>
              <a:rPr lang="en-US" sz="2000" b="1" i="0" baseline="30000" dirty="0">
                <a:solidFill>
                  <a:srgbClr val="000000"/>
                </a:solidFill>
                <a:effectLst/>
                <a:latin typeface="system-ui"/>
              </a:rPr>
              <a:t>2 </a:t>
            </a:r>
            <a:r>
              <a:rPr lang="en-US" sz="2000" b="0" i="0" dirty="0">
                <a:solidFill>
                  <a:srgbClr val="000000"/>
                </a:solidFill>
                <a:effectLst/>
                <a:latin typeface="system-ui"/>
              </a:rPr>
              <a:t>He prayed to the </a:t>
            </a:r>
            <a:r>
              <a:rPr lang="en-US" sz="2000" b="0" i="0" cap="small" dirty="0">
                <a:solidFill>
                  <a:srgbClr val="000000"/>
                </a:solidFill>
                <a:effectLst/>
                <a:latin typeface="system-ui"/>
              </a:rPr>
              <a:t>Lord</a:t>
            </a:r>
            <a:r>
              <a:rPr lang="en-US" sz="2000" b="0" i="0" dirty="0">
                <a:solidFill>
                  <a:srgbClr val="000000"/>
                </a:solidFill>
                <a:effectLst/>
                <a:latin typeface="system-ui"/>
              </a:rPr>
              <a:t> and said, “Please </a:t>
            </a:r>
            <a:r>
              <a:rPr lang="en-US" sz="2000" b="0" i="0" cap="small" dirty="0">
                <a:solidFill>
                  <a:srgbClr val="000000"/>
                </a:solidFill>
                <a:effectLst/>
                <a:latin typeface="system-ui"/>
              </a:rPr>
              <a:t>Lord</a:t>
            </a:r>
            <a:r>
              <a:rPr lang="en-US" sz="2000" b="0" i="0" dirty="0">
                <a:solidFill>
                  <a:srgbClr val="000000"/>
                </a:solidFill>
                <a:effectLst/>
                <a:latin typeface="system-ui"/>
              </a:rPr>
              <a:t>, was not this what I said while I was still in my </a:t>
            </a:r>
            <a:r>
              <a:rPr lang="en-US" sz="2000" b="0" i="1" dirty="0">
                <a:solidFill>
                  <a:srgbClr val="000000"/>
                </a:solidFill>
                <a:effectLst/>
                <a:latin typeface="system-ui"/>
              </a:rPr>
              <a:t>own</a:t>
            </a:r>
            <a:r>
              <a:rPr lang="en-US" sz="2000" b="0" i="0" dirty="0">
                <a:solidFill>
                  <a:srgbClr val="000000"/>
                </a:solidFill>
                <a:effectLst/>
                <a:latin typeface="system-ui"/>
              </a:rPr>
              <a:t> country? Therefore in order to forestall this I fled to Tarshish, for I knew that You are a gracious and compassionate God, slow to anger and abundant in lovingkindness, and one who relents concerning calamity. </a:t>
            </a:r>
            <a:r>
              <a:rPr lang="en-US" sz="2000" b="1" i="0" baseline="30000" dirty="0">
                <a:solidFill>
                  <a:srgbClr val="000000"/>
                </a:solidFill>
                <a:effectLst/>
                <a:latin typeface="system-ui"/>
              </a:rPr>
              <a:t>3 </a:t>
            </a:r>
            <a:r>
              <a:rPr lang="en-US" sz="2000" b="0" i="0" dirty="0">
                <a:solidFill>
                  <a:srgbClr val="000000"/>
                </a:solidFill>
                <a:effectLst/>
                <a:latin typeface="system-ui"/>
              </a:rPr>
              <a:t>Therefore now, O </a:t>
            </a:r>
            <a:r>
              <a:rPr lang="en-US" sz="2000" b="0" i="0" cap="small" dirty="0">
                <a:solidFill>
                  <a:srgbClr val="000000"/>
                </a:solidFill>
                <a:effectLst/>
                <a:latin typeface="system-ui"/>
              </a:rPr>
              <a:t>Lord</a:t>
            </a:r>
            <a:r>
              <a:rPr lang="en-US" sz="2000" b="0" i="0" dirty="0">
                <a:solidFill>
                  <a:srgbClr val="000000"/>
                </a:solidFill>
                <a:effectLst/>
                <a:latin typeface="system-ui"/>
              </a:rPr>
              <a:t>, please take my life from me, for death is better to me than life.” </a:t>
            </a:r>
            <a:r>
              <a:rPr lang="en-US" sz="2000" b="1" i="0" baseline="30000" dirty="0">
                <a:solidFill>
                  <a:srgbClr val="000000"/>
                </a:solidFill>
                <a:effectLst/>
                <a:latin typeface="system-ui"/>
              </a:rPr>
              <a:t>4 </a:t>
            </a:r>
            <a:r>
              <a:rPr lang="en-US" sz="2000" b="0" i="0" dirty="0">
                <a:solidFill>
                  <a:srgbClr val="000000"/>
                </a:solidFill>
                <a:effectLst/>
                <a:latin typeface="system-ui"/>
              </a:rPr>
              <a:t>The </a:t>
            </a:r>
            <a:r>
              <a:rPr lang="en-US" sz="2000" b="0" i="0" cap="small" dirty="0">
                <a:solidFill>
                  <a:srgbClr val="000000"/>
                </a:solidFill>
                <a:effectLst/>
                <a:latin typeface="system-ui"/>
              </a:rPr>
              <a:t>Lord</a:t>
            </a:r>
            <a:r>
              <a:rPr lang="en-US" sz="2000" b="0" i="0" dirty="0">
                <a:solidFill>
                  <a:srgbClr val="000000"/>
                </a:solidFill>
                <a:effectLst/>
                <a:latin typeface="system-ui"/>
              </a:rPr>
              <a:t> said, “Do you have good reason to be angry?”</a:t>
            </a:r>
            <a:r>
              <a:rPr lang="en-US" sz="2000" b="1" i="0" baseline="30000" dirty="0">
                <a:solidFill>
                  <a:srgbClr val="000000"/>
                </a:solidFill>
                <a:effectLst/>
                <a:latin typeface="system-ui"/>
              </a:rPr>
              <a:t>5 </a:t>
            </a:r>
            <a:r>
              <a:rPr lang="en-US" sz="2000" b="0" i="0" dirty="0">
                <a:solidFill>
                  <a:srgbClr val="000000"/>
                </a:solidFill>
                <a:effectLst/>
                <a:latin typeface="system-ui"/>
              </a:rPr>
              <a:t>Then Jonah went out from the city and sat east of it. There he made a shelter for himself and sat under it in the shade until he could see what would happen in the city. </a:t>
            </a:r>
            <a:r>
              <a:rPr lang="en-US" sz="2000" b="1" i="0" baseline="30000" dirty="0">
                <a:solidFill>
                  <a:srgbClr val="000000"/>
                </a:solidFill>
                <a:effectLst/>
                <a:latin typeface="system-ui"/>
              </a:rPr>
              <a:t>6 </a:t>
            </a:r>
            <a:r>
              <a:rPr lang="en-US" sz="2000" b="0" i="0" dirty="0">
                <a:solidFill>
                  <a:srgbClr val="000000"/>
                </a:solidFill>
                <a:effectLst/>
                <a:latin typeface="system-ui"/>
              </a:rPr>
              <a:t>So the </a:t>
            </a:r>
            <a:r>
              <a:rPr lang="en-US" sz="2000" b="0" i="0" cap="small" dirty="0">
                <a:solidFill>
                  <a:srgbClr val="000000"/>
                </a:solidFill>
                <a:effectLst/>
                <a:latin typeface="system-ui"/>
              </a:rPr>
              <a:t>Lord</a:t>
            </a:r>
            <a:r>
              <a:rPr lang="en-US" sz="2000" b="0" i="0" dirty="0">
                <a:solidFill>
                  <a:srgbClr val="000000"/>
                </a:solidFill>
                <a:effectLst/>
                <a:latin typeface="system-ui"/>
              </a:rPr>
              <a:t> God appointed a plant and it grew up over Jonah to be a shade over his head to deliver him from his discomfort. And Jonah was extremely happy about the plant. </a:t>
            </a:r>
            <a:r>
              <a:rPr lang="en-US" sz="2000" b="1" i="0" baseline="30000" dirty="0">
                <a:solidFill>
                  <a:srgbClr val="000000"/>
                </a:solidFill>
                <a:effectLst/>
                <a:latin typeface="system-ui"/>
              </a:rPr>
              <a:t>7 </a:t>
            </a:r>
            <a:r>
              <a:rPr lang="en-US" sz="2000" b="0" i="0" dirty="0">
                <a:solidFill>
                  <a:srgbClr val="000000"/>
                </a:solidFill>
                <a:effectLst/>
                <a:latin typeface="system-ui"/>
              </a:rPr>
              <a:t>But God appointed a worm when dawn came the next day and it attacked the plant and it withered. </a:t>
            </a:r>
            <a:r>
              <a:rPr lang="en-US" sz="2000" b="1" i="0" baseline="30000" dirty="0">
                <a:solidFill>
                  <a:srgbClr val="000000"/>
                </a:solidFill>
                <a:effectLst/>
                <a:latin typeface="system-ui"/>
              </a:rPr>
              <a:t>8 </a:t>
            </a:r>
            <a:r>
              <a:rPr lang="en-US" sz="2000" b="0" i="0" dirty="0">
                <a:solidFill>
                  <a:srgbClr val="000000"/>
                </a:solidFill>
                <a:effectLst/>
                <a:latin typeface="system-ui"/>
              </a:rPr>
              <a:t>When the sun came up God appointed a scorching east wind, and the sun beat down on Jonah’s head so that he became faint and begged with </a:t>
            </a:r>
            <a:r>
              <a:rPr lang="en-US" sz="2000" b="0" i="1" dirty="0">
                <a:solidFill>
                  <a:srgbClr val="000000"/>
                </a:solidFill>
                <a:effectLst/>
                <a:latin typeface="system-ui"/>
              </a:rPr>
              <a:t>all</a:t>
            </a:r>
            <a:r>
              <a:rPr lang="en-US" sz="2000" b="0" i="0" dirty="0">
                <a:solidFill>
                  <a:srgbClr val="000000"/>
                </a:solidFill>
                <a:effectLst/>
                <a:latin typeface="system-ui"/>
              </a:rPr>
              <a:t> his soul to die, saying, “Death is better to me than life.”</a:t>
            </a:r>
            <a:r>
              <a:rPr lang="en-US" sz="2000" b="1" i="0" baseline="30000" dirty="0">
                <a:solidFill>
                  <a:srgbClr val="000000"/>
                </a:solidFill>
                <a:effectLst/>
                <a:latin typeface="system-ui"/>
              </a:rPr>
              <a:t>9 </a:t>
            </a:r>
            <a:r>
              <a:rPr lang="en-US" sz="2000" b="0" i="0" dirty="0">
                <a:solidFill>
                  <a:srgbClr val="000000"/>
                </a:solidFill>
                <a:effectLst/>
                <a:latin typeface="system-ui"/>
              </a:rPr>
              <a:t>Then God said to Jonah, “Do you have good reason to be angry about the plant?” And he said, “I have good reason to be angry, even to death.” </a:t>
            </a:r>
            <a:r>
              <a:rPr lang="en-US" sz="2000" b="1" i="0" baseline="30000" dirty="0">
                <a:solidFill>
                  <a:srgbClr val="000000"/>
                </a:solidFill>
                <a:effectLst/>
                <a:latin typeface="system-ui"/>
              </a:rPr>
              <a:t>10 </a:t>
            </a:r>
            <a:r>
              <a:rPr lang="en-US" sz="2000" b="0" i="0" dirty="0">
                <a:solidFill>
                  <a:srgbClr val="000000"/>
                </a:solidFill>
                <a:effectLst/>
                <a:latin typeface="system-ui"/>
              </a:rPr>
              <a:t>Then the </a:t>
            </a:r>
            <a:r>
              <a:rPr lang="en-US" sz="2000" b="0" i="0" cap="small" dirty="0">
                <a:solidFill>
                  <a:srgbClr val="000000"/>
                </a:solidFill>
                <a:effectLst/>
                <a:latin typeface="system-ui"/>
              </a:rPr>
              <a:t>Lord</a:t>
            </a:r>
            <a:r>
              <a:rPr lang="en-US" sz="2000" b="0" i="0" dirty="0">
                <a:solidFill>
                  <a:srgbClr val="000000"/>
                </a:solidFill>
                <a:effectLst/>
                <a:latin typeface="system-ui"/>
              </a:rPr>
              <a:t> said, “You had compassion on the plant for which you did not work and </a:t>
            </a:r>
            <a:r>
              <a:rPr lang="en-US" sz="2000" b="0" i="1" dirty="0">
                <a:solidFill>
                  <a:srgbClr val="000000"/>
                </a:solidFill>
                <a:effectLst/>
                <a:latin typeface="system-ui"/>
              </a:rPr>
              <a:t>which</a:t>
            </a:r>
            <a:r>
              <a:rPr lang="en-US" sz="2000" b="0" i="0" dirty="0">
                <a:solidFill>
                  <a:srgbClr val="000000"/>
                </a:solidFill>
                <a:effectLst/>
                <a:latin typeface="system-ui"/>
              </a:rPr>
              <a:t> you did not cause to grow, which came up overnight and perished overnight. </a:t>
            </a:r>
            <a:r>
              <a:rPr lang="en-US" sz="2000" b="1" i="0" baseline="30000" dirty="0">
                <a:solidFill>
                  <a:srgbClr val="000000"/>
                </a:solidFill>
                <a:effectLst/>
                <a:latin typeface="system-ui"/>
              </a:rPr>
              <a:t>11 </a:t>
            </a:r>
            <a:r>
              <a:rPr lang="en-US" sz="2000" b="0" i="0" dirty="0">
                <a:solidFill>
                  <a:srgbClr val="000000"/>
                </a:solidFill>
                <a:effectLst/>
                <a:latin typeface="system-ui"/>
              </a:rPr>
              <a:t>Should I not have compassion on Nineveh, the great city in which there are more than 120,000 persons who do not know </a:t>
            </a:r>
            <a:r>
              <a:rPr lang="en-US" sz="2000" b="0" i="1" dirty="0">
                <a:solidFill>
                  <a:srgbClr val="000000"/>
                </a:solidFill>
                <a:effectLst/>
                <a:latin typeface="system-ui"/>
              </a:rPr>
              <a:t>the difference</a:t>
            </a:r>
            <a:r>
              <a:rPr lang="en-US" sz="2000" b="0" i="0" dirty="0">
                <a:solidFill>
                  <a:srgbClr val="000000"/>
                </a:solidFill>
                <a:effectLst/>
                <a:latin typeface="system-ui"/>
              </a:rPr>
              <a:t> between their right and left hand, as well as many animals?”</a:t>
            </a:r>
          </a:p>
        </p:txBody>
      </p:sp>
    </p:spTree>
    <p:extLst>
      <p:ext uri="{BB962C8B-B14F-4D97-AF65-F5344CB8AC3E}">
        <p14:creationId xmlns:p14="http://schemas.microsoft.com/office/powerpoint/2010/main" val="2105066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7A0-3675-44CB-A283-E74D1FA2A402}"/>
              </a:ext>
            </a:extLst>
          </p:cNvPr>
          <p:cNvSpPr>
            <a:spLocks noGrp="1"/>
          </p:cNvSpPr>
          <p:nvPr>
            <p:ph type="title"/>
          </p:nvPr>
        </p:nvSpPr>
        <p:spPr/>
        <p:txBody>
          <a:bodyPr/>
          <a:lstStyle/>
          <a:p>
            <a:r>
              <a:rPr lang="en-US" dirty="0"/>
              <a:t>Sometimes we take this a step further</a:t>
            </a:r>
          </a:p>
        </p:txBody>
      </p:sp>
      <p:sp>
        <p:nvSpPr>
          <p:cNvPr id="3" name="Content Placeholder 2">
            <a:extLst>
              <a:ext uri="{FF2B5EF4-FFF2-40B4-BE49-F238E27FC236}">
                <a16:creationId xmlns:a16="http://schemas.microsoft.com/office/drawing/2014/main" id="{DAFAD7DA-438F-4453-84EA-7B0B8978F6B1}"/>
              </a:ext>
            </a:extLst>
          </p:cNvPr>
          <p:cNvSpPr>
            <a:spLocks noGrp="1"/>
          </p:cNvSpPr>
          <p:nvPr>
            <p:ph idx="1"/>
          </p:nvPr>
        </p:nvSpPr>
        <p:spPr/>
        <p:txBody>
          <a:bodyPr/>
          <a:lstStyle/>
          <a:p>
            <a:r>
              <a:rPr lang="en-US" dirty="0"/>
              <a:t>What happens to those feelings </a:t>
            </a:r>
          </a:p>
          <a:p>
            <a:r>
              <a:rPr lang="en-US" dirty="0"/>
              <a:t>We draw so near to God, and life moves on</a:t>
            </a:r>
          </a:p>
          <a:p>
            <a:r>
              <a:rPr lang="en-US" dirty="0"/>
              <a:t>When we grow back some of our self esteem, do we lose our need for the Lord?</a:t>
            </a:r>
          </a:p>
          <a:p>
            <a:r>
              <a:rPr lang="en-US" dirty="0"/>
              <a:t> 8 </a:t>
            </a:r>
            <a:r>
              <a:rPr lang="en-US" sz="1600" b="0" i="0" dirty="0">
                <a:solidFill>
                  <a:srgbClr val="000000"/>
                </a:solidFill>
                <a:effectLst/>
                <a:latin typeface="system-ui"/>
              </a:rPr>
              <a:t>When the sun came up God appointed a scorching east wind, and the sun beat down on Jonah’s head so that he became faint and begged with </a:t>
            </a:r>
            <a:r>
              <a:rPr lang="en-US" sz="1600" b="0" i="1" dirty="0">
                <a:solidFill>
                  <a:srgbClr val="000000"/>
                </a:solidFill>
                <a:effectLst/>
                <a:latin typeface="system-ui"/>
              </a:rPr>
              <a:t>all</a:t>
            </a:r>
            <a:r>
              <a:rPr lang="en-US" sz="1600" b="0" i="0" dirty="0">
                <a:solidFill>
                  <a:srgbClr val="000000"/>
                </a:solidFill>
                <a:effectLst/>
                <a:latin typeface="system-ui"/>
              </a:rPr>
              <a:t> his soul to die, saying, “Death is better to me than life.”</a:t>
            </a:r>
            <a:r>
              <a:rPr lang="en-US" sz="1600" b="1" i="0" baseline="30000" dirty="0">
                <a:solidFill>
                  <a:srgbClr val="000000"/>
                </a:solidFill>
                <a:effectLst/>
                <a:latin typeface="system-ui"/>
              </a:rPr>
              <a:t>9 </a:t>
            </a:r>
            <a:r>
              <a:rPr lang="en-US" sz="1600" b="0" i="0" dirty="0">
                <a:solidFill>
                  <a:srgbClr val="000000"/>
                </a:solidFill>
                <a:effectLst/>
                <a:latin typeface="system-ui"/>
              </a:rPr>
              <a:t>Then God said to Jonah, “Do you have good reason to be angry about the plant?” And he said, “I have good reason to be angry, even to death.” </a:t>
            </a:r>
            <a:r>
              <a:rPr lang="en-US" sz="1600" b="1" i="0" baseline="30000" dirty="0">
                <a:solidFill>
                  <a:srgbClr val="000000"/>
                </a:solidFill>
                <a:effectLst/>
                <a:latin typeface="system-ui"/>
              </a:rPr>
              <a:t>10 </a:t>
            </a:r>
            <a:r>
              <a:rPr lang="en-US" sz="1600" b="0" i="0" dirty="0">
                <a:solidFill>
                  <a:srgbClr val="000000"/>
                </a:solidFill>
                <a:effectLst/>
                <a:latin typeface="system-ui"/>
              </a:rPr>
              <a:t>Then the </a:t>
            </a:r>
            <a:r>
              <a:rPr lang="en-US" sz="1600" b="0" i="0" cap="small" dirty="0">
                <a:solidFill>
                  <a:srgbClr val="000000"/>
                </a:solidFill>
                <a:effectLst/>
                <a:latin typeface="system-ui"/>
              </a:rPr>
              <a:t>Lord</a:t>
            </a:r>
            <a:r>
              <a:rPr lang="en-US" sz="1600" b="0" i="0" dirty="0">
                <a:solidFill>
                  <a:srgbClr val="000000"/>
                </a:solidFill>
                <a:effectLst/>
                <a:latin typeface="system-ui"/>
              </a:rPr>
              <a:t> said, “You had compassion on the plant for which you did not work and </a:t>
            </a:r>
            <a:r>
              <a:rPr lang="en-US" sz="1600" b="0" i="1" dirty="0">
                <a:solidFill>
                  <a:srgbClr val="000000"/>
                </a:solidFill>
                <a:effectLst/>
                <a:latin typeface="system-ui"/>
              </a:rPr>
              <a:t>which</a:t>
            </a:r>
            <a:r>
              <a:rPr lang="en-US" sz="1600" b="0" i="0" dirty="0">
                <a:solidFill>
                  <a:srgbClr val="000000"/>
                </a:solidFill>
                <a:effectLst/>
                <a:latin typeface="system-ui"/>
              </a:rPr>
              <a:t> you did not cause to grow, which came up overnight and perished overnight. </a:t>
            </a:r>
          </a:p>
          <a:p>
            <a:r>
              <a:rPr lang="en-US" dirty="0"/>
              <a:t>Writer said that a wise man would have admitted the fight is over instead of sending the fax</a:t>
            </a:r>
          </a:p>
          <a:p>
            <a:endParaRPr lang="en-US" dirty="0"/>
          </a:p>
        </p:txBody>
      </p:sp>
    </p:spTree>
    <p:extLst>
      <p:ext uri="{BB962C8B-B14F-4D97-AF65-F5344CB8AC3E}">
        <p14:creationId xmlns:p14="http://schemas.microsoft.com/office/powerpoint/2010/main" val="426949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DAB82-BF3F-4719-964B-1F9A9007C1C5}"/>
              </a:ext>
            </a:extLst>
          </p:cNvPr>
          <p:cNvSpPr>
            <a:spLocks noGrp="1"/>
          </p:cNvSpPr>
          <p:nvPr>
            <p:ph type="title"/>
          </p:nvPr>
        </p:nvSpPr>
        <p:spPr/>
        <p:txBody>
          <a:bodyPr/>
          <a:lstStyle/>
          <a:p>
            <a:r>
              <a:rPr lang="en-US" dirty="0"/>
              <a:t>Why are we afraid?</a:t>
            </a:r>
          </a:p>
        </p:txBody>
      </p:sp>
      <p:sp>
        <p:nvSpPr>
          <p:cNvPr id="3" name="Content Placeholder 2">
            <a:extLst>
              <a:ext uri="{FF2B5EF4-FFF2-40B4-BE49-F238E27FC236}">
                <a16:creationId xmlns:a16="http://schemas.microsoft.com/office/drawing/2014/main" id="{B796C83F-F339-4EE2-AC80-959F5AC2DB08}"/>
              </a:ext>
            </a:extLst>
          </p:cNvPr>
          <p:cNvSpPr>
            <a:spLocks noGrp="1"/>
          </p:cNvSpPr>
          <p:nvPr>
            <p:ph idx="1"/>
          </p:nvPr>
        </p:nvSpPr>
        <p:spPr/>
        <p:txBody>
          <a:bodyPr/>
          <a:lstStyle/>
          <a:p>
            <a:r>
              <a:rPr lang="en-US" dirty="0"/>
              <a:t>To talk about</a:t>
            </a:r>
          </a:p>
          <a:p>
            <a:pPr lvl="1"/>
            <a:r>
              <a:rPr lang="en-US" dirty="0"/>
              <a:t>God?</a:t>
            </a:r>
          </a:p>
          <a:p>
            <a:pPr lvl="1"/>
            <a:r>
              <a:rPr lang="en-US" dirty="0"/>
              <a:t>Jesus?</a:t>
            </a:r>
          </a:p>
          <a:p>
            <a:pPr lvl="1"/>
            <a:r>
              <a:rPr lang="en-US" dirty="0"/>
              <a:t>Marriage? </a:t>
            </a:r>
          </a:p>
          <a:p>
            <a:pPr lvl="1"/>
            <a:r>
              <a:rPr lang="en-US" dirty="0"/>
              <a:t>Divorce?</a:t>
            </a:r>
          </a:p>
          <a:p>
            <a:pPr lvl="1"/>
            <a:r>
              <a:rPr lang="en-US" dirty="0"/>
              <a:t>The TRUTH?</a:t>
            </a:r>
          </a:p>
          <a:p>
            <a:pPr lvl="1"/>
            <a:r>
              <a:rPr lang="en-US" dirty="0"/>
              <a:t>Hell?</a:t>
            </a:r>
          </a:p>
        </p:txBody>
      </p:sp>
    </p:spTree>
    <p:extLst>
      <p:ext uri="{BB962C8B-B14F-4D97-AF65-F5344CB8AC3E}">
        <p14:creationId xmlns:p14="http://schemas.microsoft.com/office/powerpoint/2010/main" val="359705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32897-AC01-44E2-894A-6CF29B5CA98A}"/>
              </a:ext>
            </a:extLst>
          </p:cNvPr>
          <p:cNvSpPr>
            <a:spLocks noGrp="1"/>
          </p:cNvSpPr>
          <p:nvPr>
            <p:ph type="title"/>
          </p:nvPr>
        </p:nvSpPr>
        <p:spPr/>
        <p:txBody>
          <a:bodyPr/>
          <a:lstStyle/>
          <a:p>
            <a:r>
              <a:rPr lang="en-US" dirty="0"/>
              <a:t>Hell</a:t>
            </a:r>
          </a:p>
        </p:txBody>
      </p:sp>
      <p:sp>
        <p:nvSpPr>
          <p:cNvPr id="3" name="Content Placeholder 2">
            <a:extLst>
              <a:ext uri="{FF2B5EF4-FFF2-40B4-BE49-F238E27FC236}">
                <a16:creationId xmlns:a16="http://schemas.microsoft.com/office/drawing/2014/main" id="{DB1166F8-431F-4268-96DA-CA03BD0B52A2}"/>
              </a:ext>
            </a:extLst>
          </p:cNvPr>
          <p:cNvSpPr>
            <a:spLocks noGrp="1"/>
          </p:cNvSpPr>
          <p:nvPr>
            <p:ph idx="1"/>
          </p:nvPr>
        </p:nvSpPr>
        <p:spPr/>
        <p:txBody>
          <a:bodyPr/>
          <a:lstStyle/>
          <a:p>
            <a:r>
              <a:rPr lang="en-US" dirty="0"/>
              <a:t>Matthew 13:47</a:t>
            </a:r>
            <a:r>
              <a:rPr lang="en-US" b="1" i="0" baseline="30000" dirty="0">
                <a:solidFill>
                  <a:srgbClr val="000000"/>
                </a:solidFill>
                <a:effectLst/>
                <a:latin typeface="system-ui"/>
              </a:rPr>
              <a:t> </a:t>
            </a:r>
            <a:r>
              <a:rPr lang="en-US" b="0" i="0" dirty="0">
                <a:solidFill>
                  <a:srgbClr val="000000"/>
                </a:solidFill>
                <a:effectLst/>
                <a:latin typeface="system-ui"/>
              </a:rPr>
              <a:t>“Again, the kingdom of heaven is like a dragnet cast into the sea, and gathering </a:t>
            </a:r>
            <a:r>
              <a:rPr lang="en-US" b="0" i="1" dirty="0">
                <a:solidFill>
                  <a:srgbClr val="000000"/>
                </a:solidFill>
                <a:effectLst/>
                <a:latin typeface="system-ui"/>
              </a:rPr>
              <a:t>fish</a:t>
            </a:r>
            <a:r>
              <a:rPr lang="en-US" b="0" i="0" dirty="0">
                <a:solidFill>
                  <a:srgbClr val="000000"/>
                </a:solidFill>
                <a:effectLst/>
                <a:latin typeface="system-ui"/>
              </a:rPr>
              <a:t> of every kind; </a:t>
            </a:r>
            <a:r>
              <a:rPr lang="en-US" b="1" i="0" baseline="30000" dirty="0">
                <a:solidFill>
                  <a:srgbClr val="000000"/>
                </a:solidFill>
                <a:effectLst/>
                <a:latin typeface="system-ui"/>
              </a:rPr>
              <a:t>48 </a:t>
            </a:r>
            <a:r>
              <a:rPr lang="en-US" b="0" i="0" dirty="0">
                <a:solidFill>
                  <a:srgbClr val="000000"/>
                </a:solidFill>
                <a:effectLst/>
                <a:latin typeface="system-ui"/>
              </a:rPr>
              <a:t>and when it was filled, they drew it up on the beach; and they sat down and gathered the good </a:t>
            </a:r>
            <a:r>
              <a:rPr lang="en-US" b="0" i="1" dirty="0">
                <a:solidFill>
                  <a:srgbClr val="000000"/>
                </a:solidFill>
                <a:effectLst/>
                <a:latin typeface="system-ui"/>
              </a:rPr>
              <a:t>fish</a:t>
            </a:r>
            <a:r>
              <a:rPr lang="en-US" b="0" i="0" dirty="0">
                <a:solidFill>
                  <a:srgbClr val="000000"/>
                </a:solidFill>
                <a:effectLst/>
                <a:latin typeface="system-ui"/>
              </a:rPr>
              <a:t> into containers, but the bad they threw away. </a:t>
            </a:r>
            <a:r>
              <a:rPr lang="en-US" b="1" i="0" baseline="30000" dirty="0">
                <a:solidFill>
                  <a:srgbClr val="000000"/>
                </a:solidFill>
                <a:effectLst/>
                <a:latin typeface="system-ui"/>
              </a:rPr>
              <a:t>49 </a:t>
            </a:r>
            <a:r>
              <a:rPr lang="en-US" b="0" i="0" dirty="0">
                <a:solidFill>
                  <a:srgbClr val="000000"/>
                </a:solidFill>
                <a:effectLst/>
                <a:latin typeface="system-ui"/>
              </a:rPr>
              <a:t>So it will be at the end of the age; the angels will come forth and take out the wicked from among the righteous, </a:t>
            </a:r>
            <a:r>
              <a:rPr lang="en-US" b="1" i="0" baseline="30000" dirty="0">
                <a:solidFill>
                  <a:srgbClr val="000000"/>
                </a:solidFill>
                <a:effectLst/>
                <a:latin typeface="system-ui"/>
              </a:rPr>
              <a:t>50 </a:t>
            </a:r>
            <a:r>
              <a:rPr lang="en-US" b="0" i="0" dirty="0">
                <a:solidFill>
                  <a:srgbClr val="000000"/>
                </a:solidFill>
                <a:effectLst/>
                <a:latin typeface="system-ui"/>
              </a:rPr>
              <a:t>and will throw them into the furnace of fire; in that place there will be weeping and gnashing of teeth.</a:t>
            </a:r>
          </a:p>
          <a:p>
            <a:r>
              <a:rPr lang="en-US" dirty="0">
                <a:solidFill>
                  <a:srgbClr val="000000"/>
                </a:solidFill>
                <a:latin typeface="system-ui"/>
              </a:rPr>
              <a:t>2 Peter 2:</a:t>
            </a:r>
            <a:r>
              <a:rPr lang="en-US" b="1" i="0" baseline="30000" dirty="0">
                <a:solidFill>
                  <a:srgbClr val="000000"/>
                </a:solidFill>
                <a:effectLst/>
                <a:latin typeface="system-ui"/>
              </a:rPr>
              <a:t>4 </a:t>
            </a:r>
            <a:r>
              <a:rPr lang="en-US" b="0" i="0" dirty="0">
                <a:solidFill>
                  <a:srgbClr val="000000"/>
                </a:solidFill>
                <a:effectLst/>
                <a:latin typeface="system-ui"/>
              </a:rPr>
              <a:t>For if God did not spare angels when they sinned, but cast them into hell and committed them to pits of darkness, reserved for judgment; </a:t>
            </a:r>
            <a:r>
              <a:rPr lang="en-US" b="1" i="0" baseline="30000" dirty="0">
                <a:solidFill>
                  <a:srgbClr val="000000"/>
                </a:solidFill>
                <a:effectLst/>
                <a:latin typeface="system-ui"/>
              </a:rPr>
              <a:t>5 </a:t>
            </a:r>
            <a:r>
              <a:rPr lang="en-US" b="0" i="0" dirty="0">
                <a:solidFill>
                  <a:srgbClr val="000000"/>
                </a:solidFill>
                <a:effectLst/>
                <a:latin typeface="system-ui"/>
              </a:rPr>
              <a:t>and did not spare the ancient world, but preserved Noah, a preacher of righteousness, with seven others, when He brought a flood upon the world of the ungodly; </a:t>
            </a:r>
            <a:r>
              <a:rPr lang="en-US" b="1" i="0" baseline="30000" dirty="0">
                <a:solidFill>
                  <a:srgbClr val="000000"/>
                </a:solidFill>
                <a:effectLst/>
                <a:latin typeface="system-ui"/>
              </a:rPr>
              <a:t>6 </a:t>
            </a:r>
            <a:r>
              <a:rPr lang="en-US" b="0" i="0" dirty="0">
                <a:solidFill>
                  <a:srgbClr val="000000"/>
                </a:solidFill>
                <a:effectLst/>
                <a:latin typeface="system-ui"/>
              </a:rPr>
              <a:t>and </a:t>
            </a:r>
            <a:r>
              <a:rPr lang="en-US" b="0" i="1" dirty="0">
                <a:solidFill>
                  <a:srgbClr val="000000"/>
                </a:solidFill>
                <a:effectLst/>
                <a:latin typeface="system-ui"/>
              </a:rPr>
              <a:t>if</a:t>
            </a:r>
            <a:r>
              <a:rPr lang="en-US" b="0" i="0" dirty="0">
                <a:solidFill>
                  <a:srgbClr val="000000"/>
                </a:solidFill>
                <a:effectLst/>
                <a:latin typeface="system-ui"/>
              </a:rPr>
              <a:t> He condemned the cities of Sodom and Gomorrah to destruction by reducing </a:t>
            </a:r>
            <a:r>
              <a:rPr lang="en-US" b="0" i="1" dirty="0">
                <a:solidFill>
                  <a:srgbClr val="000000"/>
                </a:solidFill>
                <a:effectLst/>
                <a:latin typeface="system-ui"/>
              </a:rPr>
              <a:t>them</a:t>
            </a:r>
            <a:r>
              <a:rPr lang="en-US" b="0" i="0" dirty="0">
                <a:solidFill>
                  <a:srgbClr val="000000"/>
                </a:solidFill>
                <a:effectLst/>
                <a:latin typeface="system-ui"/>
              </a:rPr>
              <a:t> to ashes, having made them an example to those who would live ungodly </a:t>
            </a:r>
            <a:r>
              <a:rPr lang="en-US" b="0" i="1" dirty="0">
                <a:solidFill>
                  <a:srgbClr val="000000"/>
                </a:solidFill>
                <a:effectLst/>
                <a:latin typeface="system-ui"/>
              </a:rPr>
              <a:t>lives</a:t>
            </a:r>
            <a:r>
              <a:rPr lang="en-US" b="0" i="0" dirty="0">
                <a:solidFill>
                  <a:srgbClr val="000000"/>
                </a:solidFill>
                <a:effectLst/>
                <a:latin typeface="system-ui"/>
              </a:rPr>
              <a:t> thereafter;</a:t>
            </a:r>
          </a:p>
          <a:p>
            <a:r>
              <a:rPr lang="en-US" dirty="0"/>
              <a:t>Matthew 10:26 “Therefore do not fear them, for there is nothing concealed that will not be revealed, or hidden that will not be known. 27 What I tell you in the darkness, speak in the light; and what you hear whispered in your ear, proclaim upon the housetops. 28 Do not fear those who kill the body but are unable to kill the soul; but rather fear Him who is able to destroy both soul and body in hell.</a:t>
            </a:r>
          </a:p>
        </p:txBody>
      </p:sp>
    </p:spTree>
    <p:extLst>
      <p:ext uri="{BB962C8B-B14F-4D97-AF65-F5344CB8AC3E}">
        <p14:creationId xmlns:p14="http://schemas.microsoft.com/office/powerpoint/2010/main" val="2734011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52631-5542-4D75-B956-70F1885BEE41}"/>
              </a:ext>
            </a:extLst>
          </p:cNvPr>
          <p:cNvSpPr>
            <a:spLocks noGrp="1"/>
          </p:cNvSpPr>
          <p:nvPr>
            <p:ph type="title"/>
          </p:nvPr>
        </p:nvSpPr>
        <p:spPr>
          <a:xfrm>
            <a:off x="6579450" y="727627"/>
            <a:ext cx="4957553" cy="1645920"/>
          </a:xfrm>
        </p:spPr>
        <p:txBody>
          <a:bodyPr>
            <a:normAutofit/>
          </a:bodyPr>
          <a:lstStyle/>
          <a:p>
            <a:r>
              <a:rPr lang="en-US"/>
              <a:t>Hell</a:t>
            </a:r>
          </a:p>
        </p:txBody>
      </p:sp>
      <p:sp>
        <p:nvSpPr>
          <p:cNvPr id="23" name="Rectangle 22">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25" name="Rectangle 24">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Picture 4" descr="A person standing in front of a flag&#10;&#10;Description automatically generated">
            <a:extLst>
              <a:ext uri="{FF2B5EF4-FFF2-40B4-BE49-F238E27FC236}">
                <a16:creationId xmlns:a16="http://schemas.microsoft.com/office/drawing/2014/main" id="{61B6D245-FEF7-4954-B7CC-A5858D17A14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1324" t="-595" r="-6500" b="595"/>
          <a:stretch/>
        </p:blipFill>
        <p:spPr>
          <a:xfrm>
            <a:off x="1205256" y="1478258"/>
            <a:ext cx="4734478" cy="3919649"/>
          </a:xfrm>
          <a:prstGeom prst="rect">
            <a:avLst/>
          </a:prstGeom>
        </p:spPr>
      </p:pic>
      <p:sp>
        <p:nvSpPr>
          <p:cNvPr id="3" name="Content Placeholder 2">
            <a:extLst>
              <a:ext uri="{FF2B5EF4-FFF2-40B4-BE49-F238E27FC236}">
                <a16:creationId xmlns:a16="http://schemas.microsoft.com/office/drawing/2014/main" id="{29BB68D3-6D44-42AD-A1EB-51A861BC6903}"/>
              </a:ext>
            </a:extLst>
          </p:cNvPr>
          <p:cNvSpPr>
            <a:spLocks noGrp="1"/>
          </p:cNvSpPr>
          <p:nvPr>
            <p:ph idx="1"/>
          </p:nvPr>
        </p:nvSpPr>
        <p:spPr>
          <a:xfrm>
            <a:off x="6579450" y="2538919"/>
            <a:ext cx="4957554" cy="3496120"/>
          </a:xfrm>
        </p:spPr>
        <p:txBody>
          <a:bodyPr>
            <a:normAutofit/>
          </a:bodyPr>
          <a:lstStyle/>
          <a:p>
            <a:r>
              <a:rPr lang="en-US" dirty="0"/>
              <a:t>Did you just shift in your seat?</a:t>
            </a:r>
          </a:p>
          <a:p>
            <a:r>
              <a:rPr lang="en-US" dirty="0"/>
              <a:t>Zach, Where did that come from?</a:t>
            </a:r>
          </a:p>
          <a:p>
            <a:r>
              <a:rPr lang="en-US" dirty="0"/>
              <a:t>I don’t think I've ever heard a positive sermon about Hell</a:t>
            </a:r>
          </a:p>
          <a:p>
            <a:r>
              <a:rPr lang="en-US" dirty="0"/>
              <a:t>Let’s make a deal</a:t>
            </a:r>
          </a:p>
          <a:p>
            <a:r>
              <a:rPr lang="en-US" dirty="0"/>
              <a:t>Matthew 10:</a:t>
            </a:r>
            <a:r>
              <a:rPr lang="en-US" b="1" i="0" baseline="30000" dirty="0">
                <a:solidFill>
                  <a:srgbClr val="000000"/>
                </a:solidFill>
                <a:effectLst/>
                <a:latin typeface="system-ui"/>
              </a:rPr>
              <a:t>29 </a:t>
            </a:r>
            <a:r>
              <a:rPr lang="en-US" b="0" i="0" dirty="0">
                <a:solidFill>
                  <a:srgbClr val="000000"/>
                </a:solidFill>
                <a:effectLst/>
                <a:latin typeface="system-ui"/>
              </a:rPr>
              <a:t>Are not two sparrows sold for a cent? And </a:t>
            </a:r>
            <a:r>
              <a:rPr lang="en-US" b="0" i="1" dirty="0">
                <a:solidFill>
                  <a:srgbClr val="000000"/>
                </a:solidFill>
                <a:effectLst/>
                <a:latin typeface="system-ui"/>
              </a:rPr>
              <a:t>yet</a:t>
            </a:r>
            <a:r>
              <a:rPr lang="en-US" b="0" i="0" dirty="0">
                <a:solidFill>
                  <a:srgbClr val="000000"/>
                </a:solidFill>
                <a:effectLst/>
                <a:latin typeface="system-ui"/>
              </a:rPr>
              <a:t> not one of them will fall to the ground apart from your Father. </a:t>
            </a:r>
            <a:r>
              <a:rPr lang="en-US" b="1" i="0" baseline="30000" dirty="0">
                <a:solidFill>
                  <a:srgbClr val="000000"/>
                </a:solidFill>
                <a:effectLst/>
                <a:latin typeface="system-ui"/>
              </a:rPr>
              <a:t>30 </a:t>
            </a:r>
            <a:r>
              <a:rPr lang="en-US" b="0" i="0" dirty="0">
                <a:solidFill>
                  <a:srgbClr val="000000"/>
                </a:solidFill>
                <a:effectLst/>
                <a:latin typeface="system-ui"/>
              </a:rPr>
              <a:t>But the very hairs of your head are all numbered. </a:t>
            </a:r>
            <a:r>
              <a:rPr lang="en-US" b="1" i="0" baseline="30000" dirty="0">
                <a:solidFill>
                  <a:srgbClr val="000000"/>
                </a:solidFill>
                <a:effectLst/>
                <a:latin typeface="system-ui"/>
              </a:rPr>
              <a:t>31 </a:t>
            </a:r>
            <a:r>
              <a:rPr lang="en-US" b="0" i="0" dirty="0">
                <a:solidFill>
                  <a:srgbClr val="000000"/>
                </a:solidFill>
                <a:effectLst/>
                <a:latin typeface="system-ui"/>
              </a:rPr>
              <a:t>So do not fear; you are more valuable than many sparrows.</a:t>
            </a:r>
            <a:endParaRPr lang="en-US" dirty="0"/>
          </a:p>
          <a:p>
            <a:endParaRPr lang="en-US" dirty="0"/>
          </a:p>
        </p:txBody>
      </p:sp>
    </p:spTree>
    <p:extLst>
      <p:ext uri="{BB962C8B-B14F-4D97-AF65-F5344CB8AC3E}">
        <p14:creationId xmlns:p14="http://schemas.microsoft.com/office/powerpoint/2010/main" val="73243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6" y="721224"/>
            <a:ext cx="5367164" cy="5415552"/>
          </a:xfrm>
          <a:prstGeom prst="rect">
            <a:avLst/>
          </a:prstGeom>
          <a:solidFill>
            <a:srgbClr val="FFFFFF"/>
          </a:solidFill>
          <a:ln w="6350" cap="flat" cmpd="sng" algn="ctr">
            <a:noFill/>
            <a:prstDash val="solid"/>
          </a:ln>
          <a:effectLst>
            <a:softEdge rad="0"/>
          </a:effectLst>
        </p:spPr>
      </p:sp>
      <p:sp>
        <p:nvSpPr>
          <p:cNvPr id="25" name="Rectangle 24">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rgbClr val="404040"/>
            </a:solidFill>
            <a:prstDash val="solid"/>
            <a:miter lim="800000"/>
          </a:ln>
          <a:effectLst/>
        </p:spPr>
      </p:sp>
      <p:pic>
        <p:nvPicPr>
          <p:cNvPr id="5" name="Picture 4" descr="A person standing in front of a flag&#10;&#10;Description automatically generated">
            <a:extLst>
              <a:ext uri="{FF2B5EF4-FFF2-40B4-BE49-F238E27FC236}">
                <a16:creationId xmlns:a16="http://schemas.microsoft.com/office/drawing/2014/main" id="{61B6D245-FEF7-4954-B7CC-A5858D17A14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1324" t="-595" r="-6500" b="595"/>
          <a:stretch/>
        </p:blipFill>
        <p:spPr>
          <a:xfrm>
            <a:off x="1205256" y="1478258"/>
            <a:ext cx="4734478" cy="3919649"/>
          </a:xfrm>
          <a:prstGeom prst="rect">
            <a:avLst/>
          </a:prstGeom>
        </p:spPr>
      </p:pic>
      <p:sp>
        <p:nvSpPr>
          <p:cNvPr id="3" name="Content Placeholder 2">
            <a:extLst>
              <a:ext uri="{FF2B5EF4-FFF2-40B4-BE49-F238E27FC236}">
                <a16:creationId xmlns:a16="http://schemas.microsoft.com/office/drawing/2014/main" id="{29BB68D3-6D44-42AD-A1EB-51A861BC6903}"/>
              </a:ext>
            </a:extLst>
          </p:cNvPr>
          <p:cNvSpPr>
            <a:spLocks noGrp="1"/>
          </p:cNvSpPr>
          <p:nvPr>
            <p:ph idx="1"/>
          </p:nvPr>
        </p:nvSpPr>
        <p:spPr>
          <a:xfrm>
            <a:off x="6579450" y="796594"/>
            <a:ext cx="4957554" cy="5238445"/>
          </a:xfrm>
        </p:spPr>
        <p:txBody>
          <a:bodyPr>
            <a:normAutofit/>
          </a:bodyPr>
          <a:lstStyle/>
          <a:p>
            <a:pPr algn="l"/>
            <a:r>
              <a:rPr lang="en-US" b="1" i="0" dirty="0">
                <a:solidFill>
                  <a:srgbClr val="000000"/>
                </a:solidFill>
                <a:effectLst/>
                <a:latin typeface="system-ui"/>
              </a:rPr>
              <a:t>A Psalm of David.</a:t>
            </a:r>
          </a:p>
          <a:p>
            <a:pPr algn="l"/>
            <a:r>
              <a:rPr lang="en-US" b="1" i="0" dirty="0">
                <a:solidFill>
                  <a:srgbClr val="000000"/>
                </a:solidFill>
                <a:effectLst/>
                <a:latin typeface="system-ui"/>
              </a:rPr>
              <a:t>23 </a:t>
            </a:r>
            <a:r>
              <a:rPr lang="en-US" b="0" i="0" dirty="0">
                <a:solidFill>
                  <a:srgbClr val="000000"/>
                </a:solidFill>
                <a:effectLst/>
                <a:latin typeface="system-ui"/>
              </a:rPr>
              <a:t>The </a:t>
            </a:r>
            <a:r>
              <a:rPr lang="en-US" b="0" i="0" cap="small" dirty="0">
                <a:solidFill>
                  <a:srgbClr val="000000"/>
                </a:solidFill>
                <a:effectLst/>
                <a:latin typeface="system-ui"/>
              </a:rPr>
              <a:t>Lord</a:t>
            </a:r>
            <a:r>
              <a:rPr lang="en-US" b="0" i="0" dirty="0">
                <a:solidFill>
                  <a:srgbClr val="000000"/>
                </a:solidFill>
                <a:effectLst/>
                <a:latin typeface="system-ui"/>
              </a:rPr>
              <a:t> is my shepherd,</a:t>
            </a:r>
            <a:br>
              <a:rPr lang="en-US" b="0" i="0" dirty="0">
                <a:solidFill>
                  <a:srgbClr val="000000"/>
                </a:solidFill>
                <a:effectLst/>
                <a:latin typeface="system-ui"/>
              </a:rPr>
            </a:br>
            <a:r>
              <a:rPr lang="en-US" b="0" i="0" dirty="0">
                <a:solidFill>
                  <a:srgbClr val="000000"/>
                </a:solidFill>
                <a:effectLst/>
                <a:latin typeface="system-ui"/>
              </a:rPr>
              <a:t>I </a:t>
            </a:r>
            <a:r>
              <a:rPr lang="en-US" baseline="30000" dirty="0">
                <a:solidFill>
                  <a:srgbClr val="000000"/>
                </a:solidFill>
                <a:latin typeface="system-ui"/>
              </a:rPr>
              <a:t>s</a:t>
            </a:r>
            <a:r>
              <a:rPr lang="en-US" b="0" i="0" dirty="0">
                <a:solidFill>
                  <a:srgbClr val="000000"/>
                </a:solidFill>
                <a:effectLst/>
                <a:latin typeface="system-ui"/>
              </a:rPr>
              <a:t>hall not want.</a:t>
            </a:r>
            <a:br>
              <a:rPr lang="en-US" b="0" i="0" dirty="0">
                <a:solidFill>
                  <a:srgbClr val="000000"/>
                </a:solidFill>
                <a:effectLst/>
                <a:latin typeface="system-ui"/>
              </a:rPr>
            </a:br>
            <a:r>
              <a:rPr lang="en-US" b="1" i="0" baseline="30000" dirty="0">
                <a:solidFill>
                  <a:srgbClr val="000000"/>
                </a:solidFill>
                <a:effectLst/>
                <a:latin typeface="system-ui"/>
              </a:rPr>
              <a:t>2 </a:t>
            </a:r>
            <a:r>
              <a:rPr lang="en-US" b="0" i="0" dirty="0">
                <a:solidFill>
                  <a:srgbClr val="000000"/>
                </a:solidFill>
                <a:effectLst/>
                <a:latin typeface="system-ui"/>
              </a:rPr>
              <a:t>He makes me lie down in green pastures;</a:t>
            </a:r>
            <a:br>
              <a:rPr lang="en-US" b="0" i="0" dirty="0">
                <a:solidFill>
                  <a:srgbClr val="000000"/>
                </a:solidFill>
                <a:effectLst/>
                <a:latin typeface="system-ui"/>
              </a:rPr>
            </a:br>
            <a:r>
              <a:rPr lang="en-US" b="0" i="0" dirty="0">
                <a:solidFill>
                  <a:srgbClr val="000000"/>
                </a:solidFill>
                <a:effectLst/>
                <a:latin typeface="system-ui"/>
              </a:rPr>
              <a:t>He leads me beside quiet waters.</a:t>
            </a:r>
            <a:br>
              <a:rPr lang="en-US" b="0" i="0" dirty="0">
                <a:solidFill>
                  <a:srgbClr val="000000"/>
                </a:solidFill>
                <a:effectLst/>
                <a:latin typeface="system-ui"/>
              </a:rPr>
            </a:br>
            <a:r>
              <a:rPr lang="en-US" b="1" i="0" baseline="30000" dirty="0">
                <a:solidFill>
                  <a:srgbClr val="000000"/>
                </a:solidFill>
                <a:effectLst/>
                <a:latin typeface="system-ui"/>
              </a:rPr>
              <a:t>3 </a:t>
            </a:r>
            <a:r>
              <a:rPr lang="en-US" b="0" i="0" dirty="0">
                <a:solidFill>
                  <a:srgbClr val="000000"/>
                </a:solidFill>
                <a:effectLst/>
                <a:latin typeface="system-ui"/>
              </a:rPr>
              <a:t>He restores my soul;</a:t>
            </a:r>
            <a:br>
              <a:rPr lang="en-US" b="0" i="0" dirty="0">
                <a:solidFill>
                  <a:srgbClr val="000000"/>
                </a:solidFill>
                <a:effectLst/>
                <a:latin typeface="system-ui"/>
              </a:rPr>
            </a:br>
            <a:r>
              <a:rPr lang="en-US" b="0" i="0" dirty="0">
                <a:solidFill>
                  <a:srgbClr val="000000"/>
                </a:solidFill>
                <a:effectLst/>
                <a:latin typeface="system-ui"/>
              </a:rPr>
              <a:t>He guides me in the paths of righteousness</a:t>
            </a:r>
            <a:br>
              <a:rPr lang="en-US" b="0" i="0" dirty="0">
                <a:solidFill>
                  <a:srgbClr val="000000"/>
                </a:solidFill>
                <a:effectLst/>
                <a:latin typeface="system-ui"/>
              </a:rPr>
            </a:br>
            <a:r>
              <a:rPr lang="en-US" b="0" i="0" dirty="0">
                <a:solidFill>
                  <a:srgbClr val="000000"/>
                </a:solidFill>
                <a:effectLst/>
                <a:latin typeface="system-ui"/>
              </a:rPr>
              <a:t>For His name’s sake.</a:t>
            </a:r>
          </a:p>
          <a:p>
            <a:pPr algn="l"/>
            <a:r>
              <a:rPr lang="en-US" b="1" i="0" baseline="30000" dirty="0">
                <a:solidFill>
                  <a:srgbClr val="000000"/>
                </a:solidFill>
                <a:effectLst/>
                <a:latin typeface="system-ui"/>
              </a:rPr>
              <a:t>4 </a:t>
            </a:r>
            <a:r>
              <a:rPr lang="en-US" b="0" i="0" dirty="0">
                <a:solidFill>
                  <a:srgbClr val="000000"/>
                </a:solidFill>
                <a:effectLst/>
                <a:latin typeface="system-ui"/>
              </a:rPr>
              <a:t>Even though I walk through the valley of the shadow of death,</a:t>
            </a:r>
            <a:br>
              <a:rPr lang="en-US" b="0" i="0" dirty="0">
                <a:solidFill>
                  <a:srgbClr val="000000"/>
                </a:solidFill>
                <a:effectLst/>
                <a:latin typeface="system-ui"/>
              </a:rPr>
            </a:br>
            <a:r>
              <a:rPr lang="en-US" b="0" i="0" dirty="0">
                <a:solidFill>
                  <a:srgbClr val="000000"/>
                </a:solidFill>
                <a:effectLst/>
                <a:latin typeface="system-ui"/>
              </a:rPr>
              <a:t>I fear no evil, for You are with me;</a:t>
            </a:r>
            <a:br>
              <a:rPr lang="en-US" b="0" i="0" dirty="0">
                <a:solidFill>
                  <a:srgbClr val="000000"/>
                </a:solidFill>
                <a:effectLst/>
                <a:latin typeface="system-ui"/>
              </a:rPr>
            </a:br>
            <a:r>
              <a:rPr lang="en-US" b="0" i="0" dirty="0">
                <a:solidFill>
                  <a:srgbClr val="000000"/>
                </a:solidFill>
                <a:effectLst/>
                <a:latin typeface="system-ui"/>
              </a:rPr>
              <a:t>Your rod and Your staff, they comfort me.</a:t>
            </a:r>
            <a:br>
              <a:rPr lang="en-US" b="0" i="0" dirty="0">
                <a:solidFill>
                  <a:srgbClr val="000000"/>
                </a:solidFill>
                <a:effectLst/>
                <a:latin typeface="system-ui"/>
              </a:rPr>
            </a:br>
            <a:r>
              <a:rPr lang="en-US" b="1" i="0" baseline="30000" dirty="0">
                <a:solidFill>
                  <a:srgbClr val="000000"/>
                </a:solidFill>
                <a:effectLst/>
                <a:latin typeface="system-ui"/>
              </a:rPr>
              <a:t>5 </a:t>
            </a:r>
            <a:r>
              <a:rPr lang="en-US" b="0" i="0" dirty="0">
                <a:solidFill>
                  <a:srgbClr val="000000"/>
                </a:solidFill>
                <a:effectLst/>
                <a:latin typeface="system-ui"/>
              </a:rPr>
              <a:t>You prepare a table before me in the presence of my enemies;</a:t>
            </a:r>
            <a:br>
              <a:rPr lang="en-US" b="0" i="0" dirty="0">
                <a:solidFill>
                  <a:srgbClr val="000000"/>
                </a:solidFill>
                <a:effectLst/>
                <a:latin typeface="system-ui"/>
              </a:rPr>
            </a:br>
            <a:r>
              <a:rPr lang="en-US" b="0" i="0" dirty="0">
                <a:solidFill>
                  <a:srgbClr val="000000"/>
                </a:solidFill>
                <a:effectLst/>
                <a:latin typeface="system-ui"/>
              </a:rPr>
              <a:t>You have anointed my head with oil;</a:t>
            </a:r>
            <a:br>
              <a:rPr lang="en-US" b="0" i="0" dirty="0">
                <a:solidFill>
                  <a:srgbClr val="000000"/>
                </a:solidFill>
                <a:effectLst/>
                <a:latin typeface="system-ui"/>
              </a:rPr>
            </a:br>
            <a:r>
              <a:rPr lang="en-US" b="0" i="0" dirty="0">
                <a:solidFill>
                  <a:srgbClr val="000000"/>
                </a:solidFill>
                <a:effectLst/>
                <a:latin typeface="system-ui"/>
              </a:rPr>
              <a:t>My cup overflows.</a:t>
            </a:r>
            <a:br>
              <a:rPr lang="en-US" b="0" i="0" dirty="0">
                <a:solidFill>
                  <a:srgbClr val="000000"/>
                </a:solidFill>
                <a:effectLst/>
                <a:latin typeface="system-ui"/>
              </a:rPr>
            </a:br>
            <a:r>
              <a:rPr lang="en-US" b="1" i="0" baseline="30000" dirty="0">
                <a:solidFill>
                  <a:srgbClr val="000000"/>
                </a:solidFill>
                <a:effectLst/>
                <a:latin typeface="system-ui"/>
              </a:rPr>
              <a:t>6 </a:t>
            </a:r>
            <a:r>
              <a:rPr lang="en-US" b="0" i="0" dirty="0">
                <a:solidFill>
                  <a:srgbClr val="000000"/>
                </a:solidFill>
                <a:effectLst/>
                <a:latin typeface="system-ui"/>
              </a:rPr>
              <a:t>Surely goodness and lovingkindness will follow me all the days of my life,</a:t>
            </a:r>
            <a:br>
              <a:rPr lang="en-US" b="0" i="0" dirty="0">
                <a:solidFill>
                  <a:srgbClr val="000000"/>
                </a:solidFill>
                <a:effectLst/>
                <a:latin typeface="system-ui"/>
              </a:rPr>
            </a:br>
            <a:r>
              <a:rPr lang="en-US" b="0" i="0" dirty="0">
                <a:solidFill>
                  <a:srgbClr val="000000"/>
                </a:solidFill>
                <a:effectLst/>
                <a:latin typeface="system-ui"/>
              </a:rPr>
              <a:t>And I will dwell in the house of the </a:t>
            </a:r>
            <a:r>
              <a:rPr lang="en-US" b="0" i="0" cap="small" dirty="0">
                <a:solidFill>
                  <a:srgbClr val="000000"/>
                </a:solidFill>
                <a:effectLst/>
                <a:latin typeface="system-ui"/>
              </a:rPr>
              <a:t>Lord</a:t>
            </a:r>
            <a:r>
              <a:rPr lang="en-US" b="0" i="0" dirty="0">
                <a:solidFill>
                  <a:srgbClr val="000000"/>
                </a:solidFill>
                <a:effectLst/>
                <a:latin typeface="system-ui"/>
              </a:rPr>
              <a:t> forever.</a:t>
            </a:r>
          </a:p>
          <a:p>
            <a:endParaRPr lang="en-US" dirty="0"/>
          </a:p>
        </p:txBody>
      </p:sp>
      <p:sp>
        <p:nvSpPr>
          <p:cNvPr id="6" name="Title 5">
            <a:extLst>
              <a:ext uri="{FF2B5EF4-FFF2-40B4-BE49-F238E27FC236}">
                <a16:creationId xmlns:a16="http://schemas.microsoft.com/office/drawing/2014/main" id="{3CB6C7DC-F729-4295-825D-BB843FC35C67}"/>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265865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alphaModFix amt="90000"/>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88" name="Rectangle 87">
            <a:extLst>
              <a:ext uri="{FF2B5EF4-FFF2-40B4-BE49-F238E27FC236}">
                <a16:creationId xmlns:a16="http://schemas.microsoft.com/office/drawing/2014/main" id="{DB4A12B6-EF0D-43E8-8C17-4FAD4D276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lumMod val="85000"/>
              <a:lumOff val="15000"/>
              <a:alpha val="93000"/>
            </a:schemeClr>
          </a:solidFill>
          <a:ln w="6350" cap="flat" cmpd="sng" algn="ctr">
            <a:noFill/>
            <a:prstDash val="solid"/>
          </a:ln>
          <a:effectLst>
            <a:softEdge rad="0"/>
          </a:effectLst>
        </p:spPr>
      </p:sp>
      <p:sp>
        <p:nvSpPr>
          <p:cNvPr id="90" name="Rectangle 89">
            <a:extLst>
              <a:ext uri="{FF2B5EF4-FFF2-40B4-BE49-F238E27FC236}">
                <a16:creationId xmlns:a16="http://schemas.microsoft.com/office/drawing/2014/main" id="{AE107525-0C02-447F-8A3F-553320A723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2"/>
            </a:solidFill>
            <a:prstDash val="solid"/>
            <a:miter lim="800000"/>
          </a:ln>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1629103" y="2244830"/>
            <a:ext cx="8933796" cy="2437232"/>
          </a:xfrm>
        </p:spPr>
        <p:txBody>
          <a:bodyPr>
            <a:normAutofit/>
          </a:bodyPr>
          <a:lstStyle/>
          <a:p>
            <a:r>
              <a:rPr lang="en-US"/>
              <a:t>Hard Conversations</a:t>
            </a:r>
            <a:endParaRPr lang="en-US" dirty="0"/>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1629101" y="4682062"/>
            <a:ext cx="8936846" cy="457201"/>
          </a:xfrm>
        </p:spPr>
        <p:txBody>
          <a:bodyPr>
            <a:normAutofit/>
          </a:bodyPr>
          <a:lstStyle/>
          <a:p>
            <a:pPr>
              <a:spcAft>
                <a:spcPts val="600"/>
              </a:spcAft>
            </a:pPr>
            <a:r>
              <a:rPr lang="en-US" dirty="0"/>
              <a:t>Book of Jonah</a:t>
            </a:r>
          </a:p>
        </p:txBody>
      </p:sp>
      <p:sp>
        <p:nvSpPr>
          <p:cNvPr id="92" name="Rectangle 91">
            <a:extLst>
              <a:ext uri="{FF2B5EF4-FFF2-40B4-BE49-F238E27FC236}">
                <a16:creationId xmlns:a16="http://schemas.microsoft.com/office/drawing/2014/main" id="{AB7A42E3-05D8-4A0B-9D4E-20EF581E57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4" name="Straight Connector 93">
            <a:extLst>
              <a:ext uri="{FF2B5EF4-FFF2-40B4-BE49-F238E27FC236}">
                <a16:creationId xmlns:a16="http://schemas.microsoft.com/office/drawing/2014/main" id="{6EE9A54B-189D-4645-8254-FDC4210EC6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11CE48F-D5E4-4520-AF1E-8F85CFBDA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1448851-39AD-4943-BF9C-C50704E0837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08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letter&#10;&#10;Description automatically generated">
            <a:extLst>
              <a:ext uri="{FF2B5EF4-FFF2-40B4-BE49-F238E27FC236}">
                <a16:creationId xmlns:a16="http://schemas.microsoft.com/office/drawing/2014/main" id="{7D5E736A-1070-4487-90A4-6927E6936DDF}"/>
              </a:ext>
            </a:extLst>
          </p:cNvPr>
          <p:cNvPicPr>
            <a:picLocks noChangeAspect="1"/>
          </p:cNvPicPr>
          <p:nvPr/>
        </p:nvPicPr>
        <p:blipFill>
          <a:blip r:embed="rId2"/>
          <a:stretch>
            <a:fillRect/>
          </a:stretch>
        </p:blipFill>
        <p:spPr>
          <a:xfrm>
            <a:off x="727654" y="751821"/>
            <a:ext cx="5367165" cy="5367165"/>
          </a:xfrm>
          <a:prstGeom prst="rect">
            <a:avLst/>
          </a:prstGeom>
        </p:spPr>
      </p:pic>
      <p:sp>
        <p:nvSpPr>
          <p:cNvPr id="14" name="Rectangle 13">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2D12B-8F9B-49DB-842A-F00B81BAECDC}"/>
              </a:ext>
            </a:extLst>
          </p:cNvPr>
          <p:cNvSpPr>
            <a:spLocks noGrp="1"/>
          </p:cNvSpPr>
          <p:nvPr>
            <p:ph type="title"/>
          </p:nvPr>
        </p:nvSpPr>
        <p:spPr>
          <a:xfrm>
            <a:off x="7064082" y="642594"/>
            <a:ext cx="4472921" cy="1371600"/>
          </a:xfrm>
        </p:spPr>
        <p:txBody>
          <a:bodyPr>
            <a:normAutofit/>
          </a:bodyPr>
          <a:lstStyle/>
          <a:p>
            <a:r>
              <a:rPr lang="en-US" dirty="0"/>
              <a:t>Life is hard</a:t>
            </a:r>
          </a:p>
        </p:txBody>
      </p:sp>
      <p:sp>
        <p:nvSpPr>
          <p:cNvPr id="9" name="Content Placeholder 8">
            <a:extLst>
              <a:ext uri="{FF2B5EF4-FFF2-40B4-BE49-F238E27FC236}">
                <a16:creationId xmlns:a16="http://schemas.microsoft.com/office/drawing/2014/main" id="{F56D42A7-77B2-402F-B44F-19EB4A9B674E}"/>
              </a:ext>
            </a:extLst>
          </p:cNvPr>
          <p:cNvSpPr>
            <a:spLocks noGrp="1"/>
          </p:cNvSpPr>
          <p:nvPr>
            <p:ph idx="1"/>
          </p:nvPr>
        </p:nvSpPr>
        <p:spPr>
          <a:xfrm>
            <a:off x="7064082" y="2103120"/>
            <a:ext cx="4472922" cy="3931920"/>
          </a:xfrm>
        </p:spPr>
        <p:txBody>
          <a:bodyPr>
            <a:normAutofit/>
          </a:bodyPr>
          <a:lstStyle/>
          <a:p>
            <a:r>
              <a:rPr lang="en-US" dirty="0"/>
              <a:t>Human instinct is to choose the path of least resistance.</a:t>
            </a:r>
          </a:p>
          <a:p>
            <a:r>
              <a:rPr lang="en-US" dirty="0"/>
              <a:t>Even if the differences between the “right choice” and “wrong choice” are minor, we often tend to choose the less difficult.</a:t>
            </a:r>
          </a:p>
          <a:p>
            <a:r>
              <a:rPr lang="en-US" dirty="0"/>
              <a:t>We have all the encouragement we need, but for some reason we all fail to recognize it in the moment.</a:t>
            </a:r>
          </a:p>
          <a:p>
            <a:pPr lvl="1"/>
            <a:r>
              <a:rPr lang="en-US" dirty="0"/>
              <a:t>James 1:12 Blessed is the one who perseveres under trial because, having stood the test, that person will receive the crown of life that the Lord has promised to those who love him.</a:t>
            </a:r>
          </a:p>
          <a:p>
            <a:endParaRPr lang="en-US" dirty="0"/>
          </a:p>
          <a:p>
            <a:endParaRPr lang="en-US" dirty="0"/>
          </a:p>
        </p:txBody>
      </p:sp>
    </p:spTree>
    <p:extLst>
      <p:ext uri="{BB962C8B-B14F-4D97-AF65-F5344CB8AC3E}">
        <p14:creationId xmlns:p14="http://schemas.microsoft.com/office/powerpoint/2010/main" val="8792125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 calcmode="lin" valueType="num">
                                      <p:cBhvr additive="base">
                                        <p:cTn id="24"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letter&#10;&#10;Description automatically generated">
            <a:extLst>
              <a:ext uri="{FF2B5EF4-FFF2-40B4-BE49-F238E27FC236}">
                <a16:creationId xmlns:a16="http://schemas.microsoft.com/office/drawing/2014/main" id="{7D5E736A-1070-4487-90A4-6927E6936DDF}"/>
              </a:ext>
            </a:extLst>
          </p:cNvPr>
          <p:cNvPicPr>
            <a:picLocks noChangeAspect="1"/>
          </p:cNvPicPr>
          <p:nvPr/>
        </p:nvPicPr>
        <p:blipFill>
          <a:blip r:embed="rId2"/>
          <a:stretch>
            <a:fillRect/>
          </a:stretch>
        </p:blipFill>
        <p:spPr>
          <a:xfrm>
            <a:off x="727654" y="751821"/>
            <a:ext cx="5367165" cy="5367165"/>
          </a:xfrm>
          <a:prstGeom prst="rect">
            <a:avLst/>
          </a:prstGeom>
        </p:spPr>
      </p:pic>
      <p:sp>
        <p:nvSpPr>
          <p:cNvPr id="14" name="Rectangle 13">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2D12B-8F9B-49DB-842A-F00B81BAECDC}"/>
              </a:ext>
            </a:extLst>
          </p:cNvPr>
          <p:cNvSpPr>
            <a:spLocks noGrp="1"/>
          </p:cNvSpPr>
          <p:nvPr>
            <p:ph type="title"/>
          </p:nvPr>
        </p:nvSpPr>
        <p:spPr>
          <a:xfrm>
            <a:off x="7064082" y="642594"/>
            <a:ext cx="4472921" cy="1371600"/>
          </a:xfrm>
        </p:spPr>
        <p:txBody>
          <a:bodyPr>
            <a:normAutofit/>
          </a:bodyPr>
          <a:lstStyle/>
          <a:p>
            <a:r>
              <a:rPr lang="en-US" dirty="0"/>
              <a:t>Life is hard</a:t>
            </a:r>
          </a:p>
        </p:txBody>
      </p:sp>
      <p:sp>
        <p:nvSpPr>
          <p:cNvPr id="9" name="Content Placeholder 8">
            <a:extLst>
              <a:ext uri="{FF2B5EF4-FFF2-40B4-BE49-F238E27FC236}">
                <a16:creationId xmlns:a16="http://schemas.microsoft.com/office/drawing/2014/main" id="{F56D42A7-77B2-402F-B44F-19EB4A9B674E}"/>
              </a:ext>
            </a:extLst>
          </p:cNvPr>
          <p:cNvSpPr>
            <a:spLocks noGrp="1"/>
          </p:cNvSpPr>
          <p:nvPr>
            <p:ph idx="1"/>
          </p:nvPr>
        </p:nvSpPr>
        <p:spPr>
          <a:xfrm>
            <a:off x="7064082" y="2103120"/>
            <a:ext cx="4472922" cy="3931920"/>
          </a:xfrm>
        </p:spPr>
        <p:txBody>
          <a:bodyPr>
            <a:normAutofit/>
          </a:bodyPr>
          <a:lstStyle/>
          <a:p>
            <a:r>
              <a:rPr lang="en-US" dirty="0"/>
              <a:t>Maybe you know what God would have you do, but your emotions cloud your judgement (me personally)</a:t>
            </a:r>
          </a:p>
          <a:p>
            <a:r>
              <a:rPr lang="en-US" dirty="0"/>
              <a:t>Proverbs 3:5 Trust in the Lord with all your heart And do not lean on your own understanding.</a:t>
            </a:r>
          </a:p>
          <a:p>
            <a:r>
              <a:rPr lang="en-US" dirty="0"/>
              <a:t>James 1:19 </a:t>
            </a:r>
            <a:r>
              <a:rPr lang="en-US" i="1" dirty="0"/>
              <a:t>This</a:t>
            </a:r>
            <a:r>
              <a:rPr lang="en-US" dirty="0"/>
              <a:t> you know, my beloved brethren. But everyone must be quick to hear, slow to speak </a:t>
            </a:r>
            <a:r>
              <a:rPr lang="en-US" i="1" dirty="0"/>
              <a:t>and</a:t>
            </a:r>
            <a:r>
              <a:rPr lang="en-US" dirty="0"/>
              <a:t> slow to anger;</a:t>
            </a:r>
          </a:p>
          <a:p>
            <a:endParaRPr lang="en-US" dirty="0"/>
          </a:p>
          <a:p>
            <a:endParaRPr lang="en-US" dirty="0"/>
          </a:p>
          <a:p>
            <a:endParaRPr lang="en-US" dirty="0"/>
          </a:p>
        </p:txBody>
      </p:sp>
    </p:spTree>
    <p:extLst>
      <p:ext uri="{BB962C8B-B14F-4D97-AF65-F5344CB8AC3E}">
        <p14:creationId xmlns:p14="http://schemas.microsoft.com/office/powerpoint/2010/main" val="17988835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letter&#10;&#10;Description automatically generated">
            <a:extLst>
              <a:ext uri="{FF2B5EF4-FFF2-40B4-BE49-F238E27FC236}">
                <a16:creationId xmlns:a16="http://schemas.microsoft.com/office/drawing/2014/main" id="{7D5E736A-1070-4487-90A4-6927E6936DDF}"/>
              </a:ext>
            </a:extLst>
          </p:cNvPr>
          <p:cNvPicPr>
            <a:picLocks noChangeAspect="1"/>
          </p:cNvPicPr>
          <p:nvPr/>
        </p:nvPicPr>
        <p:blipFill>
          <a:blip r:embed="rId2"/>
          <a:stretch>
            <a:fillRect/>
          </a:stretch>
        </p:blipFill>
        <p:spPr>
          <a:xfrm>
            <a:off x="727654" y="751821"/>
            <a:ext cx="5367165" cy="5367165"/>
          </a:xfrm>
          <a:prstGeom prst="rect">
            <a:avLst/>
          </a:prstGeom>
        </p:spPr>
      </p:pic>
      <p:sp>
        <p:nvSpPr>
          <p:cNvPr id="14" name="Rectangle 13">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B2D12B-8F9B-49DB-842A-F00B81BAECDC}"/>
              </a:ext>
            </a:extLst>
          </p:cNvPr>
          <p:cNvSpPr>
            <a:spLocks noGrp="1"/>
          </p:cNvSpPr>
          <p:nvPr>
            <p:ph type="title"/>
          </p:nvPr>
        </p:nvSpPr>
        <p:spPr>
          <a:xfrm>
            <a:off x="7064082" y="642594"/>
            <a:ext cx="4472921" cy="1371600"/>
          </a:xfrm>
        </p:spPr>
        <p:txBody>
          <a:bodyPr>
            <a:normAutofit/>
          </a:bodyPr>
          <a:lstStyle/>
          <a:p>
            <a:r>
              <a:rPr lang="en-US" dirty="0"/>
              <a:t>Life is hard</a:t>
            </a:r>
          </a:p>
        </p:txBody>
      </p:sp>
      <p:sp>
        <p:nvSpPr>
          <p:cNvPr id="9" name="Content Placeholder 8">
            <a:extLst>
              <a:ext uri="{FF2B5EF4-FFF2-40B4-BE49-F238E27FC236}">
                <a16:creationId xmlns:a16="http://schemas.microsoft.com/office/drawing/2014/main" id="{F56D42A7-77B2-402F-B44F-19EB4A9B674E}"/>
              </a:ext>
            </a:extLst>
          </p:cNvPr>
          <p:cNvSpPr>
            <a:spLocks noGrp="1"/>
          </p:cNvSpPr>
          <p:nvPr>
            <p:ph idx="1"/>
          </p:nvPr>
        </p:nvSpPr>
        <p:spPr>
          <a:xfrm>
            <a:off x="7064082" y="2103120"/>
            <a:ext cx="4472922" cy="3931920"/>
          </a:xfrm>
        </p:spPr>
        <p:txBody>
          <a:bodyPr>
            <a:normAutofit/>
          </a:bodyPr>
          <a:lstStyle/>
          <a:p>
            <a:r>
              <a:rPr lang="en-US" dirty="0"/>
              <a:t>If we spend so much time training ourselves in the wisdom of the Bible, why do we even have to make decisions?</a:t>
            </a:r>
          </a:p>
          <a:p>
            <a:r>
              <a:rPr lang="en-US" dirty="0"/>
              <a:t>Why aren’t we reactionary?</a:t>
            </a:r>
          </a:p>
          <a:p>
            <a:r>
              <a:rPr lang="en-US" dirty="0"/>
              <a:t>Hebrews 4:12 For the word of God is living and active and sharper than any two-edged sword, and piercing as far as the division of soul and spirit, of both joints and marrow, and able to judge the thoughts and intentions of the heart.</a:t>
            </a:r>
          </a:p>
          <a:p>
            <a:r>
              <a:rPr lang="en-US" dirty="0"/>
              <a:t>Lets follow Jonah</a:t>
            </a:r>
          </a:p>
          <a:p>
            <a:endParaRPr lang="en-US" dirty="0"/>
          </a:p>
          <a:p>
            <a:endParaRPr lang="en-US" dirty="0"/>
          </a:p>
        </p:txBody>
      </p:sp>
    </p:spTree>
    <p:extLst>
      <p:ext uri="{BB962C8B-B14F-4D97-AF65-F5344CB8AC3E}">
        <p14:creationId xmlns:p14="http://schemas.microsoft.com/office/powerpoint/2010/main" val="198630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103" name="Rectangle 10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05" name="Rectangle 10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endParaRPr lang="en-US" sz="5100" dirty="0">
              <a:solidFill>
                <a:schemeClr val="bg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99055" y="4551031"/>
            <a:ext cx="5449479" cy="1663493"/>
          </a:xfrm>
        </p:spPr>
        <p:txBody>
          <a:bodyPr anchor="b">
            <a:normAutofit/>
          </a:bodyPr>
          <a:lstStyle/>
          <a:p>
            <a:pPr algn="r">
              <a:spcAft>
                <a:spcPts val="600"/>
              </a:spcAft>
            </a:pPr>
            <a:endParaRPr lang="en-US" sz="2400">
              <a:solidFill>
                <a:schemeClr val="bg1"/>
              </a:solidFill>
            </a:endParaRPr>
          </a:p>
        </p:txBody>
      </p:sp>
      <p:sp>
        <p:nvSpPr>
          <p:cNvPr id="4" name="Rectangle 3">
            <a:extLst>
              <a:ext uri="{FF2B5EF4-FFF2-40B4-BE49-F238E27FC236}">
                <a16:creationId xmlns:a16="http://schemas.microsoft.com/office/drawing/2014/main" id="{EA839129-B419-4865-94D6-117297291DF2}"/>
              </a:ext>
            </a:extLst>
          </p:cNvPr>
          <p:cNvSpPr/>
          <p:nvPr/>
        </p:nvSpPr>
        <p:spPr>
          <a:xfrm>
            <a:off x="706837" y="706837"/>
            <a:ext cx="10841697" cy="5548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E22199-EF39-430C-A13A-32C9AD6B32D4}"/>
              </a:ext>
            </a:extLst>
          </p:cNvPr>
          <p:cNvSpPr txBox="1"/>
          <p:nvPr/>
        </p:nvSpPr>
        <p:spPr>
          <a:xfrm>
            <a:off x="706837" y="762935"/>
            <a:ext cx="10798896" cy="5386090"/>
          </a:xfrm>
          <a:prstGeom prst="rect">
            <a:avLst/>
          </a:prstGeom>
          <a:noFill/>
        </p:spPr>
        <p:txBody>
          <a:bodyPr wrap="square" rtlCol="0">
            <a:spAutoFit/>
          </a:bodyPr>
          <a:lstStyle/>
          <a:p>
            <a:r>
              <a:rPr lang="en-US" sz="4000" dirty="0"/>
              <a:t>Jonah1:1</a:t>
            </a:r>
            <a:r>
              <a:rPr lang="en-US" sz="2000" dirty="0"/>
              <a:t> </a:t>
            </a:r>
            <a:r>
              <a:rPr lang="en-US" sz="2200" dirty="0"/>
              <a:t>The word of the Lord came to Jonah the son of </a:t>
            </a:r>
            <a:r>
              <a:rPr lang="en-US" sz="2200" dirty="0" err="1"/>
              <a:t>Amittai</a:t>
            </a:r>
            <a:r>
              <a:rPr lang="en-US" sz="2200" dirty="0"/>
              <a:t> saying, 2 “Arise, go to Nineveh the great city and cry against it, for their wickedness has come up before Me.” 3 But Jonah rose up to flee to Tarshish from the presence of the Lord. So he went down to Joppa, found a ship which was going to Tarshish, paid the fare and went down into it to go with them to Tarshish from the presence of the Lord. 4 The Lord hurled a great wind on the sea and there was a great storm on the sea so that the ship was about to break up. 5 Then the sailors became afraid and every man cried to his god, and they threw the cargo which was in the ship into the sea to lighten it for them. But Jonah had gone below into the hold of the ship, lain down and fallen sound asleep. 6 So the captain approached him and said, “How is it that you are sleeping? Get up, call on your god. Perhaps your god will be concerned about us so that we will not perish.” 7 Each man said to his mate, “Come, let us cast lots so we may learn on whose account this calamity has struck us.” So they cast lots and the lot fell on Jonah. </a:t>
            </a:r>
          </a:p>
          <a:p>
            <a:endParaRPr lang="en-US" dirty="0"/>
          </a:p>
        </p:txBody>
      </p:sp>
    </p:spTree>
    <p:extLst>
      <p:ext uri="{BB962C8B-B14F-4D97-AF65-F5344CB8AC3E}">
        <p14:creationId xmlns:p14="http://schemas.microsoft.com/office/powerpoint/2010/main" val="215580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103" name="Rectangle 10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05" name="Rectangle 10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endParaRPr lang="en-US" sz="5100" dirty="0">
              <a:solidFill>
                <a:schemeClr val="bg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99055" y="4551031"/>
            <a:ext cx="5449479" cy="1663493"/>
          </a:xfrm>
        </p:spPr>
        <p:txBody>
          <a:bodyPr anchor="b">
            <a:normAutofit/>
          </a:bodyPr>
          <a:lstStyle/>
          <a:p>
            <a:pPr algn="r">
              <a:spcAft>
                <a:spcPts val="600"/>
              </a:spcAft>
            </a:pPr>
            <a:endParaRPr lang="en-US" sz="2400">
              <a:solidFill>
                <a:schemeClr val="bg1"/>
              </a:solidFill>
            </a:endParaRPr>
          </a:p>
        </p:txBody>
      </p:sp>
      <p:sp>
        <p:nvSpPr>
          <p:cNvPr id="4" name="Rectangle 3">
            <a:extLst>
              <a:ext uri="{FF2B5EF4-FFF2-40B4-BE49-F238E27FC236}">
                <a16:creationId xmlns:a16="http://schemas.microsoft.com/office/drawing/2014/main" id="{EA839129-B419-4865-94D6-117297291DF2}"/>
              </a:ext>
            </a:extLst>
          </p:cNvPr>
          <p:cNvSpPr/>
          <p:nvPr/>
        </p:nvSpPr>
        <p:spPr>
          <a:xfrm>
            <a:off x="706837" y="706837"/>
            <a:ext cx="10841697" cy="5548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E22199-EF39-430C-A13A-32C9AD6B32D4}"/>
              </a:ext>
            </a:extLst>
          </p:cNvPr>
          <p:cNvSpPr txBox="1"/>
          <p:nvPr/>
        </p:nvSpPr>
        <p:spPr>
          <a:xfrm>
            <a:off x="706837" y="762935"/>
            <a:ext cx="10798896" cy="5293757"/>
          </a:xfrm>
          <a:prstGeom prst="rect">
            <a:avLst/>
          </a:prstGeom>
          <a:noFill/>
        </p:spPr>
        <p:txBody>
          <a:bodyPr wrap="square" rtlCol="0">
            <a:spAutoFit/>
          </a:bodyPr>
          <a:lstStyle/>
          <a:p>
            <a:r>
              <a:rPr lang="en-US" sz="2000" dirty="0"/>
              <a:t>8 Then they said to him, “Tell us, now! On whose account has this calamity struck us? What is your occupation? And where do you come from? What is your country? From what people are you?” 9 He said to them, “I am a Hebrew, and I fear the Lord God of heaven who made the sea and the dry land.”10 Then the men became extremely frightened and they said to him, “How could you do this?” For the men knew that he was fleeing from the presence of the Lord, because he had told them. 11 So they said to him, “What should we do to you that the sea may become calm for us?”—for the sea was becoming increasingly stormy. 12 He said to them, “Pick me up and throw me into the sea. Then the sea will become calm for you, for I know that on account of me this great storm has come upon you.” 13 However, the men rowed desperately to return to land but they could not, for the sea was becoming even stormier against them. 14 Then they called on the Lord and said, “We earnestly pray, O Lord, do not let us perish on account of this man’s life and do not put innocent blood on us; for You, O Lord, have done as You have pleased.” 15 So they picked up Jonah, threw him into the sea, and the sea stopped its raging. 16 Then the men feared the Lord greatly, and they offered a sacrifice to the Lord and made vows.17 And the Lord appointed a great fish to swallow Jonah, and Jonah was in the stomach of the fish three days and three nights. </a:t>
            </a:r>
          </a:p>
          <a:p>
            <a:endParaRPr lang="en-US" dirty="0"/>
          </a:p>
        </p:txBody>
      </p:sp>
    </p:spTree>
    <p:extLst>
      <p:ext uri="{BB962C8B-B14F-4D97-AF65-F5344CB8AC3E}">
        <p14:creationId xmlns:p14="http://schemas.microsoft.com/office/powerpoint/2010/main" val="2788103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5D7A0-3675-44CB-A283-E74D1FA2A402}"/>
              </a:ext>
            </a:extLst>
          </p:cNvPr>
          <p:cNvSpPr>
            <a:spLocks noGrp="1"/>
          </p:cNvSpPr>
          <p:nvPr>
            <p:ph type="title"/>
          </p:nvPr>
        </p:nvSpPr>
        <p:spPr/>
        <p:txBody>
          <a:bodyPr/>
          <a:lstStyle/>
          <a:p>
            <a:r>
              <a:rPr lang="en-US" dirty="0"/>
              <a:t>What happened to Jonah?</a:t>
            </a:r>
          </a:p>
        </p:txBody>
      </p:sp>
      <p:sp>
        <p:nvSpPr>
          <p:cNvPr id="3" name="Content Placeholder 2">
            <a:extLst>
              <a:ext uri="{FF2B5EF4-FFF2-40B4-BE49-F238E27FC236}">
                <a16:creationId xmlns:a16="http://schemas.microsoft.com/office/drawing/2014/main" id="{DAFAD7DA-438F-4453-84EA-7B0B8978F6B1}"/>
              </a:ext>
            </a:extLst>
          </p:cNvPr>
          <p:cNvSpPr>
            <a:spLocks noGrp="1"/>
          </p:cNvSpPr>
          <p:nvPr>
            <p:ph idx="1"/>
          </p:nvPr>
        </p:nvSpPr>
        <p:spPr/>
        <p:txBody>
          <a:bodyPr/>
          <a:lstStyle/>
          <a:p>
            <a:r>
              <a:rPr lang="en-US" dirty="0"/>
              <a:t>Did Jonah know God’s word?</a:t>
            </a:r>
          </a:p>
          <a:p>
            <a:pPr lvl="1"/>
            <a:r>
              <a:rPr lang="en-US" dirty="0"/>
              <a:t>Luke 11:30 For just as Jonah became a sign to the Ninevites, so will the Son of Man be to this generation.</a:t>
            </a:r>
          </a:p>
          <a:p>
            <a:r>
              <a:rPr lang="en-US" dirty="0"/>
              <a:t>He was faced with the hard decision to enter a hostile city and spread God’s word</a:t>
            </a:r>
          </a:p>
          <a:p>
            <a:r>
              <a:rPr lang="en-US" dirty="0"/>
              <a:t>He heard directly from God, but was still scared</a:t>
            </a:r>
          </a:p>
          <a:p>
            <a:r>
              <a:rPr lang="en-US" dirty="0"/>
              <a:t>Jonah 2</a:t>
            </a:r>
          </a:p>
          <a:p>
            <a:endParaRPr lang="en-US" dirty="0"/>
          </a:p>
          <a:p>
            <a:pPr marL="274320" lvl="1" indent="0">
              <a:buNone/>
            </a:pPr>
            <a:endParaRPr lang="en-US" dirty="0"/>
          </a:p>
          <a:p>
            <a:endParaRPr lang="en-US" dirty="0"/>
          </a:p>
        </p:txBody>
      </p:sp>
    </p:spTree>
    <p:extLst>
      <p:ext uri="{BB962C8B-B14F-4D97-AF65-F5344CB8AC3E}">
        <p14:creationId xmlns:p14="http://schemas.microsoft.com/office/powerpoint/2010/main" val="271037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flower illustrations">
            <a:extLst>
              <a:ext uri="{FF2B5EF4-FFF2-40B4-BE49-F238E27FC236}">
                <a16:creationId xmlns:a16="http://schemas.microsoft.com/office/drawing/2014/main" id="{46768272-0F6A-4E58-A45C-F10D015D8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839"/>
            <a:ext cx="12191980" cy="6858000"/>
          </a:xfrm>
          <a:prstGeom prst="rect">
            <a:avLst/>
          </a:prstGeom>
        </p:spPr>
      </p:pic>
      <p:sp>
        <p:nvSpPr>
          <p:cNvPr id="103" name="Rectangle 10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397938" y="1397930"/>
            <a:ext cx="6858003" cy="4062128"/>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105" name="Rectangle 104">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panose="02020404030301010803"/>
              <a:ea typeface="+mn-ea"/>
              <a:cs typeface="+mn-cs"/>
            </a:endParaRPr>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96006" y="643467"/>
            <a:ext cx="5452529" cy="3569242"/>
          </a:xfrm>
        </p:spPr>
        <p:txBody>
          <a:bodyPr anchor="t">
            <a:normAutofit/>
          </a:bodyPr>
          <a:lstStyle/>
          <a:p>
            <a:pPr algn="r"/>
            <a:endParaRPr lang="en-US" sz="5100" dirty="0">
              <a:solidFill>
                <a:schemeClr val="bg1"/>
              </a:solidFill>
            </a:endParaRP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99055" y="4551031"/>
            <a:ext cx="5449479" cy="1663493"/>
          </a:xfrm>
        </p:spPr>
        <p:txBody>
          <a:bodyPr anchor="b">
            <a:normAutofit/>
          </a:bodyPr>
          <a:lstStyle/>
          <a:p>
            <a:pPr algn="r">
              <a:spcAft>
                <a:spcPts val="600"/>
              </a:spcAft>
            </a:pPr>
            <a:endParaRPr lang="en-US" sz="2400">
              <a:solidFill>
                <a:schemeClr val="bg1"/>
              </a:solidFill>
            </a:endParaRPr>
          </a:p>
        </p:txBody>
      </p:sp>
      <p:sp>
        <p:nvSpPr>
          <p:cNvPr id="4" name="Rectangle 3">
            <a:extLst>
              <a:ext uri="{FF2B5EF4-FFF2-40B4-BE49-F238E27FC236}">
                <a16:creationId xmlns:a16="http://schemas.microsoft.com/office/drawing/2014/main" id="{EA839129-B419-4865-94D6-117297291DF2}"/>
              </a:ext>
            </a:extLst>
          </p:cNvPr>
          <p:cNvSpPr/>
          <p:nvPr/>
        </p:nvSpPr>
        <p:spPr>
          <a:xfrm>
            <a:off x="706837" y="706837"/>
            <a:ext cx="10841697" cy="55481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6CAFE6E-0062-4721-A9FD-126655B1B8B3}"/>
              </a:ext>
            </a:extLst>
          </p:cNvPr>
          <p:cNvSpPr txBox="1"/>
          <p:nvPr/>
        </p:nvSpPr>
        <p:spPr>
          <a:xfrm>
            <a:off x="774155" y="779764"/>
            <a:ext cx="10725968" cy="5047536"/>
          </a:xfrm>
          <a:prstGeom prst="rect">
            <a:avLst/>
          </a:prstGeom>
          <a:noFill/>
        </p:spPr>
        <p:txBody>
          <a:bodyPr wrap="square" rtlCol="0">
            <a:spAutoFit/>
          </a:bodyPr>
          <a:lstStyle/>
          <a:p>
            <a:r>
              <a:rPr lang="en-US" sz="3600" dirty="0"/>
              <a:t>2 </a:t>
            </a:r>
            <a:r>
              <a:rPr lang="en-US" sz="2200" dirty="0"/>
              <a:t>Then Jonah prayed to the Lord his God from the stomach of the fish, 2 and he said, “I called out of my distress to the Lord, And He answered me. I cried for help from the depth of </a:t>
            </a:r>
            <a:r>
              <a:rPr lang="en-US" sz="2200" dirty="0" err="1"/>
              <a:t>Sheol</a:t>
            </a:r>
            <a:r>
              <a:rPr lang="en-US" sz="2200" dirty="0"/>
              <a:t>; You heard my voice. 3 “For You had cast me into the deep, Into the heart of the seas, And the current engulfed me.</a:t>
            </a:r>
          </a:p>
          <a:p>
            <a:r>
              <a:rPr lang="en-US" sz="2200" dirty="0"/>
              <a:t>All Your breakers and billows passed over me. 4 “So I said, ‘I have been expelled from Your sight. Nevertheless I will look again toward Your holy temple.’ 5 “Water encompassed me to the point of death. The great deep engulfed me, Weeds were wrapped around my head. 6 “I descended to the roots of the mountains. The earth with its bars was around me forever, But You have brought up my life from the pit, O Lord my God. 7 “While I was fainting away, I remembered the Lord, And my prayer came to You, Into Your holy temple. 8 “Those who regard vain idols Forsake their faithfulness, 9 But I will sacrifice to You With the voice of thanksgiving. That which I have vowed I will pay. Salvation is from the Lord.” 10 Then the Lord commanded the fish, and it vomited Jonah up onto the dry land.</a:t>
            </a:r>
          </a:p>
        </p:txBody>
      </p:sp>
    </p:spTree>
    <p:extLst>
      <p:ext uri="{BB962C8B-B14F-4D97-AF65-F5344CB8AC3E}">
        <p14:creationId xmlns:p14="http://schemas.microsoft.com/office/powerpoint/2010/main" val="1636465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2.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3.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4.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5.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ppt/theme/themeOverride6.xml><?xml version="1.0" encoding="utf-8"?>
<a:themeOverride xmlns:a="http://schemas.openxmlformats.org/drawingml/2006/main">
  <a:clrScheme name="Custom 46">
    <a:dk1>
      <a:sysClr val="windowText" lastClr="000000"/>
    </a:dk1>
    <a:lt1>
      <a:sysClr val="window" lastClr="FFFFFF"/>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46BCBFB-BBC7-42F1-95CD-058E172363A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F91CDEB-92ED-41DC-BF33-2916A7687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59D436-C82E-43E0-8A01-53DF9CED60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345</TotalTime>
  <Words>3081</Words>
  <Application>Microsoft Office PowerPoint</Application>
  <PresentationFormat>Widescreen</PresentationFormat>
  <Paragraphs>80</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Avenir Next LT Pro</vt:lpstr>
      <vt:lpstr>Avenir Next LT Pro Light</vt:lpstr>
      <vt:lpstr>Calibri</vt:lpstr>
      <vt:lpstr>Garamond</vt:lpstr>
      <vt:lpstr>system-ui</vt:lpstr>
      <vt:lpstr>SavonVTI</vt:lpstr>
      <vt:lpstr>Mark 12</vt:lpstr>
      <vt:lpstr>Hard Conversations</vt:lpstr>
      <vt:lpstr>Life is hard</vt:lpstr>
      <vt:lpstr>Life is hard</vt:lpstr>
      <vt:lpstr>Life is hard</vt:lpstr>
      <vt:lpstr>PowerPoint Presentation</vt:lpstr>
      <vt:lpstr>PowerPoint Presentation</vt:lpstr>
      <vt:lpstr>What happened to Jonah?</vt:lpstr>
      <vt:lpstr>PowerPoint Presentation</vt:lpstr>
      <vt:lpstr>We see the error of our ways</vt:lpstr>
      <vt:lpstr>PowerPoint Presentation</vt:lpstr>
      <vt:lpstr>How do we think of ourselves?</vt:lpstr>
      <vt:lpstr>PowerPoint Presentation</vt:lpstr>
      <vt:lpstr>Sometimes we take this a step further</vt:lpstr>
      <vt:lpstr>Why are we afraid?</vt:lpstr>
      <vt:lpstr>Hell</vt:lpstr>
      <vt:lpstr>Hell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 Conversations</dc:title>
  <dc:creator>Leach, Zach Aaron</dc:creator>
  <cp:lastModifiedBy>Wesley Lewis</cp:lastModifiedBy>
  <cp:revision>21</cp:revision>
  <dcterms:created xsi:type="dcterms:W3CDTF">2020-10-23T01:21:45Z</dcterms:created>
  <dcterms:modified xsi:type="dcterms:W3CDTF">2020-10-25T02:32:42Z</dcterms:modified>
</cp:coreProperties>
</file>