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6" r:id="rId3"/>
    <p:sldId id="258" r:id="rId4"/>
    <p:sldId id="259" r:id="rId5"/>
    <p:sldId id="260" r:id="rId6"/>
    <p:sldId id="261" r:id="rId7"/>
    <p:sldId id="262" r:id="rId8"/>
    <p:sldId id="263" r:id="rId9"/>
    <p:sldId id="265"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581"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10/17/2020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10/17/2020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biblegateway.com/passage/?search=Numbers%2020&amp;version=NKJV#fen-NKJV-4318a"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biblegateway.com/passage/?search=2+Corinthians+13%3A5-6&amp;version=NKJV#fen-NKJV-29049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1"/>
            <a:ext cx="10364451" cy="731520"/>
          </a:xfrm>
        </p:spPr>
        <p:txBody>
          <a:bodyPr/>
          <a:lstStyle/>
          <a:p>
            <a:r>
              <a:rPr lang="en-US" dirty="0" smtClean="0"/>
              <a:t>Scripture Reading</a:t>
            </a:r>
            <a:endParaRPr lang="en-US" dirty="0"/>
          </a:p>
        </p:txBody>
      </p:sp>
      <p:sp>
        <p:nvSpPr>
          <p:cNvPr id="3" name="Content Placeholder 2"/>
          <p:cNvSpPr>
            <a:spLocks noGrp="1"/>
          </p:cNvSpPr>
          <p:nvPr>
            <p:ph sz="quarter" idx="13"/>
          </p:nvPr>
        </p:nvSpPr>
        <p:spPr>
          <a:xfrm>
            <a:off x="64008" y="667512"/>
            <a:ext cx="12051792" cy="6117336"/>
          </a:xfrm>
        </p:spPr>
        <p:txBody>
          <a:bodyPr>
            <a:normAutofit fontScale="85000" lnSpcReduction="20000"/>
          </a:bodyPr>
          <a:lstStyle/>
          <a:p>
            <a:r>
              <a:rPr lang="en-US" b="1" i="1" u="sng" dirty="0" smtClean="0">
                <a:effectLst>
                  <a:outerShdw blurRad="38100" dist="38100" dir="2700000" algn="tl">
                    <a:srgbClr val="000000">
                      <a:alpha val="43137"/>
                    </a:srgbClr>
                  </a:outerShdw>
                </a:effectLst>
              </a:rPr>
              <a:t>Numbers 20:1-12</a:t>
            </a:r>
          </a:p>
          <a:p>
            <a:r>
              <a:rPr lang="en-US" dirty="0"/>
              <a:t>Then the children of Israel, the whole congregation, came into the Wilderness of Zin in the first month, and the people stayed in Kadesh; and Miriam died there and was buried there.</a:t>
            </a:r>
          </a:p>
          <a:p>
            <a:r>
              <a:rPr lang="en-US" b="1" baseline="30000" dirty="0"/>
              <a:t>2 </a:t>
            </a:r>
            <a:r>
              <a:rPr lang="en-US" dirty="0"/>
              <a:t>Now there was no water for the congregation; so they gathered together against Moses and Aaron. </a:t>
            </a:r>
            <a:r>
              <a:rPr lang="en-US" b="1" baseline="30000" dirty="0"/>
              <a:t>3 </a:t>
            </a:r>
            <a:r>
              <a:rPr lang="en-US" dirty="0"/>
              <a:t>And the people contended with Moses and spoke, saying: “If only we had died when our brethren died before the </a:t>
            </a:r>
            <a:r>
              <a:rPr lang="en-US" cap="small" dirty="0"/>
              <a:t>Lord</a:t>
            </a:r>
            <a:r>
              <a:rPr lang="en-US" dirty="0"/>
              <a:t>! </a:t>
            </a:r>
            <a:r>
              <a:rPr lang="en-US" b="1" baseline="30000" dirty="0"/>
              <a:t>4 </a:t>
            </a:r>
            <a:r>
              <a:rPr lang="en-US" dirty="0"/>
              <a:t>Why have you brought up the assembly of the </a:t>
            </a:r>
            <a:r>
              <a:rPr lang="en-US" cap="small" dirty="0"/>
              <a:t>Lord</a:t>
            </a:r>
            <a:r>
              <a:rPr lang="en-US" dirty="0"/>
              <a:t> into this wilderness, that we and our animals should die here? </a:t>
            </a:r>
            <a:r>
              <a:rPr lang="en-US" b="1" baseline="30000" dirty="0"/>
              <a:t>5 </a:t>
            </a:r>
            <a:r>
              <a:rPr lang="en-US" dirty="0"/>
              <a:t>And why have you made us come up out of Egypt, to bring us to this evil place? It </a:t>
            </a:r>
            <a:r>
              <a:rPr lang="en-US" i="1" dirty="0"/>
              <a:t>is</a:t>
            </a:r>
            <a:r>
              <a:rPr lang="en-US" dirty="0"/>
              <a:t> not a place of grain or figs or vines or pomegranates; nor </a:t>
            </a:r>
            <a:r>
              <a:rPr lang="en-US" i="1" dirty="0"/>
              <a:t>is</a:t>
            </a:r>
            <a:r>
              <a:rPr lang="en-US" dirty="0"/>
              <a:t> there any water to drink.” </a:t>
            </a:r>
            <a:r>
              <a:rPr lang="en-US" b="1" baseline="30000" dirty="0"/>
              <a:t>6 </a:t>
            </a:r>
            <a:r>
              <a:rPr lang="en-US" dirty="0"/>
              <a:t>So Moses and Aaron went from the presence of the assembly to the door of the tabernacle of meeting, and they </a:t>
            </a:r>
            <a:r>
              <a:rPr lang="en-US" baseline="30000" dirty="0"/>
              <a:t>[</a:t>
            </a:r>
            <a:r>
              <a:rPr lang="en-US" baseline="30000" dirty="0">
                <a:hlinkClick r:id="rId2" tooltip="See footnote a"/>
              </a:rPr>
              <a:t>a</a:t>
            </a:r>
            <a:r>
              <a:rPr lang="en-US" baseline="30000" dirty="0"/>
              <a:t>]</a:t>
            </a:r>
            <a:r>
              <a:rPr lang="en-US" dirty="0"/>
              <a:t>fell on their faces. And the glory of the </a:t>
            </a:r>
            <a:r>
              <a:rPr lang="en-US" cap="small" dirty="0"/>
              <a:t>Lord</a:t>
            </a:r>
            <a:r>
              <a:rPr lang="en-US" dirty="0"/>
              <a:t> appeared to them.</a:t>
            </a:r>
          </a:p>
          <a:p>
            <a:r>
              <a:rPr lang="en-US" b="1" baseline="30000" dirty="0"/>
              <a:t>7 </a:t>
            </a:r>
            <a:r>
              <a:rPr lang="en-US" dirty="0"/>
              <a:t>Then the </a:t>
            </a:r>
            <a:r>
              <a:rPr lang="en-US" cap="small" dirty="0"/>
              <a:t>Lord</a:t>
            </a:r>
            <a:r>
              <a:rPr lang="en-US" dirty="0"/>
              <a:t> spoke to Moses, saying, </a:t>
            </a:r>
            <a:r>
              <a:rPr lang="en-US" b="1" baseline="30000" dirty="0"/>
              <a:t>8 </a:t>
            </a:r>
            <a:r>
              <a:rPr lang="en-US" dirty="0"/>
              <a:t>“Take the rod; you and your brother Aaron gather the congregation together. Speak to the rock before their eyes, and it will yield its water; thus you shall bring water for them out of the rock, and give drink to the congregation and their animals.” </a:t>
            </a:r>
            <a:r>
              <a:rPr lang="en-US" b="1" baseline="30000" dirty="0"/>
              <a:t>9 </a:t>
            </a:r>
            <a:r>
              <a:rPr lang="en-US" dirty="0"/>
              <a:t>So Moses took the rod from before the </a:t>
            </a:r>
            <a:r>
              <a:rPr lang="en-US" cap="small" dirty="0"/>
              <a:t>Lord</a:t>
            </a:r>
            <a:r>
              <a:rPr lang="en-US" dirty="0"/>
              <a:t> as He commanded him.</a:t>
            </a:r>
          </a:p>
          <a:p>
            <a:r>
              <a:rPr lang="en-US" b="1" baseline="30000" dirty="0"/>
              <a:t>10 </a:t>
            </a:r>
            <a:r>
              <a:rPr lang="en-US" dirty="0"/>
              <a:t>And Moses and Aaron gathered the assembly together before the rock; and he said to them, “Hear now, you rebels! Must we bring water for you out of this rock?” </a:t>
            </a:r>
            <a:r>
              <a:rPr lang="en-US" b="1" baseline="30000" dirty="0"/>
              <a:t>11 </a:t>
            </a:r>
            <a:r>
              <a:rPr lang="en-US" dirty="0"/>
              <a:t>Then Moses lifted his hand and struck the rock twice with his rod; and water came out abundantly, and the congregation and their animals drank.</a:t>
            </a:r>
          </a:p>
          <a:p>
            <a:r>
              <a:rPr lang="en-US" b="1" baseline="30000" dirty="0"/>
              <a:t>12 </a:t>
            </a:r>
            <a:r>
              <a:rPr lang="en-US" dirty="0"/>
              <a:t>Then the </a:t>
            </a:r>
            <a:r>
              <a:rPr lang="en-US" cap="small" dirty="0"/>
              <a:t>Lord</a:t>
            </a:r>
            <a:r>
              <a:rPr lang="en-US" dirty="0"/>
              <a:t> spoke to Moses and Aaron, “Because you did not believe Me, to hallow Me in the eyes of the children of Israel, therefore you shall not bring this assembly into the land which I have given them.</a:t>
            </a:r>
          </a:p>
          <a:p>
            <a:endParaRPr lang="en-US" dirty="0"/>
          </a:p>
        </p:txBody>
      </p:sp>
    </p:spTree>
    <p:extLst>
      <p:ext uri="{BB962C8B-B14F-4D97-AF65-F5344CB8AC3E}">
        <p14:creationId xmlns:p14="http://schemas.microsoft.com/office/powerpoint/2010/main" val="652730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44451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3152" y="0"/>
            <a:ext cx="12265152" cy="6858000"/>
          </a:xfrm>
          <a:prstGeom prst="rect">
            <a:avLst/>
          </a:prstGeom>
        </p:spPr>
      </p:pic>
      <p:sp>
        <p:nvSpPr>
          <p:cNvPr id="2" name="Title 1"/>
          <p:cNvSpPr>
            <a:spLocks noGrp="1"/>
          </p:cNvSpPr>
          <p:nvPr>
            <p:ph type="ctrTitle"/>
          </p:nvPr>
        </p:nvSpPr>
        <p:spPr/>
        <p:txBody>
          <a:bodyPr>
            <a:normAutofit/>
          </a:bodyPr>
          <a:lstStyle/>
          <a:p>
            <a:r>
              <a:rPr lang="en-US" sz="8000" b="1" dirty="0" smtClean="0">
                <a:solidFill>
                  <a:srgbClr val="FFFF00"/>
                </a:solidFill>
                <a:latin typeface="Algerian" panose="04020705040A02060702" pitchFamily="82" charset="0"/>
              </a:rPr>
              <a:t>My Prerogative</a:t>
            </a:r>
            <a:endParaRPr lang="en-US" sz="8000" b="1" dirty="0">
              <a:solidFill>
                <a:srgbClr val="FFFF00"/>
              </a:solidFill>
              <a:latin typeface="Algerian" panose="04020705040A02060702" pitchFamily="82" charset="0"/>
            </a:endParaRPr>
          </a:p>
        </p:txBody>
      </p:sp>
      <p:sp>
        <p:nvSpPr>
          <p:cNvPr id="3" name="Subtitle 2"/>
          <p:cNvSpPr>
            <a:spLocks noGrp="1"/>
          </p:cNvSpPr>
          <p:nvPr>
            <p:ph type="subTitle" idx="1"/>
          </p:nvPr>
        </p:nvSpPr>
        <p:spPr/>
        <p:txBody>
          <a:bodyPr/>
          <a:lstStyle/>
          <a:p>
            <a:r>
              <a:rPr lang="en-US" dirty="0" smtClean="0"/>
              <a:t>West Main 10-18-2020</a:t>
            </a:r>
            <a:endParaRPr lang="en-US" dirty="0"/>
          </a:p>
        </p:txBody>
      </p:sp>
    </p:spTree>
    <p:extLst>
      <p:ext uri="{BB962C8B-B14F-4D97-AF65-F5344CB8AC3E}">
        <p14:creationId xmlns:p14="http://schemas.microsoft.com/office/powerpoint/2010/main" val="17499283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a:xfrm>
            <a:off x="3867912" y="201169"/>
            <a:ext cx="7409688" cy="164592"/>
          </a:xfrm>
        </p:spPr>
        <p:txBody>
          <a:bodyPr>
            <a:normAutofit fontScale="25000" lnSpcReduction="20000"/>
          </a:bodyPr>
          <a:lstStyle/>
          <a:p>
            <a:endParaRPr lang="en-US"/>
          </a:p>
        </p:txBody>
      </p:sp>
      <p:pic>
        <p:nvPicPr>
          <p:cNvPr id="4" name="Picture 3"/>
          <p:cNvPicPr>
            <a:picLocks noChangeAspect="1"/>
          </p:cNvPicPr>
          <p:nvPr/>
        </p:nvPicPr>
        <p:blipFill>
          <a:blip r:embed="rId2"/>
          <a:stretch>
            <a:fillRect/>
          </a:stretch>
        </p:blipFill>
        <p:spPr>
          <a:xfrm>
            <a:off x="0" y="-164592"/>
            <a:ext cx="12192000" cy="7022592"/>
          </a:xfrm>
          <a:prstGeom prst="rect">
            <a:avLst/>
          </a:prstGeom>
        </p:spPr>
      </p:pic>
    </p:spTree>
    <p:extLst>
      <p:ext uri="{BB962C8B-B14F-4D97-AF65-F5344CB8AC3E}">
        <p14:creationId xmlns:p14="http://schemas.microsoft.com/office/powerpoint/2010/main" val="4033189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927" y="0"/>
            <a:ext cx="10364451" cy="817091"/>
          </a:xfrm>
        </p:spPr>
        <p:txBody>
          <a:bodyPr>
            <a:normAutofit fontScale="90000"/>
          </a:bodyPr>
          <a:lstStyle/>
          <a:p>
            <a:r>
              <a:rPr lang="en-US" dirty="0" smtClean="0"/>
              <a:t>My Prerogative- </a:t>
            </a:r>
            <a:r>
              <a:rPr lang="en-US" dirty="0" smtClean="0">
                <a:solidFill>
                  <a:srgbClr val="00B0F0"/>
                </a:solidFill>
                <a:latin typeface="Algerian" panose="04020705040A02060702" pitchFamily="82" charset="0"/>
              </a:rPr>
              <a:t>Children</a:t>
            </a:r>
            <a:r>
              <a:rPr lang="en-US" dirty="0">
                <a:solidFill>
                  <a:srgbClr val="00B0F0"/>
                </a:solidFill>
                <a:latin typeface="Algerian" panose="04020705040A02060702" pitchFamily="82" charset="0"/>
              </a:rPr>
              <a:t/>
            </a:r>
            <a:br>
              <a:rPr lang="en-US" dirty="0">
                <a:solidFill>
                  <a:srgbClr val="00B0F0"/>
                </a:solidFill>
                <a:latin typeface="Algerian" panose="04020705040A02060702" pitchFamily="82" charset="0"/>
              </a:rPr>
            </a:br>
            <a:endParaRPr lang="en-US" dirty="0">
              <a:solidFill>
                <a:srgbClr val="00B0F0"/>
              </a:solidFill>
              <a:latin typeface="Algerian" panose="04020705040A02060702" pitchFamily="82" charset="0"/>
            </a:endParaRPr>
          </a:p>
        </p:txBody>
      </p:sp>
      <p:sp>
        <p:nvSpPr>
          <p:cNvPr id="3" name="Content Placeholder 2"/>
          <p:cNvSpPr>
            <a:spLocks noGrp="1"/>
          </p:cNvSpPr>
          <p:nvPr>
            <p:ph sz="quarter" idx="13"/>
          </p:nvPr>
        </p:nvSpPr>
        <p:spPr>
          <a:xfrm>
            <a:off x="0" y="566928"/>
            <a:ext cx="12192000" cy="6364224"/>
          </a:xfrm>
        </p:spPr>
        <p:txBody>
          <a:bodyPr/>
          <a:lstStyle/>
          <a:p>
            <a:r>
              <a:rPr lang="en-US" sz="2400" b="1" cap="none" dirty="0" smtClean="0">
                <a:solidFill>
                  <a:srgbClr val="FF0000"/>
                </a:solidFill>
              </a:rPr>
              <a:t>The old Man; The old Lady</a:t>
            </a:r>
          </a:p>
          <a:p>
            <a:r>
              <a:rPr lang="en-US" b="1" i="1" u="sng" cap="none" dirty="0" smtClean="0">
                <a:effectLst>
                  <a:outerShdw blurRad="38100" dist="38100" dir="2700000" algn="tl">
                    <a:srgbClr val="000000">
                      <a:alpha val="43137"/>
                    </a:srgbClr>
                  </a:outerShdw>
                </a:effectLst>
              </a:rPr>
              <a:t>Ephesians 6:1-3  </a:t>
            </a:r>
            <a:r>
              <a:rPr lang="en-US" dirty="0"/>
              <a:t>Children, obey your parents in the Lord, for this is right. </a:t>
            </a:r>
            <a:r>
              <a:rPr lang="en-US" b="1" baseline="30000" dirty="0"/>
              <a:t>2 </a:t>
            </a:r>
            <a:r>
              <a:rPr lang="en-US" dirty="0"/>
              <a:t>“Honor your father and mother,” which is the first commandment with promise: </a:t>
            </a:r>
            <a:r>
              <a:rPr lang="en-US" b="1" baseline="30000" dirty="0"/>
              <a:t>3 </a:t>
            </a:r>
            <a:r>
              <a:rPr lang="en-US" dirty="0"/>
              <a:t>“that it may be well with you and you may live long on the </a:t>
            </a:r>
            <a:r>
              <a:rPr lang="en-US" dirty="0" smtClean="0"/>
              <a:t>earth.</a:t>
            </a:r>
          </a:p>
          <a:p>
            <a:r>
              <a:rPr lang="en-US" sz="2400" b="1" i="1" u="sng" cap="none" dirty="0" err="1" smtClean="0">
                <a:solidFill>
                  <a:srgbClr val="002060"/>
                </a:solidFill>
                <a:effectLst>
                  <a:outerShdw blurRad="38100" dist="38100" dir="2700000" algn="tl">
                    <a:srgbClr val="000000">
                      <a:alpha val="43137"/>
                    </a:srgbClr>
                  </a:outerShdw>
                </a:effectLst>
              </a:rPr>
              <a:t>Backtalking</a:t>
            </a:r>
            <a:r>
              <a:rPr lang="en-US" sz="2400" b="1" i="1" u="sng" cap="none" dirty="0" smtClean="0">
                <a:solidFill>
                  <a:srgbClr val="002060"/>
                </a:solidFill>
                <a:effectLst>
                  <a:outerShdw blurRad="38100" dist="38100" dir="2700000" algn="tl">
                    <a:srgbClr val="000000">
                      <a:alpha val="43137"/>
                    </a:srgbClr>
                  </a:outerShdw>
                </a:effectLst>
              </a:rPr>
              <a:t>, Lying, unappreciative, dishonor</a:t>
            </a:r>
          </a:p>
          <a:p>
            <a:r>
              <a:rPr lang="en-US" sz="2400" b="1" i="1" u="sng" cap="none" dirty="0" smtClean="0">
                <a:effectLst>
                  <a:outerShdw blurRad="38100" dist="38100" dir="2700000" algn="tl">
                    <a:srgbClr val="000000">
                      <a:alpha val="43137"/>
                    </a:srgbClr>
                  </a:outerShdw>
                </a:effectLst>
              </a:rPr>
              <a:t>Romans 1:30 -</a:t>
            </a:r>
            <a:r>
              <a:rPr lang="en-US" b="1" baseline="30000" dirty="0"/>
              <a:t>30 </a:t>
            </a:r>
            <a:r>
              <a:rPr lang="en-US" dirty="0"/>
              <a:t>backbiters, </a:t>
            </a:r>
            <a:r>
              <a:rPr lang="en-US" dirty="0" smtClean="0"/>
              <a:t>haters </a:t>
            </a:r>
            <a:r>
              <a:rPr lang="en-US" dirty="0"/>
              <a:t>of God, violent, proud, boasters, inventors of evil things, </a:t>
            </a:r>
            <a:r>
              <a:rPr lang="en-US" i="1" u="sng" dirty="0"/>
              <a:t>disobedient to </a:t>
            </a:r>
            <a:r>
              <a:rPr lang="en-US" i="1" u="sng" dirty="0" smtClean="0"/>
              <a:t>parents.</a:t>
            </a:r>
            <a:endParaRPr lang="en-US" sz="2400" b="1" i="1" u="sng" cap="none" dirty="0" smtClean="0">
              <a:solidFill>
                <a:srgbClr val="FF0000"/>
              </a:solidFill>
              <a:effectLst>
                <a:outerShdw blurRad="38100" dist="38100" dir="2700000" algn="tl">
                  <a:srgbClr val="000000">
                    <a:alpha val="43137"/>
                  </a:srgbClr>
                </a:outerShdw>
              </a:effectLst>
            </a:endParaRPr>
          </a:p>
          <a:p>
            <a:r>
              <a:rPr lang="en-US" sz="2400" b="1" u="sng" cap="none" dirty="0" smtClean="0"/>
              <a:t>2 Kings 2:23-24 - </a:t>
            </a:r>
            <a:r>
              <a:rPr lang="en-US" b="1" baseline="30000" dirty="0"/>
              <a:t> </a:t>
            </a:r>
            <a:r>
              <a:rPr lang="en-US" dirty="0"/>
              <a:t>Then he went up from there to Bethel; and as he was going up the road, some youths came from the city and mocked him, and said to him, “Go up, you baldhead! Go up, you baldhead</a:t>
            </a:r>
            <a:r>
              <a:rPr lang="en-US" dirty="0" smtClean="0"/>
              <a:t>!”</a:t>
            </a:r>
            <a:r>
              <a:rPr lang="en-US" b="1" baseline="30000" dirty="0" smtClean="0"/>
              <a:t>24</a:t>
            </a:r>
            <a:r>
              <a:rPr lang="en-US" b="1" baseline="30000" dirty="0"/>
              <a:t> </a:t>
            </a:r>
            <a:r>
              <a:rPr lang="en-US" dirty="0"/>
              <a:t>So he turned around and looked at them, and pronounced a curse on them in the name of the </a:t>
            </a:r>
            <a:r>
              <a:rPr lang="en-US" cap="small" dirty="0"/>
              <a:t>Lord</a:t>
            </a:r>
            <a:r>
              <a:rPr lang="en-US" dirty="0"/>
              <a:t>. And two female bears came out of the woods and mauled forty-two of the youths</a:t>
            </a:r>
            <a:r>
              <a:rPr lang="en-US" dirty="0" smtClean="0"/>
              <a:t>.</a:t>
            </a:r>
          </a:p>
          <a:p>
            <a:endParaRPr lang="en-US" dirty="0"/>
          </a:p>
          <a:p>
            <a:endParaRPr lang="en-US" sz="2400" u="sng" cap="none" dirty="0" smtClean="0"/>
          </a:p>
          <a:p>
            <a:endParaRPr lang="en-US" dirty="0" smtClean="0"/>
          </a:p>
          <a:p>
            <a:endParaRPr lang="en-US" dirty="0"/>
          </a:p>
        </p:txBody>
      </p:sp>
      <p:pic>
        <p:nvPicPr>
          <p:cNvPr id="5" name="Picture 4"/>
          <p:cNvPicPr>
            <a:picLocks noChangeAspect="1"/>
          </p:cNvPicPr>
          <p:nvPr/>
        </p:nvPicPr>
        <p:blipFill>
          <a:blip r:embed="rId2"/>
          <a:stretch>
            <a:fillRect/>
          </a:stretch>
        </p:blipFill>
        <p:spPr>
          <a:xfrm>
            <a:off x="9543485" y="0"/>
            <a:ext cx="2435352" cy="1088136"/>
          </a:xfrm>
          <a:prstGeom prst="rect">
            <a:avLst/>
          </a:prstGeom>
        </p:spPr>
      </p:pic>
      <p:pic>
        <p:nvPicPr>
          <p:cNvPr id="6" name="Picture 5"/>
          <p:cNvPicPr>
            <a:picLocks noChangeAspect="1"/>
          </p:cNvPicPr>
          <p:nvPr/>
        </p:nvPicPr>
        <p:blipFill>
          <a:blip r:embed="rId3"/>
          <a:stretch>
            <a:fillRect/>
          </a:stretch>
        </p:blipFill>
        <p:spPr>
          <a:xfrm>
            <a:off x="9572625" y="5586984"/>
            <a:ext cx="2619375" cy="1271016"/>
          </a:xfrm>
          <a:prstGeom prst="rect">
            <a:avLst/>
          </a:prstGeom>
        </p:spPr>
      </p:pic>
      <p:pic>
        <p:nvPicPr>
          <p:cNvPr id="8" name="Picture 7"/>
          <p:cNvPicPr>
            <a:picLocks noChangeAspect="1"/>
          </p:cNvPicPr>
          <p:nvPr/>
        </p:nvPicPr>
        <p:blipFill>
          <a:blip r:embed="rId4"/>
          <a:stretch>
            <a:fillRect/>
          </a:stretch>
        </p:blipFill>
        <p:spPr>
          <a:xfrm>
            <a:off x="0" y="5742038"/>
            <a:ext cx="3675888" cy="1115961"/>
          </a:xfrm>
          <a:prstGeom prst="rect">
            <a:avLst/>
          </a:prstGeom>
        </p:spPr>
      </p:pic>
    </p:spTree>
    <p:extLst>
      <p:ext uri="{BB962C8B-B14F-4D97-AF65-F5344CB8AC3E}">
        <p14:creationId xmlns:p14="http://schemas.microsoft.com/office/powerpoint/2010/main" val="41226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927" y="0"/>
            <a:ext cx="10364451" cy="817091"/>
          </a:xfrm>
        </p:spPr>
        <p:txBody>
          <a:bodyPr/>
          <a:lstStyle/>
          <a:p>
            <a:r>
              <a:rPr lang="en-US" dirty="0" smtClean="0"/>
              <a:t>My Prerogative- </a:t>
            </a:r>
            <a:r>
              <a:rPr lang="en-US" dirty="0" smtClean="0">
                <a:latin typeface="Bernard MT Condensed" panose="02050806060905020404" pitchFamily="18" charset="0"/>
              </a:rPr>
              <a:t>Parents</a:t>
            </a:r>
            <a:endParaRPr lang="en-US" dirty="0">
              <a:latin typeface="Bernard MT Condensed" panose="02050806060905020404" pitchFamily="18" charset="0"/>
            </a:endParaRPr>
          </a:p>
        </p:txBody>
      </p:sp>
      <p:sp>
        <p:nvSpPr>
          <p:cNvPr id="3" name="Content Placeholder 2"/>
          <p:cNvSpPr>
            <a:spLocks noGrp="1"/>
          </p:cNvSpPr>
          <p:nvPr>
            <p:ph sz="quarter" idx="13"/>
          </p:nvPr>
        </p:nvSpPr>
        <p:spPr>
          <a:xfrm>
            <a:off x="0" y="566928"/>
            <a:ext cx="12192000" cy="6364224"/>
          </a:xfrm>
        </p:spPr>
        <p:txBody>
          <a:bodyPr/>
          <a:lstStyle/>
          <a:p>
            <a:r>
              <a:rPr lang="en-US" b="1" u="sng" dirty="0"/>
              <a:t>p</a:t>
            </a:r>
            <a:r>
              <a:rPr lang="en-US" b="1" u="sng" dirty="0" smtClean="0"/>
              <a:t>arents: men</a:t>
            </a:r>
          </a:p>
          <a:p>
            <a:r>
              <a:rPr lang="en-US" b="1" i="1" u="sng" dirty="0">
                <a:solidFill>
                  <a:srgbClr val="FF0000"/>
                </a:solidFill>
                <a:effectLst>
                  <a:outerShdw blurRad="38100" dist="38100" dir="2700000" algn="tl">
                    <a:srgbClr val="000000">
                      <a:alpha val="43137"/>
                    </a:srgbClr>
                  </a:outerShdw>
                </a:effectLst>
              </a:rPr>
              <a:t>1 Timothy 3:4 - </a:t>
            </a:r>
            <a:r>
              <a:rPr lang="en-US" dirty="0"/>
              <a:t>one who rules his own house well, having </a:t>
            </a:r>
            <a:r>
              <a:rPr lang="en-US" i="1" dirty="0"/>
              <a:t>his</a:t>
            </a:r>
            <a:r>
              <a:rPr lang="en-US" dirty="0"/>
              <a:t> children in submission with all reverence.</a:t>
            </a:r>
          </a:p>
          <a:p>
            <a:r>
              <a:rPr lang="en-US" b="1" u="sng" dirty="0">
                <a:solidFill>
                  <a:srgbClr val="FF0000"/>
                </a:solidFill>
              </a:rPr>
              <a:t>1 Timothy 5:8- </a:t>
            </a:r>
            <a:r>
              <a:rPr lang="en-US" dirty="0"/>
              <a:t>But if anyone does not provide for his own, and especially for those of his household, he has denied the faith and is worse than an unbeliever.</a:t>
            </a:r>
          </a:p>
          <a:p>
            <a:r>
              <a:rPr lang="en-US" dirty="0" smtClean="0"/>
              <a:t> We leave it </a:t>
            </a:r>
            <a:r>
              <a:rPr lang="en-US" dirty="0"/>
              <a:t>to the women to raise the </a:t>
            </a:r>
            <a:r>
              <a:rPr lang="en-US" dirty="0" smtClean="0"/>
              <a:t>children. I’m busy with work, hobbies and events.</a:t>
            </a:r>
          </a:p>
          <a:p>
            <a:endParaRPr lang="en-US" dirty="0"/>
          </a:p>
          <a:p>
            <a:r>
              <a:rPr lang="en-US" b="1" u="sng" dirty="0" smtClean="0">
                <a:effectLst>
                  <a:outerShdw blurRad="38100" dist="38100" dir="2700000" algn="tl">
                    <a:srgbClr val="000000">
                      <a:alpha val="43137"/>
                    </a:srgbClr>
                  </a:outerShdw>
                </a:effectLst>
              </a:rPr>
              <a:t>Parents: women</a:t>
            </a:r>
          </a:p>
          <a:p>
            <a:r>
              <a:rPr lang="en-US" dirty="0" smtClean="0"/>
              <a:t>“wear the pants”</a:t>
            </a:r>
          </a:p>
          <a:p>
            <a:r>
              <a:rPr lang="en-US" b="1" u="sng" dirty="0" smtClean="0">
                <a:solidFill>
                  <a:srgbClr val="FF0000"/>
                </a:solidFill>
              </a:rPr>
              <a:t>Colossians 3:18- </a:t>
            </a:r>
            <a:r>
              <a:rPr lang="en-US" b="1" baseline="30000" dirty="0"/>
              <a:t>18 </a:t>
            </a:r>
            <a:r>
              <a:rPr lang="en-US" dirty="0"/>
              <a:t>Wives, submit to your own husbands, as is fitting in the Lord.</a:t>
            </a:r>
            <a:endParaRPr lang="en-US" dirty="0" smtClean="0"/>
          </a:p>
          <a:p>
            <a:r>
              <a:rPr lang="en-US" b="1" u="sng" dirty="0" smtClean="0">
                <a:solidFill>
                  <a:srgbClr val="FF0000"/>
                </a:solidFill>
              </a:rPr>
              <a:t>1 Peter 3:5- </a:t>
            </a:r>
            <a:r>
              <a:rPr lang="en-US" dirty="0"/>
              <a:t>For in this manner, in former times, the holy women who trusted in God also adorned themselves, being submissive to their own </a:t>
            </a:r>
            <a:r>
              <a:rPr lang="en-US" dirty="0" smtClean="0"/>
              <a:t>husbands.</a:t>
            </a:r>
            <a:endParaRPr lang="en-US" b="1" u="sng" dirty="0">
              <a:solidFill>
                <a:srgbClr val="FF0000"/>
              </a:solidFill>
            </a:endParaRPr>
          </a:p>
        </p:txBody>
      </p:sp>
    </p:spTree>
    <p:extLst>
      <p:ext uri="{BB962C8B-B14F-4D97-AF65-F5344CB8AC3E}">
        <p14:creationId xmlns:p14="http://schemas.microsoft.com/office/powerpoint/2010/main" val="427708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586" y="0"/>
            <a:ext cx="10364451" cy="817091"/>
          </a:xfrm>
        </p:spPr>
        <p:txBody>
          <a:bodyPr/>
          <a:lstStyle/>
          <a:p>
            <a:r>
              <a:rPr lang="en-US" dirty="0" smtClean="0"/>
              <a:t>My Prerogative- </a:t>
            </a:r>
            <a:r>
              <a:rPr lang="en-US" dirty="0" smtClean="0">
                <a:solidFill>
                  <a:schemeClr val="accent2">
                    <a:lumMod val="50000"/>
                  </a:schemeClr>
                </a:solidFill>
                <a:latin typeface="Arial Narrow" panose="020B0506020202030204" pitchFamily="34" charset="0"/>
              </a:rPr>
              <a:t>teachers</a:t>
            </a:r>
            <a:endParaRPr lang="en-US" dirty="0">
              <a:solidFill>
                <a:schemeClr val="accent2">
                  <a:lumMod val="50000"/>
                </a:schemeClr>
              </a:solidFill>
              <a:latin typeface="Arial Narrow" panose="020B0506020202030204" pitchFamily="34" charset="0"/>
            </a:endParaRPr>
          </a:p>
        </p:txBody>
      </p:sp>
      <p:sp>
        <p:nvSpPr>
          <p:cNvPr id="3" name="Content Placeholder 2"/>
          <p:cNvSpPr>
            <a:spLocks noGrp="1"/>
          </p:cNvSpPr>
          <p:nvPr>
            <p:ph sz="quarter" idx="13"/>
          </p:nvPr>
        </p:nvSpPr>
        <p:spPr>
          <a:xfrm>
            <a:off x="0" y="773406"/>
            <a:ext cx="12192000" cy="6364224"/>
          </a:xfrm>
        </p:spPr>
        <p:txBody>
          <a:bodyPr/>
          <a:lstStyle/>
          <a:p>
            <a:r>
              <a:rPr lang="en-US" b="1" u="sng" dirty="0" smtClean="0">
                <a:solidFill>
                  <a:schemeClr val="accent2">
                    <a:lumMod val="50000"/>
                  </a:schemeClr>
                </a:solidFill>
              </a:rPr>
              <a:t>Teachers-</a:t>
            </a:r>
          </a:p>
          <a:p>
            <a:r>
              <a:rPr lang="en-US" b="1" u="sng" dirty="0" smtClean="0">
                <a:solidFill>
                  <a:schemeClr val="accent2">
                    <a:lumMod val="50000"/>
                  </a:schemeClr>
                </a:solidFill>
              </a:rPr>
              <a:t>Just stick to the basics; no preparation, wing it..</a:t>
            </a:r>
          </a:p>
          <a:p>
            <a:r>
              <a:rPr lang="en-US" b="1" u="sng" dirty="0" smtClean="0"/>
              <a:t>Titus 2:7-8 - </a:t>
            </a:r>
            <a:r>
              <a:rPr lang="en-US" dirty="0" smtClean="0"/>
              <a:t>in </a:t>
            </a:r>
            <a:r>
              <a:rPr lang="en-US" dirty="0"/>
              <a:t>all things showing yourself </a:t>
            </a:r>
            <a:r>
              <a:rPr lang="en-US" i="1" dirty="0"/>
              <a:t>to be</a:t>
            </a:r>
            <a:r>
              <a:rPr lang="en-US" dirty="0"/>
              <a:t> a pattern of good works; </a:t>
            </a:r>
            <a:r>
              <a:rPr lang="en-US" u="sng" dirty="0">
                <a:solidFill>
                  <a:schemeClr val="accent2">
                    <a:lumMod val="50000"/>
                  </a:schemeClr>
                </a:solidFill>
              </a:rPr>
              <a:t>in doctrine </a:t>
            </a:r>
            <a:r>
              <a:rPr lang="en-US" i="1" u="sng" dirty="0">
                <a:solidFill>
                  <a:schemeClr val="accent2">
                    <a:lumMod val="50000"/>
                  </a:schemeClr>
                </a:solidFill>
              </a:rPr>
              <a:t>showing</a:t>
            </a:r>
            <a:r>
              <a:rPr lang="en-US" u="sng" dirty="0">
                <a:solidFill>
                  <a:schemeClr val="accent2">
                    <a:lumMod val="50000"/>
                  </a:schemeClr>
                </a:solidFill>
              </a:rPr>
              <a:t> integrity, reverence, incorruptibility</a:t>
            </a:r>
            <a:r>
              <a:rPr lang="en-US" u="sng" dirty="0" smtClean="0">
                <a:solidFill>
                  <a:schemeClr val="accent2">
                    <a:lumMod val="50000"/>
                  </a:schemeClr>
                </a:solidFill>
              </a:rPr>
              <a:t>,</a:t>
            </a:r>
            <a:r>
              <a:rPr lang="en-US" dirty="0" smtClean="0"/>
              <a:t> </a:t>
            </a:r>
            <a:r>
              <a:rPr lang="en-US" b="1" baseline="30000" dirty="0"/>
              <a:t>8 </a:t>
            </a:r>
            <a:r>
              <a:rPr lang="en-US" dirty="0"/>
              <a:t>sound speech that cannot be condemned, that </a:t>
            </a:r>
            <a:r>
              <a:rPr lang="en-US" dirty="0" smtClean="0"/>
              <a:t>one </a:t>
            </a:r>
            <a:r>
              <a:rPr lang="en-US" dirty="0"/>
              <a:t>who is an opponent may be ashamed, having nothing evil to say of </a:t>
            </a:r>
            <a:r>
              <a:rPr lang="en-US" dirty="0" smtClean="0"/>
              <a:t>you.</a:t>
            </a:r>
          </a:p>
          <a:p>
            <a:r>
              <a:rPr lang="en-US" dirty="0" smtClean="0"/>
              <a:t>We should be careful not to put people in positions who AREN’T READY.</a:t>
            </a:r>
          </a:p>
          <a:p>
            <a:r>
              <a:rPr lang="en-US" b="1" u="sng" dirty="0" smtClean="0"/>
              <a:t>James 3:1- </a:t>
            </a:r>
            <a:r>
              <a:rPr lang="en-US" dirty="0"/>
              <a:t>Not many of you should become teachers, my brothers, for you know that we who teach will be judged with greater strictness</a:t>
            </a:r>
            <a:r>
              <a:rPr lang="en-US" b="1" dirty="0" smtClean="0"/>
              <a:t>. (ESV)</a:t>
            </a:r>
          </a:p>
          <a:p>
            <a:r>
              <a:rPr lang="en-US" dirty="0" smtClean="0"/>
              <a:t>We should teach with an honest heart, Not I’ll prove them wrong…</a:t>
            </a:r>
          </a:p>
          <a:p>
            <a:r>
              <a:rPr lang="en-US" b="1" u="sng" dirty="0" smtClean="0"/>
              <a:t>Philippians 2:3-  </a:t>
            </a:r>
            <a:r>
              <a:rPr lang="en-US" i="1" dirty="0"/>
              <a:t>Let</a:t>
            </a:r>
            <a:r>
              <a:rPr lang="en-US" dirty="0"/>
              <a:t> nothing </a:t>
            </a:r>
            <a:r>
              <a:rPr lang="en-US" i="1" dirty="0"/>
              <a:t>be done</a:t>
            </a:r>
            <a:r>
              <a:rPr lang="en-US" dirty="0"/>
              <a:t> through selfish ambition or conceit, but in lowliness of mind let each esteem others better than himself.</a:t>
            </a:r>
            <a:endParaRPr lang="en-US" b="1" u="sng" dirty="0" smtClean="0"/>
          </a:p>
          <a:p>
            <a:endParaRPr lang="en-US" b="1" u="sng" dirty="0" smtClean="0"/>
          </a:p>
          <a:p>
            <a:pPr marL="0" indent="0">
              <a:buNone/>
            </a:pPr>
            <a:endParaRPr lang="en-US" b="1" u="sng" dirty="0"/>
          </a:p>
          <a:p>
            <a:pPr marL="0" indent="0">
              <a:buNone/>
            </a:pPr>
            <a:endParaRPr lang="en-US" b="1" u="sng" dirty="0"/>
          </a:p>
          <a:p>
            <a:pPr marL="0" indent="0">
              <a:buNone/>
            </a:pPr>
            <a:endParaRPr lang="en-US" b="1" u="sng" dirty="0"/>
          </a:p>
          <a:p>
            <a:pPr marL="0" indent="0">
              <a:buNone/>
            </a:pPr>
            <a:endParaRPr lang="en-US" b="1" u="sng" dirty="0" smtClean="0"/>
          </a:p>
          <a:p>
            <a:endParaRPr lang="en-US" b="1" u="sng" dirty="0"/>
          </a:p>
        </p:txBody>
      </p:sp>
    </p:spTree>
    <p:extLst>
      <p:ext uri="{BB962C8B-B14F-4D97-AF65-F5344CB8AC3E}">
        <p14:creationId xmlns:p14="http://schemas.microsoft.com/office/powerpoint/2010/main" val="119595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586" y="0"/>
            <a:ext cx="10364451" cy="817091"/>
          </a:xfrm>
        </p:spPr>
        <p:txBody>
          <a:bodyPr/>
          <a:lstStyle/>
          <a:p>
            <a:r>
              <a:rPr lang="en-US" dirty="0" smtClean="0"/>
              <a:t>My Prerogative- </a:t>
            </a:r>
            <a:r>
              <a:rPr lang="en-US" b="1" dirty="0" smtClean="0">
                <a:solidFill>
                  <a:srgbClr val="00B0F0"/>
                </a:solidFill>
                <a:latin typeface="Adobe Myungjo Std M" panose="02020600000000000000" pitchFamily="18" charset="-128"/>
                <a:ea typeface="Adobe Myungjo Std M" panose="02020600000000000000" pitchFamily="18" charset="-128"/>
              </a:rPr>
              <a:t>child of God</a:t>
            </a:r>
            <a:endParaRPr lang="en-US" b="1" dirty="0">
              <a:solidFill>
                <a:srgbClr val="00B0F0"/>
              </a:solidFill>
              <a:latin typeface="Adobe Myungjo Std M" panose="02020600000000000000" pitchFamily="18" charset="-128"/>
              <a:ea typeface="Adobe Myungjo Std M" panose="02020600000000000000" pitchFamily="18" charset="-128"/>
            </a:endParaRPr>
          </a:p>
        </p:txBody>
      </p:sp>
      <p:sp>
        <p:nvSpPr>
          <p:cNvPr id="3" name="Content Placeholder 2"/>
          <p:cNvSpPr>
            <a:spLocks noGrp="1"/>
          </p:cNvSpPr>
          <p:nvPr>
            <p:ph sz="quarter" idx="13"/>
          </p:nvPr>
        </p:nvSpPr>
        <p:spPr>
          <a:xfrm>
            <a:off x="0" y="773406"/>
            <a:ext cx="12192000" cy="6364224"/>
          </a:xfrm>
        </p:spPr>
        <p:txBody>
          <a:bodyPr/>
          <a:lstStyle/>
          <a:p>
            <a:pPr marL="0" indent="0">
              <a:buNone/>
            </a:pPr>
            <a:r>
              <a:rPr lang="en-US" dirty="0" smtClean="0"/>
              <a:t>Must be watchful that we don’t cast the first stone.</a:t>
            </a:r>
            <a:endParaRPr lang="en-US" dirty="0" smtClean="0"/>
          </a:p>
          <a:p>
            <a:pPr marL="0" indent="0">
              <a:buNone/>
            </a:pPr>
            <a:r>
              <a:rPr lang="en-US" b="1" u="sng" dirty="0" smtClean="0"/>
              <a:t> 2 Corinthians 13:5- </a:t>
            </a:r>
            <a:r>
              <a:rPr lang="en-US" dirty="0"/>
              <a:t>Examine yourselves </a:t>
            </a:r>
            <a:r>
              <a:rPr lang="en-US" i="1" dirty="0"/>
              <a:t>as to</a:t>
            </a:r>
            <a:r>
              <a:rPr lang="en-US" dirty="0"/>
              <a:t> whether you are in the faith. Test yourselves. Do you not know yourselves, that Jesus Christ is in you?—unless indeed you </a:t>
            </a:r>
            <a:r>
              <a:rPr lang="en-US" baseline="30000" dirty="0"/>
              <a:t>[</a:t>
            </a:r>
            <a:r>
              <a:rPr lang="en-US" baseline="30000" dirty="0">
                <a:hlinkClick r:id="rId2" tooltip="See footnote a"/>
              </a:rPr>
              <a:t>a</a:t>
            </a:r>
            <a:r>
              <a:rPr lang="en-US" baseline="30000" dirty="0"/>
              <a:t>]</a:t>
            </a:r>
            <a:r>
              <a:rPr lang="en-US" dirty="0"/>
              <a:t>are </a:t>
            </a:r>
            <a:r>
              <a:rPr lang="en-US" dirty="0" smtClean="0"/>
              <a:t>disqualified.</a:t>
            </a:r>
          </a:p>
          <a:p>
            <a:pPr marL="0" indent="0">
              <a:buNone/>
            </a:pPr>
            <a:r>
              <a:rPr lang="en-US" dirty="0" smtClean="0"/>
              <a:t>I’ll serve, worship, participate Whenever it doesn’t inconvenience  “</a:t>
            </a:r>
            <a:r>
              <a:rPr lang="en-US" sz="2800" b="1" dirty="0" smtClean="0">
                <a:solidFill>
                  <a:srgbClr val="FF0000"/>
                </a:solidFill>
              </a:rPr>
              <a:t>my</a:t>
            </a:r>
            <a:r>
              <a:rPr lang="en-US" dirty="0" smtClean="0"/>
              <a:t> life”.</a:t>
            </a:r>
          </a:p>
          <a:p>
            <a:pPr marL="0" indent="0">
              <a:buNone/>
            </a:pPr>
            <a:r>
              <a:rPr lang="en-US" b="1" u="sng" dirty="0" smtClean="0"/>
              <a:t>Romans 12:1- </a:t>
            </a:r>
            <a:r>
              <a:rPr lang="en-US" dirty="0"/>
              <a:t>I </a:t>
            </a:r>
            <a:r>
              <a:rPr lang="en-US" dirty="0" smtClean="0"/>
              <a:t>beseech </a:t>
            </a:r>
            <a:r>
              <a:rPr lang="en-US" dirty="0"/>
              <a:t>you therefore, brethren, by the mercies of God, that </a:t>
            </a:r>
            <a:r>
              <a:rPr lang="en-US" sz="2400" b="1" u="sng" dirty="0">
                <a:solidFill>
                  <a:srgbClr val="FF0000"/>
                </a:solidFill>
                <a:effectLst>
                  <a:outerShdw blurRad="38100" dist="38100" dir="2700000" algn="tl">
                    <a:srgbClr val="000000">
                      <a:alpha val="43137"/>
                    </a:srgbClr>
                  </a:outerShdw>
                </a:effectLst>
              </a:rPr>
              <a:t>you </a:t>
            </a:r>
            <a:r>
              <a:rPr lang="en-US" dirty="0"/>
              <a:t>present your bodies a living sacrifice, holy, acceptable to God, </a:t>
            </a:r>
            <a:r>
              <a:rPr lang="en-US" i="1" dirty="0"/>
              <a:t>which is</a:t>
            </a:r>
            <a:r>
              <a:rPr lang="en-US" dirty="0"/>
              <a:t> </a:t>
            </a:r>
            <a:r>
              <a:rPr lang="en-US" dirty="0" smtClean="0"/>
              <a:t>your reasonable </a:t>
            </a:r>
            <a:r>
              <a:rPr lang="en-US" dirty="0"/>
              <a:t>service</a:t>
            </a:r>
            <a:r>
              <a:rPr lang="en-US" dirty="0" smtClean="0"/>
              <a:t>.</a:t>
            </a:r>
          </a:p>
          <a:p>
            <a:pPr marL="0" indent="0">
              <a:buNone/>
            </a:pPr>
            <a:r>
              <a:rPr lang="en-US" b="1" u="sng" dirty="0" smtClean="0"/>
              <a:t>Payback---</a:t>
            </a:r>
          </a:p>
          <a:p>
            <a:r>
              <a:rPr lang="en-US" b="1" u="sng" dirty="0" smtClean="0"/>
              <a:t>Romans 12:19-20 </a:t>
            </a:r>
            <a:r>
              <a:rPr lang="en-US" b="1" baseline="30000" dirty="0"/>
              <a:t>19 </a:t>
            </a:r>
            <a:r>
              <a:rPr lang="en-US" dirty="0"/>
              <a:t>Beloved, do not avenge yourselves, but </a:t>
            </a:r>
            <a:r>
              <a:rPr lang="en-US" i="1" dirty="0"/>
              <a:t>rather</a:t>
            </a:r>
            <a:r>
              <a:rPr lang="en-US" dirty="0"/>
              <a:t> give place to wrath; for it is written, “Vengeance </a:t>
            </a:r>
            <a:r>
              <a:rPr lang="en-US" i="1" dirty="0"/>
              <a:t>is</a:t>
            </a:r>
            <a:r>
              <a:rPr lang="en-US" dirty="0"/>
              <a:t> Mine, I will repay,” says the Lord. </a:t>
            </a:r>
            <a:r>
              <a:rPr lang="en-US" b="1" baseline="30000" dirty="0"/>
              <a:t>20 </a:t>
            </a:r>
            <a:r>
              <a:rPr lang="en-US" dirty="0" smtClean="0"/>
              <a:t>Therefore. “If </a:t>
            </a:r>
            <a:r>
              <a:rPr lang="en-US" dirty="0"/>
              <a:t>your enemy is hungry, feed </a:t>
            </a:r>
            <a:r>
              <a:rPr lang="en-US" dirty="0" smtClean="0"/>
              <a:t>him; If </a:t>
            </a:r>
            <a:r>
              <a:rPr lang="en-US" dirty="0"/>
              <a:t>he is thirsty, give him a </a:t>
            </a:r>
            <a:r>
              <a:rPr lang="en-US" dirty="0" smtClean="0"/>
              <a:t>drink; For </a:t>
            </a:r>
            <a:r>
              <a:rPr lang="en-US" dirty="0"/>
              <a:t>in so doing you will heap coals of fire on his head.”</a:t>
            </a:r>
          </a:p>
          <a:p>
            <a:pPr marL="0" indent="0">
              <a:buNone/>
            </a:pPr>
            <a:endParaRPr lang="en-US" b="1" u="sng" dirty="0"/>
          </a:p>
        </p:txBody>
      </p:sp>
    </p:spTree>
    <p:extLst>
      <p:ext uri="{BB962C8B-B14F-4D97-AF65-F5344CB8AC3E}">
        <p14:creationId xmlns:p14="http://schemas.microsoft.com/office/powerpoint/2010/main" val="10715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586" y="0"/>
            <a:ext cx="10364451" cy="817091"/>
          </a:xfrm>
        </p:spPr>
        <p:txBody>
          <a:bodyPr/>
          <a:lstStyle/>
          <a:p>
            <a:r>
              <a:rPr lang="en-US" dirty="0" smtClean="0"/>
              <a:t>Lyrics</a:t>
            </a:r>
            <a:endParaRPr lang="en-US" dirty="0">
              <a:solidFill>
                <a:schemeClr val="accent2">
                  <a:lumMod val="50000"/>
                </a:schemeClr>
              </a:solidFill>
              <a:latin typeface="Arial Narrow" panose="020B0506020202030204" pitchFamily="34" charset="0"/>
            </a:endParaRPr>
          </a:p>
        </p:txBody>
      </p:sp>
      <p:sp>
        <p:nvSpPr>
          <p:cNvPr id="3" name="Content Placeholder 2"/>
          <p:cNvSpPr>
            <a:spLocks noGrp="1"/>
          </p:cNvSpPr>
          <p:nvPr>
            <p:ph sz="quarter" idx="13"/>
          </p:nvPr>
        </p:nvSpPr>
        <p:spPr>
          <a:xfrm>
            <a:off x="0" y="676656"/>
            <a:ext cx="12192000" cy="6108192"/>
          </a:xfrm>
        </p:spPr>
        <p:txBody>
          <a:bodyPr>
            <a:normAutofit fontScale="77500" lnSpcReduction="20000"/>
          </a:bodyPr>
          <a:lstStyle/>
          <a:p>
            <a:r>
              <a:rPr lang="en-US" sz="3600" b="1" dirty="0">
                <a:solidFill>
                  <a:srgbClr val="FFC000"/>
                </a:solidFill>
                <a:latin typeface="Broadway" panose="04040905080B02020502" pitchFamily="82" charset="0"/>
              </a:rPr>
              <a:t>It's the way that I want to live </a:t>
            </a:r>
            <a:endParaRPr lang="en-US" sz="3600" b="1" dirty="0" smtClean="0">
              <a:solidFill>
                <a:srgbClr val="FFC000"/>
              </a:solidFill>
              <a:latin typeface="Broadway" panose="04040905080B02020502" pitchFamily="82" charset="0"/>
            </a:endParaRPr>
          </a:p>
          <a:p>
            <a:r>
              <a:rPr lang="en-US" sz="2900" b="1" u="sng" dirty="0" smtClean="0">
                <a:solidFill>
                  <a:srgbClr val="00B0F0"/>
                </a:solidFill>
              </a:rPr>
              <a:t>Romans 6:1-2-  </a:t>
            </a:r>
            <a:r>
              <a:rPr lang="en-US" sz="2900" dirty="0"/>
              <a:t>What shall we say then? Shall we continue in sin that grace may abound? </a:t>
            </a:r>
            <a:r>
              <a:rPr lang="en-US" sz="2900" b="1" baseline="30000" dirty="0"/>
              <a:t>2 </a:t>
            </a:r>
            <a:r>
              <a:rPr lang="en-US" sz="2900" dirty="0"/>
              <a:t>Certainly not! How shall we who died to sin live any longer in it? </a:t>
            </a:r>
            <a:endParaRPr lang="en-US" sz="2900" dirty="0" smtClean="0"/>
          </a:p>
          <a:p>
            <a:r>
              <a:rPr lang="en-US" sz="4100" b="1" dirty="0" smtClean="0">
                <a:solidFill>
                  <a:srgbClr val="FFC000"/>
                </a:solidFill>
                <a:latin typeface="Broadway" panose="04040905080B02020502" pitchFamily="82" charset="0"/>
              </a:rPr>
              <a:t>I CAN DO JUST WHAT I FEEL </a:t>
            </a:r>
          </a:p>
          <a:p>
            <a:r>
              <a:rPr lang="en-US" b="1" u="sng" dirty="0" smtClean="0">
                <a:solidFill>
                  <a:srgbClr val="00B0F0"/>
                </a:solidFill>
              </a:rPr>
              <a:t>Numbers 20:10-12 -</a:t>
            </a:r>
            <a:r>
              <a:rPr lang="en-US" b="1" baseline="30000" dirty="0"/>
              <a:t> </a:t>
            </a:r>
            <a:r>
              <a:rPr lang="en-US" sz="2600" dirty="0"/>
              <a:t>And Moses and Aaron gathered the assembly together before the rock; and he said to them, “Hear now, you rebels! Must we bring water for you out of this rock?” </a:t>
            </a:r>
            <a:r>
              <a:rPr lang="en-US" sz="2600" b="1" baseline="30000" dirty="0"/>
              <a:t>11 </a:t>
            </a:r>
            <a:r>
              <a:rPr lang="en-US" sz="2600" dirty="0"/>
              <a:t>Then Moses lifted his hand and struck the rock twice with his rod; and water came out abundantly, and the congregation and their animals </a:t>
            </a:r>
            <a:r>
              <a:rPr lang="en-US" sz="2600" dirty="0" smtClean="0"/>
              <a:t>drank. </a:t>
            </a:r>
            <a:r>
              <a:rPr lang="en-US" sz="2600" b="1" baseline="30000" dirty="0" smtClean="0"/>
              <a:t>12</a:t>
            </a:r>
            <a:r>
              <a:rPr lang="en-US" sz="2600" b="1" baseline="30000" dirty="0"/>
              <a:t> </a:t>
            </a:r>
            <a:r>
              <a:rPr lang="en-US" sz="2600" dirty="0"/>
              <a:t>Then the </a:t>
            </a:r>
            <a:r>
              <a:rPr lang="en-US" sz="2600" cap="small" dirty="0"/>
              <a:t>Lord</a:t>
            </a:r>
            <a:r>
              <a:rPr lang="en-US" sz="2600" dirty="0"/>
              <a:t> spoke to Moses and Aaron, “Because you did not believe Me, to hallow Me in the eyes of the children of Israel, therefore you shall not bring this assembly into the land which I have given them.</a:t>
            </a:r>
          </a:p>
          <a:p>
            <a:r>
              <a:rPr lang="en-US" sz="3500" b="1" dirty="0" smtClean="0">
                <a:solidFill>
                  <a:srgbClr val="FFC000"/>
                </a:solidFill>
                <a:latin typeface="Broadway" panose="04040905080B02020502" pitchFamily="82" charset="0"/>
              </a:rPr>
              <a:t>No One can tell me what to do</a:t>
            </a:r>
          </a:p>
          <a:p>
            <a:r>
              <a:rPr lang="en-US" sz="2900" b="1" u="sng" dirty="0" smtClean="0">
                <a:solidFill>
                  <a:srgbClr val="00B0F0"/>
                </a:solidFill>
              </a:rPr>
              <a:t>Proverbs 12:15: </a:t>
            </a:r>
            <a:r>
              <a:rPr lang="en-US" sz="2900" dirty="0" smtClean="0"/>
              <a:t>The </a:t>
            </a:r>
            <a:r>
              <a:rPr lang="en-US" sz="2900" dirty="0"/>
              <a:t>way of a fool </a:t>
            </a:r>
            <a:r>
              <a:rPr lang="en-US" sz="2900" i="1" dirty="0"/>
              <a:t>is</a:t>
            </a:r>
            <a:r>
              <a:rPr lang="en-US" sz="2900" dirty="0"/>
              <a:t> right in his own </a:t>
            </a:r>
            <a:r>
              <a:rPr lang="en-US" sz="2900" dirty="0" smtClean="0"/>
              <a:t>eyes, But </a:t>
            </a:r>
            <a:r>
              <a:rPr lang="en-US" sz="2900" dirty="0"/>
              <a:t>he who heeds counsel </a:t>
            </a:r>
            <a:r>
              <a:rPr lang="en-US" sz="2900" i="1" dirty="0"/>
              <a:t>is</a:t>
            </a:r>
            <a:r>
              <a:rPr lang="en-US" sz="2900" dirty="0"/>
              <a:t> wise</a:t>
            </a:r>
            <a:r>
              <a:rPr lang="en-US" dirty="0"/>
              <a:t>.</a:t>
            </a:r>
            <a:endParaRPr lang="en-US" sz="3600" dirty="0"/>
          </a:p>
          <a:p>
            <a:r>
              <a:rPr lang="en-US" sz="2900" b="1" u="sng" dirty="0" smtClean="0">
                <a:solidFill>
                  <a:srgbClr val="00B0F0"/>
                </a:solidFill>
              </a:rPr>
              <a:t>Proverbs 19:20:  </a:t>
            </a:r>
            <a:r>
              <a:rPr lang="en-US" sz="2600" dirty="0"/>
              <a:t>Listen to counsel and receive </a:t>
            </a:r>
            <a:r>
              <a:rPr lang="en-US" sz="2600" dirty="0" smtClean="0"/>
              <a:t>instruction, That </a:t>
            </a:r>
            <a:r>
              <a:rPr lang="en-US" sz="2600" dirty="0"/>
              <a:t>you may be wise in your latter </a:t>
            </a:r>
            <a:r>
              <a:rPr lang="en-US" sz="2600" dirty="0" smtClean="0"/>
              <a:t>days.</a:t>
            </a:r>
            <a:endParaRPr lang="en-US" sz="2600" dirty="0"/>
          </a:p>
          <a:p>
            <a:endParaRPr lang="en-US" sz="3500" dirty="0"/>
          </a:p>
          <a:p>
            <a:endParaRPr lang="en-US" b="1" u="sng" dirty="0">
              <a:solidFill>
                <a:srgbClr val="00B0F0"/>
              </a:solidFill>
            </a:endParaRPr>
          </a:p>
        </p:txBody>
      </p:sp>
    </p:spTree>
    <p:extLst>
      <p:ext uri="{BB962C8B-B14F-4D97-AF65-F5344CB8AC3E}">
        <p14:creationId xmlns:p14="http://schemas.microsoft.com/office/powerpoint/2010/main" val="189359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586" y="0"/>
            <a:ext cx="10364451" cy="817091"/>
          </a:xfrm>
        </p:spPr>
        <p:txBody>
          <a:bodyPr/>
          <a:lstStyle/>
          <a:p>
            <a:r>
              <a:rPr lang="en-US" dirty="0" smtClean="0"/>
              <a:t>Lyrics</a:t>
            </a:r>
            <a:endParaRPr lang="en-US" dirty="0">
              <a:solidFill>
                <a:schemeClr val="accent2">
                  <a:lumMod val="50000"/>
                </a:schemeClr>
              </a:solidFill>
              <a:latin typeface="Arial Narrow" panose="020B0506020202030204" pitchFamily="34" charset="0"/>
            </a:endParaRPr>
          </a:p>
        </p:txBody>
      </p:sp>
      <p:sp>
        <p:nvSpPr>
          <p:cNvPr id="3" name="Content Placeholder 2"/>
          <p:cNvSpPr>
            <a:spLocks noGrp="1"/>
          </p:cNvSpPr>
          <p:nvPr>
            <p:ph sz="quarter" idx="13"/>
          </p:nvPr>
        </p:nvSpPr>
        <p:spPr>
          <a:xfrm>
            <a:off x="0" y="678426"/>
            <a:ext cx="12192000" cy="6459204"/>
          </a:xfrm>
        </p:spPr>
        <p:txBody>
          <a:bodyPr/>
          <a:lstStyle/>
          <a:p>
            <a:r>
              <a:rPr lang="en-US" sz="3200" b="1" dirty="0">
                <a:solidFill>
                  <a:srgbClr val="FFC000"/>
                </a:solidFill>
                <a:latin typeface="Colonna MT" panose="04020805060202030203" pitchFamily="82" charset="0"/>
              </a:rPr>
              <a:t>It's the way that I want to live (it's my prerogative</a:t>
            </a:r>
            <a:r>
              <a:rPr lang="en-US" sz="3200" b="1" dirty="0" smtClean="0">
                <a:solidFill>
                  <a:srgbClr val="FFC000"/>
                </a:solidFill>
                <a:latin typeface="Colonna MT" panose="04020805060202030203" pitchFamily="82" charset="0"/>
              </a:rPr>
              <a:t>)</a:t>
            </a:r>
          </a:p>
          <a:p>
            <a:r>
              <a:rPr lang="en-US" b="1" u="sng" dirty="0" smtClean="0">
                <a:solidFill>
                  <a:srgbClr val="00B0F0"/>
                </a:solidFill>
              </a:rPr>
              <a:t>John 13:34-35 </a:t>
            </a:r>
            <a:r>
              <a:rPr lang="en-US" b="1" dirty="0" smtClean="0">
                <a:solidFill>
                  <a:srgbClr val="00B0F0"/>
                </a:solidFill>
              </a:rPr>
              <a:t>- </a:t>
            </a:r>
            <a:r>
              <a:rPr lang="en-US" b="1" baseline="30000" dirty="0" smtClean="0"/>
              <a:t> </a:t>
            </a:r>
            <a:r>
              <a:rPr lang="en-US" dirty="0" smtClean="0"/>
              <a:t>A new commandment I give to you, that you love one another; as I have loved you, that you also love one another. </a:t>
            </a:r>
            <a:r>
              <a:rPr lang="en-US" b="1" baseline="30000" dirty="0" smtClean="0"/>
              <a:t>35 </a:t>
            </a:r>
            <a:r>
              <a:rPr lang="en-US" dirty="0" smtClean="0"/>
              <a:t>By this all will know that you are My disciples, if you have love for one another.”</a:t>
            </a:r>
          </a:p>
          <a:p>
            <a:r>
              <a:rPr lang="en-US" b="1" u="sng" dirty="0" smtClean="0">
                <a:solidFill>
                  <a:srgbClr val="00B0F0"/>
                </a:solidFill>
              </a:rPr>
              <a:t>Matthew 16:24- </a:t>
            </a:r>
            <a:r>
              <a:rPr lang="en-US" b="1" baseline="30000" dirty="0"/>
              <a:t> </a:t>
            </a:r>
            <a:r>
              <a:rPr lang="en-US" dirty="0"/>
              <a:t>Then Jesus said to His disciples, “If anyone desires to come after Me, let him deny himself, and take up his cross, and follow Me</a:t>
            </a:r>
            <a:r>
              <a:rPr lang="en-US" dirty="0" smtClean="0"/>
              <a:t>.</a:t>
            </a:r>
          </a:p>
          <a:p>
            <a:r>
              <a:rPr lang="en-US" b="1" u="sng" dirty="0" smtClean="0">
                <a:solidFill>
                  <a:srgbClr val="00B0F0"/>
                </a:solidFill>
              </a:rPr>
              <a:t>Matthew 5:14-16- </a:t>
            </a:r>
            <a:r>
              <a:rPr lang="en-US" dirty="0"/>
              <a:t>“You are the light of the world. A city that is set on a hill cannot be hidden. </a:t>
            </a:r>
            <a:r>
              <a:rPr lang="en-US" b="1" baseline="30000" dirty="0"/>
              <a:t>15 </a:t>
            </a:r>
            <a:r>
              <a:rPr lang="en-US" dirty="0"/>
              <a:t>Nor do they light a lamp and put it under a basket, but on a lampstand, and it gives light to all </a:t>
            </a:r>
            <a:r>
              <a:rPr lang="en-US" i="1" dirty="0"/>
              <a:t>who are</a:t>
            </a:r>
            <a:r>
              <a:rPr lang="en-US" dirty="0"/>
              <a:t> in the house. </a:t>
            </a:r>
            <a:r>
              <a:rPr lang="en-US" b="1" baseline="30000" dirty="0"/>
              <a:t>16 </a:t>
            </a:r>
            <a:r>
              <a:rPr lang="en-US" dirty="0"/>
              <a:t>Let your light so shine before men, that they may see your good works and glorify your Father in heaven.</a:t>
            </a:r>
            <a:endParaRPr lang="en-US" b="1" u="sng" dirty="0">
              <a:solidFill>
                <a:srgbClr val="00B0F0"/>
              </a:solidFill>
            </a:endParaRPr>
          </a:p>
        </p:txBody>
      </p:sp>
    </p:spTree>
    <p:extLst>
      <p:ext uri="{BB962C8B-B14F-4D97-AF65-F5344CB8AC3E}">
        <p14:creationId xmlns:p14="http://schemas.microsoft.com/office/powerpoint/2010/main" val="186110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3055</TotalTime>
  <Words>362</Words>
  <Application>Microsoft Office PowerPoint</Application>
  <PresentationFormat>Widescreen</PresentationFormat>
  <Paragraphs>59</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Adobe Myungjo Std M</vt:lpstr>
      <vt:lpstr>Algerian</vt:lpstr>
      <vt:lpstr>Arial</vt:lpstr>
      <vt:lpstr>Arial Narrow</vt:lpstr>
      <vt:lpstr>Bernard MT Condensed</vt:lpstr>
      <vt:lpstr>Broadway</vt:lpstr>
      <vt:lpstr>Colonna MT</vt:lpstr>
      <vt:lpstr>Tw Cen MT</vt:lpstr>
      <vt:lpstr>Droplet</vt:lpstr>
      <vt:lpstr>Scripture Reading</vt:lpstr>
      <vt:lpstr>My Prerogative</vt:lpstr>
      <vt:lpstr>PowerPoint Presentation</vt:lpstr>
      <vt:lpstr>My Prerogative- Children </vt:lpstr>
      <vt:lpstr>My Prerogative- Parents</vt:lpstr>
      <vt:lpstr>My Prerogative- teachers</vt:lpstr>
      <vt:lpstr>My Prerogative- child of God</vt:lpstr>
      <vt:lpstr>Lyrics</vt:lpstr>
      <vt:lpstr>Lyrics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Submission</dc:title>
  <dc:creator>Ty Leach</dc:creator>
  <cp:lastModifiedBy>Ty Leach</cp:lastModifiedBy>
  <cp:revision>38</cp:revision>
  <dcterms:created xsi:type="dcterms:W3CDTF">2020-09-22T14:44:13Z</dcterms:created>
  <dcterms:modified xsi:type="dcterms:W3CDTF">2020-10-17T15:23:08Z</dcterms:modified>
</cp:coreProperties>
</file>