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84" r:id="rId5"/>
    <p:sldId id="304" r:id="rId6"/>
    <p:sldId id="315" r:id="rId7"/>
    <p:sldId id="259" r:id="rId8"/>
    <p:sldId id="305" r:id="rId9"/>
    <p:sldId id="316" r:id="rId10"/>
    <p:sldId id="303" r:id="rId11"/>
    <p:sldId id="317" r:id="rId12"/>
    <p:sldId id="307" r:id="rId13"/>
    <p:sldId id="266" r:id="rId14"/>
    <p:sldId id="270" r:id="rId15"/>
    <p:sldId id="271" r:id="rId16"/>
    <p:sldId id="273" r:id="rId17"/>
    <p:sldId id="311" r:id="rId18"/>
    <p:sldId id="312" r:id="rId19"/>
    <p:sldId id="313" r:id="rId20"/>
    <p:sldId id="314" r:id="rId21"/>
    <p:sldId id="310" r:id="rId22"/>
    <p:sldId id="318"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79AE02"/>
    <a:srgbClr val="067F9C"/>
    <a:srgbClr val="014E52"/>
    <a:srgbClr val="0C596D"/>
    <a:srgbClr val="03556D"/>
    <a:srgbClr val="145C72"/>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1" autoAdjust="0"/>
    <p:restoredTop sz="82938" autoAdjust="0"/>
  </p:normalViewPr>
  <p:slideViewPr>
    <p:cSldViewPr snapToGrid="0">
      <p:cViewPr varScale="1">
        <p:scale>
          <a:sx n="95" d="100"/>
          <a:sy n="95" d="100"/>
        </p:scale>
        <p:origin x="1116" y="78"/>
      </p:cViewPr>
      <p:guideLst/>
    </p:cSldViewPr>
  </p:slideViewPr>
  <p:notesTextViewPr>
    <p:cViewPr>
      <p:scale>
        <a:sx n="100" d="100"/>
        <a:sy n="100" d="100"/>
      </p:scale>
      <p:origin x="0" y="0"/>
    </p:cViewPr>
  </p:notesTextViewPr>
  <p:sorterViewPr>
    <p:cViewPr>
      <p:scale>
        <a:sx n="122" d="100"/>
        <a:sy n="122" d="100"/>
      </p:scale>
      <p:origin x="0" y="0"/>
    </p:cViewPr>
  </p:sorter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11/1/2020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11/1/2020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at least a 5th Generation church of Christ Member(West Main Street, East Main Street, Sandy Ridge, Calais Church of Christ).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a:t>
            </a:fld>
            <a:endParaRPr lang="en-US" noProof="0" dirty="0"/>
          </a:p>
        </p:txBody>
      </p:sp>
    </p:spTree>
    <p:extLst>
      <p:ext uri="{BB962C8B-B14F-4D97-AF65-F5344CB8AC3E}">
        <p14:creationId xmlns:p14="http://schemas.microsoft.com/office/powerpoint/2010/main" val="107836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lies because of our own selfish desires!!! Why?  </a:t>
            </a:r>
            <a:r>
              <a:rPr lang="en-US" sz="1600" b="1" dirty="0"/>
              <a:t>It is how I want or think it should be.  Services are boring.  We can draw people in with the Social Gospel. </a:t>
            </a:r>
          </a:p>
          <a:p>
            <a:endParaRPr lang="en-US" sz="1600" b="1" dirty="0"/>
          </a:p>
          <a:p>
            <a:r>
              <a:rPr lang="en-US" dirty="0"/>
              <a:t>We need to resist the devils temptations and stay obedient. It is important that we are part of a church who follows God according to TRUTH!</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12</a:t>
            </a:fld>
            <a:endParaRPr lang="en-US" noProof="0" dirty="0"/>
          </a:p>
        </p:txBody>
      </p:sp>
    </p:spTree>
    <p:extLst>
      <p:ext uri="{BB962C8B-B14F-4D97-AF65-F5344CB8AC3E}">
        <p14:creationId xmlns:p14="http://schemas.microsoft.com/office/powerpoint/2010/main" val="1961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all have to give account of ourselves!  If you are not convicted in your heart and don’t truly seek the TRUTH then the path will change and the chain is broken. Your family will be impacted for generations!</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13</a:t>
            </a:fld>
            <a:endParaRPr lang="en-US" noProof="0" dirty="0"/>
          </a:p>
        </p:txBody>
      </p:sp>
    </p:spTree>
    <p:extLst>
      <p:ext uri="{BB962C8B-B14F-4D97-AF65-F5344CB8AC3E}">
        <p14:creationId xmlns:p14="http://schemas.microsoft.com/office/powerpoint/2010/main" val="135288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says the old testament was written for our learning.  What does that mean? We don’t follow the laws, so what can we learn from it?  We can learn about God!  You can learn a lot about someone by watching what is important to them. I learn this about my Dad.  Working on car:  stay away when he is working on a car, stop when he says to stop, and don’t try to run away.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14</a:t>
            </a:fld>
            <a:endParaRPr lang="en-US" noProof="0" dirty="0"/>
          </a:p>
        </p:txBody>
      </p:sp>
    </p:spTree>
    <p:extLst>
      <p:ext uri="{BB962C8B-B14F-4D97-AF65-F5344CB8AC3E}">
        <p14:creationId xmlns:p14="http://schemas.microsoft.com/office/powerpoint/2010/main" val="433019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God tells us not to do something he means it! God is loving, but God means what He says!</a:t>
            </a:r>
          </a:p>
          <a:p>
            <a:endParaRPr lang="en-US" dirty="0"/>
          </a:p>
          <a:p>
            <a:r>
              <a:rPr lang="en-US" dirty="0"/>
              <a:t>Parents will sometimes say to their kids “ I really mean it”. This time?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15</a:t>
            </a:fld>
            <a:endParaRPr lang="en-US" noProof="0" dirty="0"/>
          </a:p>
        </p:txBody>
      </p:sp>
    </p:spTree>
    <p:extLst>
      <p:ext uri="{BB962C8B-B14F-4D97-AF65-F5344CB8AC3E}">
        <p14:creationId xmlns:p14="http://schemas.microsoft.com/office/powerpoint/2010/main" val="25130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how specific God was when a sin was committed.  He had provisions for those who had a lot of money and even those who couldn’t afford a couple of birds.  Does this sound like a God who doesn’t care how we worship or serve him.  </a:t>
            </a:r>
          </a:p>
          <a:p>
            <a:endParaRPr lang="en-US" dirty="0"/>
          </a:p>
          <a:p>
            <a:r>
              <a:rPr lang="en-US" b="1" i="0" u="none" strike="noStrike" dirty="0">
                <a:solidFill>
                  <a:srgbClr val="008AE6"/>
                </a:solidFill>
                <a:effectLst/>
                <a:latin typeface="Roboto"/>
              </a:rPr>
              <a:t>Prov. 21:3 (NIV) </a:t>
            </a:r>
            <a:r>
              <a:rPr lang="en-US" b="0" i="0" dirty="0">
                <a:solidFill>
                  <a:srgbClr val="001320"/>
                </a:solidFill>
                <a:effectLst/>
                <a:latin typeface="Roboto"/>
              </a:rPr>
              <a:t>To do what is right and just is more acceptable to the LORD than sacrifice.</a:t>
            </a:r>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16</a:t>
            </a:fld>
            <a:endParaRPr lang="en-US" noProof="0" dirty="0"/>
          </a:p>
        </p:txBody>
      </p:sp>
    </p:spTree>
    <p:extLst>
      <p:ext uri="{BB962C8B-B14F-4D97-AF65-F5344CB8AC3E}">
        <p14:creationId xmlns:p14="http://schemas.microsoft.com/office/powerpoint/2010/main" val="25533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how specific God was with had to be done if an anointed priest would sin.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8AE6"/>
                </a:solidFill>
                <a:effectLst/>
                <a:latin typeface="Roboto"/>
              </a:rPr>
              <a:t>Prov. 21:3 (NIV) </a:t>
            </a:r>
            <a:r>
              <a:rPr lang="en-US" b="0" i="0" dirty="0">
                <a:solidFill>
                  <a:srgbClr val="001320"/>
                </a:solidFill>
                <a:effectLst/>
                <a:latin typeface="Roboto"/>
              </a:rPr>
              <a:t>To do what is right and just is more acceptable to the LORD than sacrifice.</a:t>
            </a:r>
            <a:endParaRPr lang="en-US" dirty="0"/>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100565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tragic it is to expect to be saved, to think that you are saved and in the end to find that you are not!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many people there are like this! They expect to be saved because they go to church, because they have been baptized, because they say their prayers, because they are charitable, because they kind and loving. It is not going to be enough. There will be many like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Titus 1:16. 16 They profess to know God, </a:t>
            </a:r>
            <a:r>
              <a:rPr lang="en-US" sz="1200" b="1" dirty="0"/>
              <a:t>but in works they deny Him</a:t>
            </a:r>
            <a:r>
              <a:rPr lang="en-US" sz="1200" dirty="0"/>
              <a:t>, being abominable, disobedient, and disqualified for every good work.</a:t>
            </a:r>
          </a:p>
          <a:p>
            <a:r>
              <a:rPr lang="en-US" dirty="0"/>
              <a:t>Eph. 2:8 For by grace you have been saved through faith, and that not of yourselves; it is the gift of God, 9 not of works, lest anyone should boast. 10 For we are His workmanship, created in Christ Jesus for good works, which God prepared beforehand that </a:t>
            </a:r>
            <a:r>
              <a:rPr lang="en-US" b="1" dirty="0"/>
              <a:t>we should walk in them</a:t>
            </a:r>
            <a:r>
              <a:rPr lang="en-US" dirty="0"/>
              <a:t>.</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245716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it really matter? Yes it does.  God is a serious God. He expects us to do what he says.  He has laid out for us what His church should be and do. </a:t>
            </a:r>
          </a:p>
          <a:p>
            <a:r>
              <a:rPr lang="en-US" dirty="0"/>
              <a:t>We must  listen to him. You have to be committed and convicted in your heart to seek the TRUTH, to follow it, to live by it.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30945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at least a 5th Generation church of Christ Member(West Main Street, East Main Street, Sandy Ridge, Calais Church of Christ).  Why is that?  There are a lot different denominations.  Is it because that was the way we were raised, because it was convenient.  I would like to believe that is was something much bigger and important than that.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3</a:t>
            </a:fld>
            <a:endParaRPr lang="en-US" noProof="0" dirty="0"/>
          </a:p>
        </p:txBody>
      </p:sp>
    </p:spTree>
    <p:extLst>
      <p:ext uri="{BB962C8B-B14F-4D97-AF65-F5344CB8AC3E}">
        <p14:creationId xmlns:p14="http://schemas.microsoft.com/office/powerpoint/2010/main" val="339867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4</a:t>
            </a:fld>
            <a:endParaRPr lang="en-US" noProof="0" dirty="0"/>
          </a:p>
        </p:txBody>
      </p:sp>
    </p:spTree>
    <p:extLst>
      <p:ext uri="{BB962C8B-B14F-4D97-AF65-F5344CB8AC3E}">
        <p14:creationId xmlns:p14="http://schemas.microsoft.com/office/powerpoint/2010/main" val="325779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services be like if you went somewhere else this morning?  Presbyterian,  Methodist, Catholic, Baptist, Christian Church:  instrumental music, choir, coffee and donuts, Woman leading services, candles, social entertainment - basketball </a:t>
            </a:r>
          </a:p>
          <a:p>
            <a:endParaRPr lang="en-US" dirty="0"/>
          </a:p>
          <a:p>
            <a:r>
              <a:rPr lang="en-US" dirty="0"/>
              <a:t>Emphasize social gospel, missionary work, helping the poor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5</a:t>
            </a:fld>
            <a:endParaRPr lang="en-US" noProof="0" dirty="0"/>
          </a:p>
        </p:txBody>
      </p:sp>
    </p:spTree>
    <p:extLst>
      <p:ext uri="{BB962C8B-B14F-4D97-AF65-F5344CB8AC3E}">
        <p14:creationId xmlns:p14="http://schemas.microsoft.com/office/powerpoint/2010/main" val="199940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our definition is a “liberal” Church of Christ.</a:t>
            </a:r>
          </a:p>
          <a:p>
            <a:endParaRPr lang="en-US" dirty="0"/>
          </a:p>
          <a:p>
            <a:r>
              <a:rPr lang="en-US" dirty="0"/>
              <a:t>Jacque </a:t>
            </a:r>
            <a:r>
              <a:rPr lang="en-US" dirty="0" err="1"/>
              <a:t>Phanor</a:t>
            </a:r>
            <a:r>
              <a:rPr lang="en-US" dirty="0"/>
              <a:t> is the preacher there.  The experience was amazing.  Conduct one service in (French or Spanish) and one in English.  Remember the children and I remember the bible class.  The subject of what the church can spend money on specifically helping the poor. Two times. Jesus fed the masses with loaves of bread and fishes on two occasions. The first was five loaves of bread and two fishes to five thousand men. The second was seven loaves and small fishes to four thousand men.</a:t>
            </a:r>
          </a:p>
          <a:p>
            <a:endParaRPr lang="en-US" dirty="0"/>
          </a:p>
          <a:p>
            <a:r>
              <a:rPr lang="en-US" dirty="0"/>
              <a:t>John 6:26 Jesus answered, "Very truly I tell you, you are looking for me, not because you saw the signs I performed but because you ate the loaves and had your fill.</a:t>
            </a:r>
          </a:p>
          <a:p>
            <a:endParaRPr lang="en-US" dirty="0"/>
          </a:p>
          <a:p>
            <a:r>
              <a:rPr lang="en-US" dirty="0"/>
              <a:t>Does it really matter? These are by our definition “good works”.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203786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not be studying what is the TRUTH and defining the right and wrong church.  Today’s lesson is focused on the importance of finding the right church and that it does matter to God!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78457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Ephesus. Nevertheless I have this against you, that you have left your first love.</a:t>
            </a:r>
          </a:p>
          <a:p>
            <a:pPr marL="228600" indent="-228600">
              <a:buAutoNum type="arabicPeriod"/>
            </a:pPr>
            <a:r>
              <a:rPr lang="en-US" dirty="0"/>
              <a:t>Smyrna. -Be faithful until death, and I will give you the crown of life.</a:t>
            </a:r>
          </a:p>
          <a:p>
            <a:pPr marL="228600" indent="-228600">
              <a:buAutoNum type="arabicPeriod"/>
            </a:pPr>
            <a:r>
              <a:rPr lang="en-US" dirty="0"/>
              <a:t>Pergamon. hold the doctrine of Balaam, who taught </a:t>
            </a:r>
            <a:r>
              <a:rPr lang="en-US" dirty="0" err="1"/>
              <a:t>Balak</a:t>
            </a:r>
            <a:r>
              <a:rPr lang="en-US" dirty="0"/>
              <a:t> to put a stumbling block before the children of Israel, to eat things sacrificed to idols, and to commit sexual immorality. 15 Thus you also have those who hold the doctrine of the Nicolaitans, [g]which thing I hate. 16 Repent, or else I will come to you quickly and will fight against them with the sword of My mouth.</a:t>
            </a:r>
          </a:p>
          <a:p>
            <a:pPr marL="228600" indent="-228600">
              <a:buAutoNum type="arabicPeriod"/>
            </a:pPr>
            <a:r>
              <a:rPr lang="en-US" dirty="0"/>
              <a:t>Thyatira. “I know your works, love, [</a:t>
            </a:r>
            <a:r>
              <a:rPr lang="en-US" dirty="0" err="1"/>
              <a:t>i</a:t>
            </a:r>
            <a:r>
              <a:rPr lang="en-US" dirty="0"/>
              <a:t>]service, faith, and your [j]patience; and as for your works, the last are more than the first. 20 Nevertheless I have [k]a few things against you, because you allow [l]that woman Jezebel, who calls herself a prophetess, [m]to teach and seduce My servants to commit sexual immorality and eat things sacrificed to idols. …as many as do not have this doctrine, who have not known the depths of Satan, as they say, I [r]will put on you no other burden. 25 But hold fast what you have till I come. </a:t>
            </a:r>
          </a:p>
          <a:p>
            <a:pPr marL="228600" indent="-228600">
              <a:buAutoNum type="arabicPeriod"/>
            </a:pPr>
            <a:r>
              <a:rPr lang="en-US" dirty="0"/>
              <a:t>Sardis. “I know your works, that you have a name that you are alive, but you are dead. </a:t>
            </a:r>
          </a:p>
          <a:p>
            <a:pPr marL="228600" indent="-228600">
              <a:buAutoNum type="arabicPeriod"/>
            </a:pPr>
            <a:r>
              <a:rPr lang="en-US" dirty="0"/>
              <a:t>Philadelphia - Hold fast what you have, that no one may take your crown.</a:t>
            </a:r>
          </a:p>
          <a:p>
            <a:pPr marL="228600" indent="-228600">
              <a:buAutoNum type="arabicPeriod"/>
            </a:pPr>
            <a:r>
              <a:rPr lang="en-US" dirty="0"/>
              <a:t>Laodicea. - 5 “I know your works, that you are neither cold nor hot. I could wish you were cold or hot. 16 So then, because you are lukewarm, and neither cold nor hot, I will vomit you out of My mouth.</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1509261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emphasizes the Truth and God wants us to worship in the right way.  We MUST worship him in spirit and in TRUTH.  The church is to be the pillar and ground of the TRUTH. The word is the TRUTH.</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9</a:t>
            </a:fld>
            <a:endParaRPr lang="en-US" noProof="0" dirty="0"/>
          </a:p>
        </p:txBody>
      </p:sp>
    </p:spTree>
    <p:extLst>
      <p:ext uri="{BB962C8B-B14F-4D97-AF65-F5344CB8AC3E}">
        <p14:creationId xmlns:p14="http://schemas.microsoft.com/office/powerpoint/2010/main" val="65446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10</a:t>
            </a:fld>
            <a:endParaRPr lang="en-US" noProof="0" dirty="0"/>
          </a:p>
        </p:txBody>
      </p:sp>
    </p:spTree>
    <p:extLst>
      <p:ext uri="{BB962C8B-B14F-4D97-AF65-F5344CB8AC3E}">
        <p14:creationId xmlns:p14="http://schemas.microsoft.com/office/powerpoint/2010/main" val="1308252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36772-980E-4EE9-AAE7-D44CFF75B768}"/>
              </a:ext>
            </a:extLst>
          </p:cNvPr>
          <p:cNvSpPr>
            <a:spLocks noGrp="1"/>
          </p:cNvSpPr>
          <p:nvPr>
            <p:ph type="title"/>
          </p:nvPr>
        </p:nvSpPr>
        <p:spPr>
          <a:xfrm>
            <a:off x="382814" y="182715"/>
            <a:ext cx="11174186" cy="590931"/>
          </a:xfrm>
        </p:spPr>
        <p:txBody>
          <a:bodyPr/>
          <a:lstStyle/>
          <a:p>
            <a:r>
              <a:rPr lang="en-US" dirty="0"/>
              <a:t>Scripture Reading</a:t>
            </a:r>
          </a:p>
        </p:txBody>
      </p:sp>
      <p:sp>
        <p:nvSpPr>
          <p:cNvPr id="6" name="Rectangle 5">
            <a:extLst>
              <a:ext uri="{FF2B5EF4-FFF2-40B4-BE49-F238E27FC236}">
                <a16:creationId xmlns:a16="http://schemas.microsoft.com/office/drawing/2014/main" id="{F0813E68-C20E-4752-92E2-B2D5AE43C771}"/>
              </a:ext>
            </a:extLst>
          </p:cNvPr>
          <p:cNvSpPr/>
          <p:nvPr/>
        </p:nvSpPr>
        <p:spPr>
          <a:xfrm>
            <a:off x="357869" y="827530"/>
            <a:ext cx="11476262" cy="5847755"/>
          </a:xfrm>
          <a:prstGeom prst="rect">
            <a:avLst/>
          </a:prstGeom>
        </p:spPr>
        <p:txBody>
          <a:bodyPr wrap="square">
            <a:spAutoFit/>
          </a:bodyPr>
          <a:lstStyle/>
          <a:p>
            <a:r>
              <a:rPr lang="en-US" sz="2200" dirty="0"/>
              <a:t>Matt. 13:10-17</a:t>
            </a:r>
          </a:p>
          <a:p>
            <a:r>
              <a:rPr lang="en-US" sz="2200" dirty="0"/>
              <a:t>10  And the disciples came, and said unto him, Why </a:t>
            </a:r>
            <a:r>
              <a:rPr lang="en-US" sz="2200" dirty="0" err="1"/>
              <a:t>speakest</a:t>
            </a:r>
            <a:r>
              <a:rPr lang="en-US" sz="2200" dirty="0"/>
              <a:t> thou unto them in parables? 11  He answered and said unto them, Because it is given unto you to know the mysteries of the kingdom of heaven, but to them it is not given. 12  For whosoever hath, to him shall be given, and he shall have more abundance: but whosoever hath not, from him shall be taken away even that he hath. 13  Therefore speak I to them in parables: because they seeing see not; and hearing they hear not, neither do they understand. 14  And in them is fulfilled the prophecy of Esaias, which saith, By hearing ye shall hear, and shall not understand; and seeing ye shall see, and shall not perceive: 15  For this people's heart is waxed gross, and their ears are dull of hearing, and their eyes they have closed; lest at any time they should see with their eyes, and hear with their ears, and should understand with their heart, and should be converted, and I should heal them. 16  But blessed are your eyes, for they see: and your ears, for they hear. 17  For verily I say unto you, That many prophets and righteous men have desired to see those things which ye see, and have not seen them; and to hear those things which ye hear, and have not heard them.</a:t>
            </a:r>
          </a:p>
        </p:txBody>
      </p:sp>
    </p:spTree>
    <p:extLst>
      <p:ext uri="{BB962C8B-B14F-4D97-AF65-F5344CB8AC3E}">
        <p14:creationId xmlns:p14="http://schemas.microsoft.com/office/powerpoint/2010/main" val="369689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ABB5127C-2B4E-4556-843C-A3271806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914" y="152400"/>
            <a:ext cx="3697514" cy="147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2">
            <a:extLst>
              <a:ext uri="{FF2B5EF4-FFF2-40B4-BE49-F238E27FC236}">
                <a16:creationId xmlns:a16="http://schemas.microsoft.com/office/drawing/2014/main" id="{20A8D3A3-29DF-4F9C-B5F0-FBEE82031983}"/>
              </a:ext>
            </a:extLst>
          </p:cNvPr>
          <p:cNvSpPr>
            <a:spLocks noGrp="1" noChangeArrowheads="1"/>
          </p:cNvSpPr>
          <p:nvPr>
            <p:ph type="title"/>
          </p:nvPr>
        </p:nvSpPr>
        <p:spPr>
          <a:xfrm>
            <a:off x="228599" y="1953512"/>
            <a:ext cx="9339943" cy="245402"/>
          </a:xfrm>
        </p:spPr>
        <p:txBody>
          <a:bodyPr>
            <a:normAutofit fontScale="90000"/>
          </a:bodyPr>
          <a:lstStyle/>
          <a:p>
            <a:pPr>
              <a:defRPr/>
            </a:pPr>
            <a:r>
              <a:rPr lang="en-US" altLang="en-US" dirty="0"/>
              <a:t>We should seek the truth &amp; not our evidence</a:t>
            </a:r>
          </a:p>
        </p:txBody>
      </p:sp>
      <p:sp>
        <p:nvSpPr>
          <p:cNvPr id="90115" name="Rectangle 3">
            <a:extLst>
              <a:ext uri="{FF2B5EF4-FFF2-40B4-BE49-F238E27FC236}">
                <a16:creationId xmlns:a16="http://schemas.microsoft.com/office/drawing/2014/main" id="{544D2D9E-51A2-4CE7-A717-D82CE96756A7}"/>
              </a:ext>
            </a:extLst>
          </p:cNvPr>
          <p:cNvSpPr>
            <a:spLocks noGrp="1" noChangeArrowheads="1"/>
          </p:cNvSpPr>
          <p:nvPr>
            <p:ph idx="1"/>
          </p:nvPr>
        </p:nvSpPr>
        <p:spPr>
          <a:xfrm>
            <a:off x="228600" y="2729820"/>
            <a:ext cx="11582400" cy="4495800"/>
          </a:xfrm>
        </p:spPr>
        <p:txBody>
          <a:bodyPr rtlCol="0">
            <a:normAutofit/>
          </a:bodyPr>
          <a:lstStyle/>
          <a:p>
            <a:pPr marL="0" indent="0">
              <a:spcAft>
                <a:spcPts val="0"/>
              </a:spcAft>
              <a:buNone/>
              <a:defRPr/>
            </a:pPr>
            <a:r>
              <a:rPr lang="en-US" altLang="en-US" sz="2400" dirty="0">
                <a:solidFill>
                  <a:schemeClr val="tx1"/>
                </a:solidFill>
              </a:rPr>
              <a:t>We seek the truth in terms of our own will</a:t>
            </a:r>
          </a:p>
          <a:p>
            <a:pPr>
              <a:spcAft>
                <a:spcPts val="0"/>
              </a:spcAft>
              <a:buNone/>
              <a:defRPr/>
            </a:pPr>
            <a:r>
              <a:rPr lang="en-US" altLang="en-US" sz="2000" dirty="0">
                <a:solidFill>
                  <a:srgbClr val="FF3300"/>
                </a:solidFill>
              </a:rPr>
              <a:t>Jas 1:14</a:t>
            </a:r>
            <a:r>
              <a:rPr lang="en-US" altLang="en-US" sz="2000" dirty="0"/>
              <a:t>  But every man is tempted, when he is drawn away of his own lust, and enticed.</a:t>
            </a:r>
          </a:p>
          <a:p>
            <a:pPr>
              <a:spcAft>
                <a:spcPts val="0"/>
              </a:spcAft>
              <a:buNone/>
              <a:defRPr/>
            </a:pPr>
            <a:endParaRPr lang="en-US" altLang="en-US" sz="2400" dirty="0"/>
          </a:p>
          <a:p>
            <a:pPr marL="0" indent="0">
              <a:spcAft>
                <a:spcPts val="0"/>
              </a:spcAft>
              <a:buNone/>
              <a:defRPr/>
            </a:pPr>
            <a:r>
              <a:rPr lang="en-US" altLang="en-US" sz="2400" dirty="0">
                <a:solidFill>
                  <a:schemeClr val="tx1"/>
                </a:solidFill>
              </a:rPr>
              <a:t>We look for evidence that supports our interpretation</a:t>
            </a:r>
          </a:p>
          <a:p>
            <a:pPr>
              <a:spcAft>
                <a:spcPts val="0"/>
              </a:spcAft>
              <a:buNone/>
              <a:defRPr/>
            </a:pPr>
            <a:r>
              <a:rPr lang="en-US" altLang="en-US" sz="2000" dirty="0">
                <a:solidFill>
                  <a:srgbClr val="FF3300"/>
                </a:solidFill>
              </a:rPr>
              <a:t>2Pe 1:20</a:t>
            </a:r>
            <a:r>
              <a:rPr lang="en-US" altLang="en-US" sz="2000" dirty="0"/>
              <a:t>  Knowing this first, that no prophecy of the scripture is of any private interpretation.</a:t>
            </a:r>
          </a:p>
          <a:p>
            <a:pPr>
              <a:spcAft>
                <a:spcPts val="0"/>
              </a:spcAft>
              <a:buNone/>
              <a:defRPr/>
            </a:pPr>
            <a:endParaRPr lang="en-US" altLang="en-US" sz="2000" dirty="0"/>
          </a:p>
          <a:p>
            <a:pPr marL="0" indent="0">
              <a:spcAft>
                <a:spcPts val="0"/>
              </a:spcAft>
              <a:buNone/>
              <a:defRPr/>
            </a:pPr>
            <a:r>
              <a:rPr lang="en-US" altLang="en-US" sz="2400" dirty="0">
                <a:solidFill>
                  <a:schemeClr val="tx1"/>
                </a:solidFill>
              </a:rPr>
              <a:t>God expects us to discern the real truth</a:t>
            </a:r>
          </a:p>
          <a:p>
            <a:pPr>
              <a:lnSpc>
                <a:spcPct val="80000"/>
              </a:lnSpc>
              <a:spcAft>
                <a:spcPts val="0"/>
              </a:spcAft>
              <a:buNone/>
              <a:defRPr/>
            </a:pPr>
            <a:r>
              <a:rPr lang="en-US" altLang="en-US" sz="2000" dirty="0">
                <a:solidFill>
                  <a:srgbClr val="FF0000"/>
                </a:solidFill>
              </a:rPr>
              <a:t>Ac 10:34</a:t>
            </a:r>
            <a:r>
              <a:rPr lang="en-US" altLang="en-US" sz="2000" dirty="0"/>
              <a:t>  Then </a:t>
            </a:r>
            <a:r>
              <a:rPr lang="en-US" altLang="en-US" sz="2000" dirty="0">
                <a:solidFill>
                  <a:schemeClr val="tx1"/>
                </a:solidFill>
              </a:rPr>
              <a:t>Peter opened </a:t>
            </a:r>
            <a:r>
              <a:rPr lang="en-US" altLang="en-US" sz="2000" i="1" dirty="0">
                <a:solidFill>
                  <a:schemeClr val="tx1"/>
                </a:solidFill>
              </a:rPr>
              <a:t>his</a:t>
            </a:r>
            <a:r>
              <a:rPr lang="en-US" altLang="en-US" sz="2000" dirty="0">
                <a:solidFill>
                  <a:schemeClr val="tx1"/>
                </a:solidFill>
              </a:rPr>
              <a:t> mouth, and said, Of a truth I perceive that God is no respecter of persons:</a:t>
            </a:r>
            <a:endParaRPr lang="en-US" altLang="en-US" dirty="0">
              <a:solidFill>
                <a:schemeClr val="tx1"/>
              </a:solidFill>
            </a:endParaRPr>
          </a:p>
        </p:txBody>
      </p:sp>
      <p:sp>
        <p:nvSpPr>
          <p:cNvPr id="2" name="Title 3">
            <a:extLst>
              <a:ext uri="{FF2B5EF4-FFF2-40B4-BE49-F238E27FC236}">
                <a16:creationId xmlns:a16="http://schemas.microsoft.com/office/drawing/2014/main" id="{0FB59397-B4D7-40B8-84D1-882A70188408}"/>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t>Does it Really Matter</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76351CFB-7F58-4926-B2F1-2C66AF50C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653598"/>
            <a:ext cx="50292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a:extLst>
              <a:ext uri="{FF2B5EF4-FFF2-40B4-BE49-F238E27FC236}">
                <a16:creationId xmlns:a16="http://schemas.microsoft.com/office/drawing/2014/main" id="{86968B90-7ABD-48BE-80CA-833181646CB2}"/>
              </a:ext>
            </a:extLst>
          </p:cNvPr>
          <p:cNvSpPr>
            <a:spLocks noGrp="1" noChangeArrowheads="1"/>
          </p:cNvSpPr>
          <p:nvPr>
            <p:ph type="title"/>
          </p:nvPr>
        </p:nvSpPr>
        <p:spPr>
          <a:xfrm>
            <a:off x="340360" y="340077"/>
            <a:ext cx="9956801" cy="590931"/>
          </a:xfrm>
        </p:spPr>
        <p:txBody>
          <a:bodyPr/>
          <a:lstStyle/>
          <a:p>
            <a:pPr>
              <a:defRPr/>
            </a:pPr>
            <a:r>
              <a:rPr lang="en-US" altLang="en-US" dirty="0"/>
              <a:t>What is important and what is not?</a:t>
            </a:r>
          </a:p>
        </p:txBody>
      </p:sp>
      <p:sp>
        <p:nvSpPr>
          <p:cNvPr id="94211" name="Rectangle 3">
            <a:extLst>
              <a:ext uri="{FF2B5EF4-FFF2-40B4-BE49-F238E27FC236}">
                <a16:creationId xmlns:a16="http://schemas.microsoft.com/office/drawing/2014/main" id="{F13CE1A4-31A6-4638-8C01-919FF8C99EA1}"/>
              </a:ext>
            </a:extLst>
          </p:cNvPr>
          <p:cNvSpPr>
            <a:spLocks noGrp="1" noChangeArrowheads="1"/>
          </p:cNvSpPr>
          <p:nvPr>
            <p:ph idx="1"/>
          </p:nvPr>
        </p:nvSpPr>
        <p:spPr>
          <a:xfrm>
            <a:off x="340360" y="1031523"/>
            <a:ext cx="6497320" cy="5486400"/>
          </a:xfrm>
        </p:spPr>
        <p:txBody>
          <a:bodyPr rtlCol="0">
            <a:normAutofit fontScale="92500"/>
          </a:bodyPr>
          <a:lstStyle/>
          <a:p>
            <a:pPr>
              <a:spcAft>
                <a:spcPts val="0"/>
              </a:spcAft>
              <a:defRPr/>
            </a:pPr>
            <a:r>
              <a:rPr lang="en-US" altLang="en-US" sz="2400" dirty="0">
                <a:latin typeface="Arial" panose="020B0604020202020204" pitchFamily="34" charset="0"/>
              </a:rPr>
              <a:t>Is water baptism necessary?</a:t>
            </a:r>
          </a:p>
          <a:p>
            <a:pPr>
              <a:spcAft>
                <a:spcPts val="0"/>
              </a:spcAft>
              <a:defRPr/>
            </a:pPr>
            <a:r>
              <a:rPr lang="en-US" altLang="en-US" sz="2400" dirty="0">
                <a:latin typeface="Arial" panose="020B0604020202020204" pitchFamily="34" charset="0"/>
              </a:rPr>
              <a:t>Is it wrong to drink alcohol?</a:t>
            </a:r>
          </a:p>
          <a:p>
            <a:pPr>
              <a:spcAft>
                <a:spcPts val="0"/>
              </a:spcAft>
              <a:defRPr/>
            </a:pPr>
            <a:r>
              <a:rPr lang="en-US" altLang="en-US" sz="2400" dirty="0">
                <a:latin typeface="Arial" panose="020B0604020202020204" pitchFamily="34" charset="0"/>
              </a:rPr>
              <a:t>What is God’s law concerning divorce and remarriage?</a:t>
            </a:r>
          </a:p>
          <a:p>
            <a:pPr>
              <a:spcAft>
                <a:spcPts val="0"/>
              </a:spcAft>
              <a:defRPr/>
            </a:pPr>
            <a:r>
              <a:rPr lang="en-US" altLang="en-US" sz="2400" dirty="0">
                <a:latin typeface="Arial" panose="020B0604020202020204" pitchFamily="34" charset="0"/>
              </a:rPr>
              <a:t>Can we sing with instrumental music?</a:t>
            </a:r>
          </a:p>
          <a:p>
            <a:pPr>
              <a:spcAft>
                <a:spcPts val="0"/>
              </a:spcAft>
              <a:defRPr/>
            </a:pPr>
            <a:r>
              <a:rPr lang="en-US" altLang="en-US" sz="2400" dirty="0">
                <a:latin typeface="Arial" panose="020B0604020202020204" pitchFamily="34" charset="0"/>
              </a:rPr>
              <a:t>Can we have a kitchen or fellowship hall?</a:t>
            </a:r>
          </a:p>
          <a:p>
            <a:pPr>
              <a:spcAft>
                <a:spcPts val="0"/>
              </a:spcAft>
              <a:defRPr/>
            </a:pPr>
            <a:r>
              <a:rPr lang="en-US" altLang="en-US" sz="2400" dirty="0">
                <a:latin typeface="Arial" panose="020B0604020202020204" pitchFamily="34" charset="0"/>
              </a:rPr>
              <a:t>Do we need to partake of the Lord’s Supper every week?</a:t>
            </a:r>
          </a:p>
          <a:p>
            <a:pPr>
              <a:spcAft>
                <a:spcPts val="0"/>
              </a:spcAft>
              <a:defRPr/>
            </a:pPr>
            <a:r>
              <a:rPr lang="en-US" altLang="en-US" sz="2400" dirty="0">
                <a:latin typeface="Arial" panose="020B0604020202020204" pitchFamily="34" charset="0"/>
              </a:rPr>
              <a:t>Can a woman lead a prayer, singing, or preach?</a:t>
            </a:r>
          </a:p>
          <a:p>
            <a:pPr>
              <a:spcAft>
                <a:spcPts val="0"/>
              </a:spcAft>
              <a:defRPr/>
            </a:pPr>
            <a:r>
              <a:rPr lang="en-US" altLang="en-US" sz="2400" dirty="0">
                <a:latin typeface="Arial" panose="020B0604020202020204" pitchFamily="34" charset="0"/>
              </a:rPr>
              <a:t>Does it matter how the church spends the Lord’s money?</a:t>
            </a:r>
          </a:p>
          <a:p>
            <a:pPr>
              <a:spcAft>
                <a:spcPts val="0"/>
              </a:spcAft>
              <a:defRPr/>
            </a:pPr>
            <a:r>
              <a:rPr lang="en-US" altLang="en-US" sz="2400" dirty="0">
                <a:latin typeface="Arial" panose="020B0604020202020204" pitchFamily="34" charset="0"/>
              </a:rPr>
              <a:t>Is missionary societies okay?</a:t>
            </a:r>
          </a:p>
          <a:p>
            <a:pPr>
              <a:spcAft>
                <a:spcPts val="0"/>
              </a:spcAft>
              <a:defRPr/>
            </a:pPr>
            <a:r>
              <a:rPr lang="en-US" altLang="en-US" sz="2400" dirty="0">
                <a:latin typeface="Arial" panose="020B0604020202020204" pitchFamily="34" charset="0"/>
              </a:rPr>
              <a:t>Can the church support schools, colleges, hospitals, missionary societies, orphan homes</a:t>
            </a:r>
          </a:p>
          <a:p>
            <a:pPr>
              <a:spcAft>
                <a:spcPts val="0"/>
              </a:spcAft>
              <a:buNone/>
              <a:defRPr/>
            </a:pPr>
            <a:endParaRPr lang="en-US" altLang="en-US" sz="2400" dirty="0"/>
          </a:p>
        </p:txBody>
      </p:sp>
      <p:sp>
        <p:nvSpPr>
          <p:cNvPr id="20485" name="Rectangle 1">
            <a:extLst>
              <a:ext uri="{FF2B5EF4-FFF2-40B4-BE49-F238E27FC236}">
                <a16:creationId xmlns:a16="http://schemas.microsoft.com/office/drawing/2014/main" id="{6DB4C8A1-659D-4164-8948-A530C97CA545}"/>
              </a:ext>
            </a:extLst>
          </p:cNvPr>
          <p:cNvSpPr>
            <a:spLocks noChangeArrowheads="1"/>
          </p:cNvSpPr>
          <p:nvPr/>
        </p:nvSpPr>
        <p:spPr bwMode="auto">
          <a:xfrm>
            <a:off x="7073900" y="1388794"/>
            <a:ext cx="43357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b="1" dirty="0">
                <a:latin typeface="Helvetica Neue"/>
              </a:rPr>
              <a:t>2 Pet. 1:3 His divine power hath given unto us all things that pertain unto life and godliness, through the knowledge of Him that hath called us to glory and virtue.</a:t>
            </a:r>
            <a:endParaRPr lang="en-US" altLang="en-US" sz="2400" b="1"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a:extLst>
              <a:ext uri="{FF2B5EF4-FFF2-40B4-BE49-F238E27FC236}">
                <a16:creationId xmlns:a16="http://schemas.microsoft.com/office/drawing/2014/main" id="{C414BD0E-080D-4502-BF22-EAC08F2A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028" y="144009"/>
            <a:ext cx="3349171" cy="133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2">
            <a:extLst>
              <a:ext uri="{FF2B5EF4-FFF2-40B4-BE49-F238E27FC236}">
                <a16:creationId xmlns:a16="http://schemas.microsoft.com/office/drawing/2014/main" id="{6802CB3F-AA50-4D86-9487-89B3620ED4E2}"/>
              </a:ext>
            </a:extLst>
          </p:cNvPr>
          <p:cNvSpPr>
            <a:spLocks noGrp="1" noChangeArrowheads="1"/>
          </p:cNvSpPr>
          <p:nvPr>
            <p:ph type="title"/>
          </p:nvPr>
        </p:nvSpPr>
        <p:spPr>
          <a:xfrm>
            <a:off x="381001" y="1658938"/>
            <a:ext cx="8778876" cy="731520"/>
          </a:xfrm>
        </p:spPr>
        <p:txBody>
          <a:bodyPr>
            <a:normAutofit/>
          </a:bodyPr>
          <a:lstStyle/>
          <a:p>
            <a:pPr>
              <a:defRPr/>
            </a:pPr>
            <a:r>
              <a:rPr lang="en-US" altLang="en-US" dirty="0"/>
              <a:t>Satan will deceive us to believe a lie</a:t>
            </a:r>
          </a:p>
        </p:txBody>
      </p:sp>
      <p:sp>
        <p:nvSpPr>
          <p:cNvPr id="31748" name="Rectangle 3">
            <a:extLst>
              <a:ext uri="{FF2B5EF4-FFF2-40B4-BE49-F238E27FC236}">
                <a16:creationId xmlns:a16="http://schemas.microsoft.com/office/drawing/2014/main" id="{8BBFC545-5C6D-4C08-B450-3983D99B60DE}"/>
              </a:ext>
            </a:extLst>
          </p:cNvPr>
          <p:cNvSpPr>
            <a:spLocks noGrp="1" noChangeArrowheads="1"/>
          </p:cNvSpPr>
          <p:nvPr>
            <p:ph idx="1"/>
          </p:nvPr>
        </p:nvSpPr>
        <p:spPr>
          <a:xfrm>
            <a:off x="285750" y="2789237"/>
            <a:ext cx="11620500" cy="4068763"/>
          </a:xfrm>
        </p:spPr>
        <p:txBody>
          <a:bodyPr/>
          <a:lstStyle/>
          <a:p>
            <a:pPr>
              <a:buFontTx/>
              <a:buNone/>
            </a:pPr>
            <a:r>
              <a:rPr lang="en-US" altLang="en-US" sz="2400" b="1" dirty="0">
                <a:solidFill>
                  <a:srgbClr val="FF0000"/>
                </a:solidFill>
              </a:rPr>
              <a:t>1Jo 1:6</a:t>
            </a:r>
            <a:r>
              <a:rPr lang="en-US" altLang="en-US" sz="2400" b="1" dirty="0"/>
              <a:t>  If we say that we have fellowship with him, and walk in darkness, we lie, and do not the truth:</a:t>
            </a:r>
          </a:p>
          <a:p>
            <a:pPr>
              <a:buFontTx/>
              <a:buNone/>
            </a:pPr>
            <a:r>
              <a:rPr lang="en-US" altLang="en-US" sz="2400" b="1" dirty="0">
                <a:solidFill>
                  <a:srgbClr val="FF0000"/>
                </a:solidFill>
              </a:rPr>
              <a:t>Eph 4:14</a:t>
            </a:r>
            <a:r>
              <a:rPr lang="en-US" altLang="en-US" sz="2400" b="1" dirty="0"/>
              <a:t>  That we </a:t>
            </a:r>
            <a:r>
              <a:rPr lang="en-US" altLang="en-US" sz="2400" b="1" i="1" dirty="0"/>
              <a:t>henceforth</a:t>
            </a:r>
            <a:r>
              <a:rPr lang="en-US" altLang="en-US" sz="2400" b="1" dirty="0"/>
              <a:t> be no more children, tossed to and </a:t>
            </a:r>
            <a:r>
              <a:rPr lang="en-US" altLang="en-US" sz="2400" b="1" dirty="0" err="1"/>
              <a:t>fro</a:t>
            </a:r>
            <a:r>
              <a:rPr lang="en-US" altLang="en-US" sz="2400" b="1" dirty="0"/>
              <a:t>, and carried about with every wind of doctrine, by the sleight of men, </a:t>
            </a:r>
            <a:r>
              <a:rPr lang="en-US" altLang="en-US" sz="2400" b="1" i="1" dirty="0"/>
              <a:t>and</a:t>
            </a:r>
            <a:r>
              <a:rPr lang="en-US" altLang="en-US" sz="2400" b="1" dirty="0"/>
              <a:t> cunning craftiness, whereby they lie in wait to deceive;</a:t>
            </a:r>
          </a:p>
          <a:p>
            <a:pPr>
              <a:buFontTx/>
              <a:buNone/>
            </a:pPr>
            <a:r>
              <a:rPr lang="en-US" altLang="en-US" sz="2400" b="1" dirty="0">
                <a:solidFill>
                  <a:srgbClr val="FF0000"/>
                </a:solidFill>
              </a:rPr>
              <a:t>Ro 1:25</a:t>
            </a:r>
            <a:r>
              <a:rPr lang="en-US" altLang="en-US" sz="2400" b="1" dirty="0"/>
              <a:t>  Who changed the truth of God into a lie, and worshipped and served the creature more than the Creator, who is blessed for ever. Amen.</a:t>
            </a:r>
            <a:endParaRPr lang="en-US" altLang="en-US" b="1" dirty="0">
              <a:solidFill>
                <a:srgbClr val="000000"/>
              </a:solidFill>
            </a:endParaRPr>
          </a:p>
        </p:txBody>
      </p:sp>
      <p:sp>
        <p:nvSpPr>
          <p:cNvPr id="3" name="Title 3">
            <a:extLst>
              <a:ext uri="{FF2B5EF4-FFF2-40B4-BE49-F238E27FC236}">
                <a16:creationId xmlns:a16="http://schemas.microsoft.com/office/drawing/2014/main" id="{FA19E65C-026A-4B11-984E-EAF11BAC621C}"/>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t>Does it Really Matter</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4C9D25-DF3D-4E59-B392-6F8378BCEB52}"/>
              </a:ext>
            </a:extLst>
          </p:cNvPr>
          <p:cNvPicPr>
            <a:picLocks noChangeAspect="1"/>
          </p:cNvPicPr>
          <p:nvPr/>
        </p:nvPicPr>
        <p:blipFill>
          <a:blip r:embed="rId3"/>
          <a:stretch>
            <a:fillRect/>
          </a:stretch>
        </p:blipFill>
        <p:spPr>
          <a:xfrm>
            <a:off x="8931765" y="1355883"/>
            <a:ext cx="2754085" cy="1201418"/>
          </a:xfrm>
          <a:prstGeom prst="rect">
            <a:avLst/>
          </a:prstGeom>
        </p:spPr>
      </p:pic>
      <p:sp>
        <p:nvSpPr>
          <p:cNvPr id="97282" name="Rectangle 2">
            <a:extLst>
              <a:ext uri="{FF2B5EF4-FFF2-40B4-BE49-F238E27FC236}">
                <a16:creationId xmlns:a16="http://schemas.microsoft.com/office/drawing/2014/main" id="{51522B74-2689-45E0-8FE5-5CE3472528A0}"/>
              </a:ext>
            </a:extLst>
          </p:cNvPr>
          <p:cNvSpPr>
            <a:spLocks noGrp="1" noChangeArrowheads="1"/>
          </p:cNvSpPr>
          <p:nvPr>
            <p:ph type="title"/>
          </p:nvPr>
        </p:nvSpPr>
        <p:spPr>
          <a:xfrm>
            <a:off x="313872" y="1801811"/>
            <a:ext cx="9907814" cy="690562"/>
          </a:xfrm>
        </p:spPr>
        <p:txBody>
          <a:bodyPr>
            <a:normAutofit fontScale="90000"/>
          </a:bodyPr>
          <a:lstStyle/>
          <a:p>
            <a:pPr>
              <a:defRPr/>
            </a:pPr>
            <a:r>
              <a:rPr lang="en-US" altLang="en-US" dirty="0"/>
              <a:t>We need to seek the truth and believe ourselves</a:t>
            </a:r>
          </a:p>
        </p:txBody>
      </p:sp>
      <p:sp>
        <p:nvSpPr>
          <p:cNvPr id="97283" name="Rectangle 3">
            <a:extLst>
              <a:ext uri="{FF2B5EF4-FFF2-40B4-BE49-F238E27FC236}">
                <a16:creationId xmlns:a16="http://schemas.microsoft.com/office/drawing/2014/main" id="{45F69D08-13AE-486A-A216-58AE8CAFC2F5}"/>
              </a:ext>
            </a:extLst>
          </p:cNvPr>
          <p:cNvSpPr>
            <a:spLocks noGrp="1" noChangeArrowheads="1"/>
          </p:cNvSpPr>
          <p:nvPr>
            <p:ph idx="1"/>
          </p:nvPr>
        </p:nvSpPr>
        <p:spPr>
          <a:xfrm>
            <a:off x="285750" y="2645228"/>
            <a:ext cx="11620500" cy="2833387"/>
          </a:xfrm>
        </p:spPr>
        <p:txBody>
          <a:bodyPr rtlCol="0">
            <a:normAutofit/>
          </a:bodyPr>
          <a:lstStyle/>
          <a:p>
            <a:pPr>
              <a:spcAft>
                <a:spcPts val="0"/>
              </a:spcAft>
              <a:defRPr/>
            </a:pPr>
            <a:r>
              <a:rPr lang="en-US" altLang="en-US" sz="2800" dirty="0">
                <a:solidFill>
                  <a:srgbClr val="FF0000"/>
                </a:solidFill>
              </a:rPr>
              <a:t>Ro 14:11</a:t>
            </a:r>
            <a:r>
              <a:rPr lang="en-US" altLang="en-US" sz="2800" dirty="0"/>
              <a:t>  For it is written, </a:t>
            </a:r>
            <a:r>
              <a:rPr lang="en-US" altLang="en-US" sz="2800" i="1" dirty="0"/>
              <a:t>As</a:t>
            </a:r>
            <a:r>
              <a:rPr lang="en-US" altLang="en-US" sz="2800" dirty="0"/>
              <a:t> I live, </a:t>
            </a:r>
            <a:r>
              <a:rPr lang="en-US" altLang="en-US" sz="2800" dirty="0" err="1"/>
              <a:t>saith</a:t>
            </a:r>
            <a:r>
              <a:rPr lang="en-US" altLang="en-US" sz="2800" dirty="0"/>
              <a:t> the Lord, every knee shall bow to me, and every tongue shall confess to God.</a:t>
            </a:r>
            <a:r>
              <a:rPr lang="en-US" altLang="en-US" sz="2800" dirty="0">
                <a:solidFill>
                  <a:srgbClr val="FF0000"/>
                </a:solidFill>
              </a:rPr>
              <a:t> 12</a:t>
            </a:r>
            <a:r>
              <a:rPr lang="en-US" altLang="en-US" sz="2800" dirty="0"/>
              <a:t>  So then every one of us shall give account of himself to God.</a:t>
            </a:r>
          </a:p>
          <a:p>
            <a:pPr>
              <a:spcAft>
                <a:spcPts val="0"/>
              </a:spcAft>
              <a:defRPr/>
            </a:pPr>
            <a:r>
              <a:rPr lang="en-US" altLang="en-US" sz="2800" dirty="0">
                <a:solidFill>
                  <a:srgbClr val="FF0000"/>
                </a:solidFill>
              </a:rPr>
              <a:t>Mt 12:36</a:t>
            </a:r>
            <a:r>
              <a:rPr lang="en-US" altLang="en-US" sz="2800" dirty="0"/>
              <a:t>  But I say unto you, That every idle word that men shall speak, they shall give account thereof in the day of judgment.</a:t>
            </a:r>
          </a:p>
          <a:p>
            <a:pPr>
              <a:spcAft>
                <a:spcPts val="0"/>
              </a:spcAft>
              <a:defRPr/>
            </a:pPr>
            <a:r>
              <a:rPr lang="en-US" altLang="en-US" sz="2800" dirty="0">
                <a:solidFill>
                  <a:srgbClr val="FF0000"/>
                </a:solidFill>
              </a:rPr>
              <a:t>Ga 6:5</a:t>
            </a:r>
            <a:r>
              <a:rPr lang="en-US" altLang="en-US" sz="2800" dirty="0"/>
              <a:t>  For every man shall bear his own burden.</a:t>
            </a:r>
          </a:p>
        </p:txBody>
      </p:sp>
      <p:pic>
        <p:nvPicPr>
          <p:cNvPr id="3" name="Picture 2">
            <a:extLst>
              <a:ext uri="{FF2B5EF4-FFF2-40B4-BE49-F238E27FC236}">
                <a16:creationId xmlns:a16="http://schemas.microsoft.com/office/drawing/2014/main" id="{708A2556-71D2-4367-8F10-8D24331B1491}"/>
              </a:ext>
            </a:extLst>
          </p:cNvPr>
          <p:cNvPicPr>
            <a:picLocks noChangeAspect="1"/>
          </p:cNvPicPr>
          <p:nvPr/>
        </p:nvPicPr>
        <p:blipFill>
          <a:blip r:embed="rId4"/>
          <a:stretch>
            <a:fillRect/>
          </a:stretch>
        </p:blipFill>
        <p:spPr>
          <a:xfrm>
            <a:off x="6286502" y="327481"/>
            <a:ext cx="5290526" cy="940476"/>
          </a:xfrm>
          <a:prstGeom prst="rect">
            <a:avLst/>
          </a:prstGeom>
        </p:spPr>
      </p:pic>
      <p:sp>
        <p:nvSpPr>
          <p:cNvPr id="4" name="Title 3">
            <a:extLst>
              <a:ext uri="{FF2B5EF4-FFF2-40B4-BE49-F238E27FC236}">
                <a16:creationId xmlns:a16="http://schemas.microsoft.com/office/drawing/2014/main" id="{6BD0B538-3BAE-46D5-9551-83AC5B7B90DB}"/>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t>Does it Really Matter</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E898-3274-4202-A1C5-78D2243B9F1B}"/>
              </a:ext>
            </a:extLst>
          </p:cNvPr>
          <p:cNvSpPr>
            <a:spLocks noGrp="1"/>
          </p:cNvSpPr>
          <p:nvPr>
            <p:ph type="title"/>
          </p:nvPr>
        </p:nvSpPr>
        <p:spPr>
          <a:xfrm>
            <a:off x="254001" y="1545243"/>
            <a:ext cx="11174186" cy="590931"/>
          </a:xfrm>
        </p:spPr>
        <p:txBody>
          <a:bodyPr/>
          <a:lstStyle/>
          <a:p>
            <a:r>
              <a:rPr lang="en-US" sz="3600" b="1" dirty="0"/>
              <a:t>God’s attitude toward doing things right</a:t>
            </a:r>
            <a:endParaRPr lang="en-US" dirty="0"/>
          </a:p>
        </p:txBody>
      </p:sp>
      <p:sp>
        <p:nvSpPr>
          <p:cNvPr id="4" name="TextBox 3">
            <a:extLst>
              <a:ext uri="{FF2B5EF4-FFF2-40B4-BE49-F238E27FC236}">
                <a16:creationId xmlns:a16="http://schemas.microsoft.com/office/drawing/2014/main" id="{F860D81D-9AD0-407B-B79D-487E3AB79D3C}"/>
              </a:ext>
            </a:extLst>
          </p:cNvPr>
          <p:cNvSpPr txBox="1"/>
          <p:nvPr/>
        </p:nvSpPr>
        <p:spPr>
          <a:xfrm>
            <a:off x="254001" y="2335963"/>
            <a:ext cx="8830733" cy="646331"/>
          </a:xfrm>
          <a:prstGeom prst="rect">
            <a:avLst/>
          </a:prstGeom>
          <a:noFill/>
        </p:spPr>
        <p:txBody>
          <a:bodyPr wrap="square">
            <a:spAutoFit/>
          </a:bodyPr>
          <a:lstStyle/>
          <a:p>
            <a:r>
              <a:rPr lang="en-US" b="0" i="0" dirty="0">
                <a:solidFill>
                  <a:srgbClr val="001320"/>
                </a:solidFill>
                <a:effectLst/>
                <a:latin typeface="Roboto"/>
              </a:rPr>
              <a:t>Rom. 15:4 For whatsoever things were written aforetime were written for our learning, that we through patience and comfort of the scriptures might have hope.</a:t>
            </a:r>
            <a:endParaRPr lang="en-US" dirty="0"/>
          </a:p>
        </p:txBody>
      </p:sp>
      <p:sp>
        <p:nvSpPr>
          <p:cNvPr id="6" name="TextBox 5">
            <a:extLst>
              <a:ext uri="{FF2B5EF4-FFF2-40B4-BE49-F238E27FC236}">
                <a16:creationId xmlns:a16="http://schemas.microsoft.com/office/drawing/2014/main" id="{63252241-0431-4D47-AE2E-9866877A96E0}"/>
              </a:ext>
            </a:extLst>
          </p:cNvPr>
          <p:cNvSpPr txBox="1"/>
          <p:nvPr/>
        </p:nvSpPr>
        <p:spPr>
          <a:xfrm>
            <a:off x="446314" y="3612438"/>
            <a:ext cx="11550953" cy="2308324"/>
          </a:xfrm>
          <a:prstGeom prst="rect">
            <a:avLst/>
          </a:prstGeom>
          <a:noFill/>
        </p:spPr>
        <p:txBody>
          <a:bodyPr wrap="square">
            <a:spAutoFit/>
          </a:bodyPr>
          <a:lstStyle/>
          <a:p>
            <a:r>
              <a:rPr lang="en-US" sz="2400" dirty="0"/>
              <a:t>Among these are sacrificing to a god other than Yahweh (Exodus 22:20), persistent rebelliousness on the part of a child (Deuteronomy 21:18–21), a child who hits or curses his or her parents (Exodus 21:15 and 17), working on the Sabbath (Exodus 35:2), premarital sexual intercourse (Deuteronomy 22:13–21), and the requirement for a priest to burn his daughter alive if she became a prostitute (Leviticus 21:9).</a:t>
            </a:r>
          </a:p>
        </p:txBody>
      </p:sp>
      <p:sp>
        <p:nvSpPr>
          <p:cNvPr id="12" name="TextBox 11">
            <a:extLst>
              <a:ext uri="{FF2B5EF4-FFF2-40B4-BE49-F238E27FC236}">
                <a16:creationId xmlns:a16="http://schemas.microsoft.com/office/drawing/2014/main" id="{CABC7C5C-5978-44DC-9EC9-7BBD16AE9E48}"/>
              </a:ext>
            </a:extLst>
          </p:cNvPr>
          <p:cNvSpPr txBox="1"/>
          <p:nvPr/>
        </p:nvSpPr>
        <p:spPr>
          <a:xfrm>
            <a:off x="254001" y="3079839"/>
            <a:ext cx="6096000" cy="523220"/>
          </a:xfrm>
          <a:prstGeom prst="rect">
            <a:avLst/>
          </a:prstGeom>
          <a:noFill/>
        </p:spPr>
        <p:txBody>
          <a:bodyPr wrap="square">
            <a:spAutoFit/>
          </a:bodyPr>
          <a:lstStyle/>
          <a:p>
            <a:r>
              <a:rPr lang="en-US" sz="2800" b="1" i="1" dirty="0">
                <a:solidFill>
                  <a:srgbClr val="333333"/>
                </a:solidFill>
                <a:effectLst/>
                <a:latin typeface="Nunito Sans"/>
              </a:rPr>
              <a:t>The death penalty</a:t>
            </a:r>
            <a:r>
              <a:rPr lang="en-US" sz="2800" b="0" i="1" dirty="0">
                <a:solidFill>
                  <a:srgbClr val="333333"/>
                </a:solidFill>
                <a:effectLst/>
                <a:latin typeface="Nunito Sans"/>
              </a:rPr>
              <a:t> </a:t>
            </a:r>
            <a:endParaRPr lang="en-US" sz="2800" dirty="0"/>
          </a:p>
        </p:txBody>
      </p:sp>
      <p:sp>
        <p:nvSpPr>
          <p:cNvPr id="15" name="Title 3">
            <a:extLst>
              <a:ext uri="{FF2B5EF4-FFF2-40B4-BE49-F238E27FC236}">
                <a16:creationId xmlns:a16="http://schemas.microsoft.com/office/drawing/2014/main" id="{2CFE5EB1-A037-4B97-B43B-F064B7CBD40C}"/>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t>Does it Really Matter</a:t>
            </a:r>
          </a:p>
        </p:txBody>
      </p:sp>
    </p:spTree>
    <p:extLst>
      <p:ext uri="{BB962C8B-B14F-4D97-AF65-F5344CB8AC3E}">
        <p14:creationId xmlns:p14="http://schemas.microsoft.com/office/powerpoint/2010/main" val="1280756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E898-3274-4202-A1C5-78D2243B9F1B}"/>
              </a:ext>
            </a:extLst>
          </p:cNvPr>
          <p:cNvSpPr>
            <a:spLocks noGrp="1"/>
          </p:cNvSpPr>
          <p:nvPr>
            <p:ph type="title"/>
          </p:nvPr>
        </p:nvSpPr>
        <p:spPr>
          <a:xfrm>
            <a:off x="242510" y="1369704"/>
            <a:ext cx="11174186" cy="590931"/>
          </a:xfrm>
        </p:spPr>
        <p:txBody>
          <a:bodyPr/>
          <a:lstStyle/>
          <a:p>
            <a:r>
              <a:rPr lang="en-US" dirty="0"/>
              <a:t>God’s attitude toward doing things right</a:t>
            </a:r>
          </a:p>
        </p:txBody>
      </p:sp>
      <p:sp>
        <p:nvSpPr>
          <p:cNvPr id="4" name="TextBox 3">
            <a:extLst>
              <a:ext uri="{FF2B5EF4-FFF2-40B4-BE49-F238E27FC236}">
                <a16:creationId xmlns:a16="http://schemas.microsoft.com/office/drawing/2014/main" id="{F860D81D-9AD0-407B-B79D-487E3AB79D3C}"/>
              </a:ext>
            </a:extLst>
          </p:cNvPr>
          <p:cNvSpPr txBox="1"/>
          <p:nvPr/>
        </p:nvSpPr>
        <p:spPr>
          <a:xfrm>
            <a:off x="242510" y="2160424"/>
            <a:ext cx="8830733" cy="646331"/>
          </a:xfrm>
          <a:prstGeom prst="rect">
            <a:avLst/>
          </a:prstGeom>
          <a:noFill/>
        </p:spPr>
        <p:txBody>
          <a:bodyPr wrap="square">
            <a:spAutoFit/>
          </a:bodyPr>
          <a:lstStyle/>
          <a:p>
            <a:r>
              <a:rPr lang="en-US" b="0" i="0" dirty="0">
                <a:solidFill>
                  <a:srgbClr val="001320"/>
                </a:solidFill>
                <a:effectLst/>
                <a:latin typeface="Roboto"/>
              </a:rPr>
              <a:t>Rom. 15:4 For whatsoever things were written aforetime were written for our learning, that we through patience and comfort of the scriptures might have hope.</a:t>
            </a:r>
            <a:endParaRPr lang="en-US" dirty="0"/>
          </a:p>
        </p:txBody>
      </p:sp>
      <p:sp>
        <p:nvSpPr>
          <p:cNvPr id="8" name="TextBox 7">
            <a:extLst>
              <a:ext uri="{FF2B5EF4-FFF2-40B4-BE49-F238E27FC236}">
                <a16:creationId xmlns:a16="http://schemas.microsoft.com/office/drawing/2014/main" id="{D676ED9F-8F8B-42F9-8708-30E604B3D1C4}"/>
              </a:ext>
            </a:extLst>
          </p:cNvPr>
          <p:cNvSpPr txBox="1"/>
          <p:nvPr/>
        </p:nvSpPr>
        <p:spPr>
          <a:xfrm>
            <a:off x="500743" y="3668087"/>
            <a:ext cx="11353800" cy="2862322"/>
          </a:xfrm>
          <a:prstGeom prst="rect">
            <a:avLst/>
          </a:prstGeom>
          <a:noFill/>
        </p:spPr>
        <p:txBody>
          <a:bodyPr wrap="square">
            <a:spAutoFit/>
          </a:bodyPr>
          <a:lstStyle/>
          <a:p>
            <a:r>
              <a:rPr lang="en-US" sz="2000" dirty="0"/>
              <a:t>In 2 Samuel 24, we find that King David decided to take a census of the men of fighting age. The prophet Gad was sent to David to announce God’s displeasure with the taking of the census. The punishment for David’s sin: </a:t>
            </a:r>
            <a:r>
              <a:rPr lang="en-US" sz="2000" dirty="0">
                <a:solidFill>
                  <a:srgbClr val="FF0000"/>
                </a:solidFill>
              </a:rPr>
              <a:t>“The Lord sent a pestilence on Israel from that morning until the appointed time; and seventy thousand of the people died” (2 Samuel 24:15). </a:t>
            </a:r>
          </a:p>
          <a:p>
            <a:endParaRPr lang="en-US" sz="2000" dirty="0">
              <a:solidFill>
                <a:srgbClr val="FF0000"/>
              </a:solidFill>
            </a:endParaRPr>
          </a:p>
          <a:p>
            <a:r>
              <a:rPr lang="en-US" sz="2000" dirty="0"/>
              <a:t>David makes a decision that does not please God, and </a:t>
            </a:r>
            <a:r>
              <a:rPr lang="en-US" sz="2000" b="1" dirty="0"/>
              <a:t>God kills 70,000 Israelites for it?</a:t>
            </a:r>
            <a:r>
              <a:rPr lang="en-US" sz="2000" dirty="0"/>
              <a:t> How could this action ever be reconciled with a God of mercy, compassion, justice, and love?</a:t>
            </a:r>
          </a:p>
        </p:txBody>
      </p:sp>
      <p:sp>
        <p:nvSpPr>
          <p:cNvPr id="10" name="TextBox 9">
            <a:extLst>
              <a:ext uri="{FF2B5EF4-FFF2-40B4-BE49-F238E27FC236}">
                <a16:creationId xmlns:a16="http://schemas.microsoft.com/office/drawing/2014/main" id="{DF13C511-940F-44DF-8A51-BF1A16D5ADC8}"/>
              </a:ext>
            </a:extLst>
          </p:cNvPr>
          <p:cNvSpPr txBox="1"/>
          <p:nvPr/>
        </p:nvSpPr>
        <p:spPr>
          <a:xfrm>
            <a:off x="242510" y="3083572"/>
            <a:ext cx="6096000" cy="523220"/>
          </a:xfrm>
          <a:prstGeom prst="rect">
            <a:avLst/>
          </a:prstGeom>
          <a:noFill/>
        </p:spPr>
        <p:txBody>
          <a:bodyPr wrap="square">
            <a:spAutoFit/>
          </a:bodyPr>
          <a:lstStyle/>
          <a:p>
            <a:r>
              <a:rPr lang="en-US" sz="2800" b="1" i="1" dirty="0">
                <a:solidFill>
                  <a:srgbClr val="333333"/>
                </a:solidFill>
                <a:effectLst/>
                <a:latin typeface="Nunito Sans"/>
              </a:rPr>
              <a:t>God’s anger and wrath</a:t>
            </a:r>
            <a:endParaRPr lang="en-US" sz="2800" dirty="0"/>
          </a:p>
        </p:txBody>
      </p:sp>
      <p:sp>
        <p:nvSpPr>
          <p:cNvPr id="3" name="Title 3">
            <a:extLst>
              <a:ext uri="{FF2B5EF4-FFF2-40B4-BE49-F238E27FC236}">
                <a16:creationId xmlns:a16="http://schemas.microsoft.com/office/drawing/2014/main" id="{9B07C2F1-F415-42C7-B811-A452CB1D5F00}"/>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t>Does it Really Matter</a:t>
            </a:r>
          </a:p>
        </p:txBody>
      </p:sp>
    </p:spTree>
    <p:extLst>
      <p:ext uri="{BB962C8B-B14F-4D97-AF65-F5344CB8AC3E}">
        <p14:creationId xmlns:p14="http://schemas.microsoft.com/office/powerpoint/2010/main" val="4031520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547D-649F-4405-800E-7EF737333992}"/>
              </a:ext>
            </a:extLst>
          </p:cNvPr>
          <p:cNvSpPr>
            <a:spLocks noGrp="1"/>
          </p:cNvSpPr>
          <p:nvPr>
            <p:ph type="title"/>
          </p:nvPr>
        </p:nvSpPr>
        <p:spPr>
          <a:xfrm>
            <a:off x="249162" y="369587"/>
            <a:ext cx="11174186" cy="590931"/>
          </a:xfrm>
        </p:spPr>
        <p:txBody>
          <a:bodyPr/>
          <a:lstStyle/>
          <a:p>
            <a:r>
              <a:rPr lang="en-US" dirty="0"/>
              <a:t>God’s attitude toward details</a:t>
            </a:r>
          </a:p>
        </p:txBody>
      </p:sp>
      <p:sp>
        <p:nvSpPr>
          <p:cNvPr id="4" name="TextBox 3">
            <a:extLst>
              <a:ext uri="{FF2B5EF4-FFF2-40B4-BE49-F238E27FC236}">
                <a16:creationId xmlns:a16="http://schemas.microsoft.com/office/drawing/2014/main" id="{FF02925F-B58D-4D51-A707-66F64ABD1088}"/>
              </a:ext>
            </a:extLst>
          </p:cNvPr>
          <p:cNvSpPr txBox="1"/>
          <p:nvPr/>
        </p:nvSpPr>
        <p:spPr>
          <a:xfrm>
            <a:off x="249162" y="1160307"/>
            <a:ext cx="8830733" cy="646331"/>
          </a:xfrm>
          <a:prstGeom prst="rect">
            <a:avLst/>
          </a:prstGeom>
          <a:noFill/>
        </p:spPr>
        <p:txBody>
          <a:bodyPr wrap="square">
            <a:spAutoFit/>
          </a:bodyPr>
          <a:lstStyle/>
          <a:p>
            <a:r>
              <a:rPr lang="en-US" b="0" i="0" dirty="0">
                <a:solidFill>
                  <a:srgbClr val="001320"/>
                </a:solidFill>
                <a:effectLst/>
                <a:latin typeface="Roboto"/>
              </a:rPr>
              <a:t>Rom. 15:4 For whatsoever things were written aforetime were written for our learning, that we through patience and comfort of the scriptures might have hope.</a:t>
            </a:r>
            <a:endParaRPr lang="en-US" dirty="0"/>
          </a:p>
        </p:txBody>
      </p:sp>
      <p:sp>
        <p:nvSpPr>
          <p:cNvPr id="6" name="TextBox 5">
            <a:extLst>
              <a:ext uri="{FF2B5EF4-FFF2-40B4-BE49-F238E27FC236}">
                <a16:creationId xmlns:a16="http://schemas.microsoft.com/office/drawing/2014/main" id="{08F8AD3F-F68D-49AD-89EE-C9FD602BB5A1}"/>
              </a:ext>
            </a:extLst>
          </p:cNvPr>
          <p:cNvSpPr txBox="1"/>
          <p:nvPr/>
        </p:nvSpPr>
        <p:spPr>
          <a:xfrm>
            <a:off x="249162" y="2207206"/>
            <a:ext cx="11693675" cy="4524315"/>
          </a:xfrm>
          <a:prstGeom prst="rect">
            <a:avLst/>
          </a:prstGeom>
          <a:noFill/>
        </p:spPr>
        <p:txBody>
          <a:bodyPr wrap="square">
            <a:spAutoFit/>
          </a:bodyPr>
          <a:lstStyle/>
          <a:p>
            <a:pPr algn="l"/>
            <a:r>
              <a:rPr lang="en-US" sz="1600" b="0" i="0" dirty="0">
                <a:solidFill>
                  <a:srgbClr val="000000"/>
                </a:solidFill>
                <a:effectLst/>
                <a:latin typeface="Times New Roman" panose="02020603050405020304" pitchFamily="18" charset="0"/>
              </a:rPr>
              <a:t>5 </a:t>
            </a:r>
            <a:r>
              <a:rPr lang="en-US" sz="1600" b="1" i="0" dirty="0">
                <a:solidFill>
                  <a:srgbClr val="000000"/>
                </a:solidFill>
                <a:effectLst/>
                <a:latin typeface="Times New Roman" panose="02020603050405020304" pitchFamily="18" charset="0"/>
              </a:rPr>
              <a:t>When any of you sin </a:t>
            </a:r>
            <a:r>
              <a:rPr lang="en-US" sz="1600" b="0" i="0" dirty="0">
                <a:solidFill>
                  <a:srgbClr val="000000"/>
                </a:solidFill>
                <a:effectLst/>
                <a:latin typeface="Times New Roman" panose="02020603050405020304" pitchFamily="18" charset="0"/>
              </a:rPr>
              <a:t>in that you have heard a public adjuration to testify and—though able to testify as one who has seen or learned of the matter—do not speak up, you are subject to punishment. </a:t>
            </a:r>
            <a:r>
              <a:rPr lang="en-US" sz="1600" b="0" i="0" baseline="30000" dirty="0">
                <a:solidFill>
                  <a:srgbClr val="000000"/>
                </a:solidFill>
                <a:effectLst/>
                <a:latin typeface="Times New Roman" panose="02020603050405020304" pitchFamily="18" charset="0"/>
              </a:rPr>
              <a:t>2</a:t>
            </a:r>
            <a:r>
              <a:rPr lang="en-US" sz="1600" b="0" i="0" dirty="0">
                <a:solidFill>
                  <a:srgbClr val="000000"/>
                </a:solidFill>
                <a:effectLst/>
                <a:latin typeface="Times New Roman" panose="02020603050405020304" pitchFamily="18" charset="0"/>
              </a:rPr>
              <a:t>Or when any of you touch any unclean thing—whether the carcass of an unclean beast or the carcass of unclean livestock or the carcass of an unclean swarming thing—and are unaware of it, you have become unclean, and are guilty. </a:t>
            </a:r>
            <a:r>
              <a:rPr lang="en-US" sz="1600" b="0" i="0" baseline="30000" dirty="0">
                <a:solidFill>
                  <a:srgbClr val="000000"/>
                </a:solidFill>
                <a:effectLst/>
                <a:latin typeface="Times New Roman" panose="02020603050405020304" pitchFamily="18" charset="0"/>
              </a:rPr>
              <a:t>3</a:t>
            </a:r>
            <a:r>
              <a:rPr lang="en-US" sz="1600" b="0" i="0" dirty="0">
                <a:solidFill>
                  <a:srgbClr val="000000"/>
                </a:solidFill>
                <a:effectLst/>
                <a:latin typeface="Times New Roman" panose="02020603050405020304" pitchFamily="18" charset="0"/>
              </a:rPr>
              <a:t>Or when you touch human uncleanness—any uncleanness by which one can become unclean—and are unaware of it, when you come to know it, you shall be guilty. </a:t>
            </a:r>
            <a:r>
              <a:rPr lang="en-US" sz="1600" b="0" i="0" baseline="30000" dirty="0">
                <a:solidFill>
                  <a:srgbClr val="000000"/>
                </a:solidFill>
                <a:effectLst/>
                <a:latin typeface="Times New Roman" panose="02020603050405020304" pitchFamily="18" charset="0"/>
              </a:rPr>
              <a:t>4</a:t>
            </a:r>
            <a:r>
              <a:rPr lang="en-US" sz="1600" b="0" i="0" dirty="0">
                <a:solidFill>
                  <a:srgbClr val="000000"/>
                </a:solidFill>
                <a:effectLst/>
                <a:latin typeface="Times New Roman" panose="02020603050405020304" pitchFamily="18" charset="0"/>
              </a:rPr>
              <a:t>Or when any of you utter aloud a rash oath for a bad or a good purpose, whatever people utter in an oath, and are unaware of it, when you come to know it, you shall in any of these be guilty. </a:t>
            </a:r>
            <a:r>
              <a:rPr lang="en-US" sz="1600" b="0" i="0" baseline="30000" dirty="0">
                <a:solidFill>
                  <a:srgbClr val="000000"/>
                </a:solidFill>
                <a:effectLst/>
                <a:latin typeface="Times New Roman" panose="02020603050405020304" pitchFamily="18" charset="0"/>
              </a:rPr>
              <a:t>5</a:t>
            </a:r>
            <a:r>
              <a:rPr lang="en-US" sz="1600" b="0" i="0" dirty="0">
                <a:solidFill>
                  <a:srgbClr val="000000"/>
                </a:solidFill>
                <a:effectLst/>
                <a:latin typeface="Times New Roman" panose="02020603050405020304" pitchFamily="18" charset="0"/>
              </a:rPr>
              <a:t>When you realize your guilt in any of these, you shall confess the sin that you have committed. </a:t>
            </a:r>
            <a:r>
              <a:rPr lang="en-US" sz="1600" b="0" i="0" baseline="30000" dirty="0">
                <a:solidFill>
                  <a:srgbClr val="000000"/>
                </a:solidFill>
                <a:effectLst/>
                <a:latin typeface="Times New Roman" panose="02020603050405020304" pitchFamily="18" charset="0"/>
              </a:rPr>
              <a:t>6</a:t>
            </a:r>
            <a:r>
              <a:rPr lang="en-US" sz="1600" b="0" i="0" dirty="0">
                <a:solidFill>
                  <a:srgbClr val="000000"/>
                </a:solidFill>
                <a:effectLst/>
                <a:latin typeface="Times New Roman" panose="02020603050405020304" pitchFamily="18" charset="0"/>
              </a:rPr>
              <a:t>And you shall bring to the Lord, as your penalty for the sin that you have committed, a female from the flock, a sheep or a goat, as a sin-offering; and the priest shall make atonement on your behalf for your sin.</a:t>
            </a:r>
          </a:p>
          <a:p>
            <a:pPr algn="l"/>
            <a:r>
              <a:rPr lang="en-US" sz="1600" b="0" i="0" dirty="0">
                <a:solidFill>
                  <a:srgbClr val="000000"/>
                </a:solidFill>
                <a:effectLst/>
                <a:latin typeface="Times New Roman" panose="02020603050405020304" pitchFamily="18" charset="0"/>
              </a:rPr>
              <a:t>7 But if you cannot afford a sheep, you shall bring to the Lord, as your penalty for the sin that you have committed, two turtle-doves or two pigeons, one for a sin-offering and the other for a burnt-offering. </a:t>
            </a:r>
            <a:r>
              <a:rPr lang="en-US" sz="1600" b="0" i="0" baseline="30000" dirty="0">
                <a:solidFill>
                  <a:srgbClr val="000000"/>
                </a:solidFill>
                <a:effectLst/>
                <a:latin typeface="Times New Roman" panose="02020603050405020304" pitchFamily="18" charset="0"/>
              </a:rPr>
              <a:t>8</a:t>
            </a:r>
            <a:r>
              <a:rPr lang="en-US" sz="1600" b="0" i="0" dirty="0">
                <a:solidFill>
                  <a:srgbClr val="000000"/>
                </a:solidFill>
                <a:effectLst/>
                <a:latin typeface="Times New Roman" panose="02020603050405020304" pitchFamily="18" charset="0"/>
              </a:rPr>
              <a:t>You shall bring them to the priest, who shall offer first the one for the sin-offering, wringing its head at the nape without severing it. </a:t>
            </a:r>
            <a:r>
              <a:rPr lang="en-US" sz="1600" b="0" i="0" baseline="30000" dirty="0">
                <a:solidFill>
                  <a:srgbClr val="000000"/>
                </a:solidFill>
                <a:effectLst/>
                <a:latin typeface="Times New Roman" panose="02020603050405020304" pitchFamily="18" charset="0"/>
              </a:rPr>
              <a:t>9</a:t>
            </a:r>
            <a:r>
              <a:rPr lang="en-US" sz="1600" b="0" i="0" dirty="0">
                <a:solidFill>
                  <a:srgbClr val="000000"/>
                </a:solidFill>
                <a:effectLst/>
                <a:latin typeface="Times New Roman" panose="02020603050405020304" pitchFamily="18" charset="0"/>
              </a:rPr>
              <a:t>He shall sprinkle some of the blood of the sin-offering on the side of the altar, while the rest of the blood shall be drained out at the base of the altar; it is a sin-offering. </a:t>
            </a:r>
            <a:r>
              <a:rPr lang="en-US" sz="1600" b="0" i="0" baseline="30000" dirty="0">
                <a:solidFill>
                  <a:srgbClr val="000000"/>
                </a:solidFill>
                <a:effectLst/>
                <a:latin typeface="Times New Roman" panose="02020603050405020304" pitchFamily="18" charset="0"/>
              </a:rPr>
              <a:t>10</a:t>
            </a:r>
            <a:r>
              <a:rPr lang="en-US" sz="1600" b="0" i="0" dirty="0">
                <a:solidFill>
                  <a:srgbClr val="000000"/>
                </a:solidFill>
                <a:effectLst/>
                <a:latin typeface="Times New Roman" panose="02020603050405020304" pitchFamily="18" charset="0"/>
              </a:rPr>
              <a:t>And the second he shall offer for a burnt-offering according to the regulation. Thus the priest shall make atonement on your behalf for the sin that you have committed, and you shall be forgiven. 11 But if you cannot afford two turtle-doves or two pigeons, you shall bring as your offering for the sin that you have committed one-tenth of an ephah of choice flour for a sin-offering; you shall not put oil on it or lay frankincense on it, for it is a sin-offering. </a:t>
            </a:r>
            <a:r>
              <a:rPr lang="en-US" sz="1600" b="0" i="0" baseline="30000" dirty="0">
                <a:solidFill>
                  <a:srgbClr val="000000"/>
                </a:solidFill>
                <a:effectLst/>
                <a:latin typeface="Times New Roman" panose="02020603050405020304" pitchFamily="18" charset="0"/>
              </a:rPr>
              <a:t>12</a:t>
            </a:r>
            <a:r>
              <a:rPr lang="en-US" sz="1600" b="0" i="0" dirty="0">
                <a:solidFill>
                  <a:srgbClr val="000000"/>
                </a:solidFill>
                <a:effectLst/>
                <a:latin typeface="Times New Roman" panose="02020603050405020304" pitchFamily="18" charset="0"/>
              </a:rPr>
              <a:t>You shall bring it to the priest, and the priest shall scoop up a handful of it as its memorial portion, and turn this into smoke on the altar, with the offerings by fire to the Lord; it is a sin-offering. </a:t>
            </a:r>
            <a:r>
              <a:rPr lang="en-US" sz="1600" b="0" i="0" baseline="30000" dirty="0">
                <a:solidFill>
                  <a:srgbClr val="000000"/>
                </a:solidFill>
                <a:effectLst/>
                <a:latin typeface="Times New Roman" panose="02020603050405020304" pitchFamily="18" charset="0"/>
              </a:rPr>
              <a:t>13</a:t>
            </a:r>
            <a:r>
              <a:rPr lang="en-US" sz="1600" b="0" i="0" dirty="0">
                <a:solidFill>
                  <a:srgbClr val="000000"/>
                </a:solidFill>
                <a:effectLst/>
                <a:latin typeface="Times New Roman" panose="02020603050405020304" pitchFamily="18" charset="0"/>
              </a:rPr>
              <a:t>Thus the priest shall make atonement on your behalf for whichever of these sins you have committed, and you shall be forgiven. Like the grain-offering, the rest shall be for the priest.</a:t>
            </a:r>
          </a:p>
        </p:txBody>
      </p:sp>
      <p:sp>
        <p:nvSpPr>
          <p:cNvPr id="8" name="TextBox 7">
            <a:extLst>
              <a:ext uri="{FF2B5EF4-FFF2-40B4-BE49-F238E27FC236}">
                <a16:creationId xmlns:a16="http://schemas.microsoft.com/office/drawing/2014/main" id="{513D94C8-B2E2-4AFD-9EEB-66221D939FF5}"/>
              </a:ext>
            </a:extLst>
          </p:cNvPr>
          <p:cNvSpPr txBox="1"/>
          <p:nvPr/>
        </p:nvSpPr>
        <p:spPr>
          <a:xfrm>
            <a:off x="249162" y="1837874"/>
            <a:ext cx="3505200" cy="369332"/>
          </a:xfrm>
          <a:prstGeom prst="rect">
            <a:avLst/>
          </a:prstGeom>
          <a:noFill/>
        </p:spPr>
        <p:txBody>
          <a:bodyPr wrap="square" rtlCol="0">
            <a:spAutoFit/>
          </a:bodyPr>
          <a:lstStyle/>
          <a:p>
            <a:r>
              <a:rPr lang="en-US" b="1" dirty="0"/>
              <a:t>Leviticus 5:</a:t>
            </a:r>
          </a:p>
        </p:txBody>
      </p:sp>
      <p:sp>
        <p:nvSpPr>
          <p:cNvPr id="10" name="TextBox 9">
            <a:extLst>
              <a:ext uri="{FF2B5EF4-FFF2-40B4-BE49-F238E27FC236}">
                <a16:creationId xmlns:a16="http://schemas.microsoft.com/office/drawing/2014/main" id="{4E3E13B7-36F0-4864-8340-EF8122C14C9C}"/>
              </a:ext>
            </a:extLst>
          </p:cNvPr>
          <p:cNvSpPr txBox="1"/>
          <p:nvPr/>
        </p:nvSpPr>
        <p:spPr>
          <a:xfrm>
            <a:off x="7073597" y="434219"/>
            <a:ext cx="4443489" cy="461665"/>
          </a:xfrm>
          <a:prstGeom prst="rect">
            <a:avLst/>
          </a:prstGeom>
          <a:noFill/>
        </p:spPr>
        <p:txBody>
          <a:bodyPr wrap="square" rtlCol="0">
            <a:spAutoFit/>
          </a:bodyPr>
          <a:lstStyle/>
          <a:p>
            <a:r>
              <a:rPr lang="en-US" sz="2400" b="1" dirty="0">
                <a:solidFill>
                  <a:srgbClr val="00B0F0"/>
                </a:solidFill>
              </a:rPr>
              <a:t>The Individual  Sin Offering</a:t>
            </a:r>
          </a:p>
        </p:txBody>
      </p:sp>
    </p:spTree>
    <p:extLst>
      <p:ext uri="{BB962C8B-B14F-4D97-AF65-F5344CB8AC3E}">
        <p14:creationId xmlns:p14="http://schemas.microsoft.com/office/powerpoint/2010/main" val="291540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547D-649F-4405-800E-7EF737333992}"/>
              </a:ext>
            </a:extLst>
          </p:cNvPr>
          <p:cNvSpPr>
            <a:spLocks noGrp="1"/>
          </p:cNvSpPr>
          <p:nvPr>
            <p:ph type="title"/>
          </p:nvPr>
        </p:nvSpPr>
        <p:spPr/>
        <p:txBody>
          <a:bodyPr/>
          <a:lstStyle/>
          <a:p>
            <a:r>
              <a:rPr lang="en-US" dirty="0"/>
              <a:t>God’s attitude toward details</a:t>
            </a:r>
          </a:p>
        </p:txBody>
      </p:sp>
      <p:sp>
        <p:nvSpPr>
          <p:cNvPr id="4" name="TextBox 3">
            <a:extLst>
              <a:ext uri="{FF2B5EF4-FFF2-40B4-BE49-F238E27FC236}">
                <a16:creationId xmlns:a16="http://schemas.microsoft.com/office/drawing/2014/main" id="{FF02925F-B58D-4D51-A707-66F64ABD1088}"/>
              </a:ext>
            </a:extLst>
          </p:cNvPr>
          <p:cNvSpPr txBox="1"/>
          <p:nvPr/>
        </p:nvSpPr>
        <p:spPr>
          <a:xfrm>
            <a:off x="446314" y="1290935"/>
            <a:ext cx="8830733" cy="646331"/>
          </a:xfrm>
          <a:prstGeom prst="rect">
            <a:avLst/>
          </a:prstGeom>
          <a:noFill/>
        </p:spPr>
        <p:txBody>
          <a:bodyPr wrap="square">
            <a:spAutoFit/>
          </a:bodyPr>
          <a:lstStyle/>
          <a:p>
            <a:r>
              <a:rPr lang="en-US" b="0" i="0" dirty="0">
                <a:solidFill>
                  <a:srgbClr val="001320"/>
                </a:solidFill>
                <a:effectLst/>
                <a:latin typeface="Roboto"/>
              </a:rPr>
              <a:t>Rom. 15:4 For whatsoever things were written aforetime were written for our learning, that we through patience and comfort of the scriptures might have hope.</a:t>
            </a:r>
            <a:endParaRPr lang="en-US" dirty="0"/>
          </a:p>
        </p:txBody>
      </p:sp>
      <p:sp>
        <p:nvSpPr>
          <p:cNvPr id="7" name="TextBox 6">
            <a:extLst>
              <a:ext uri="{FF2B5EF4-FFF2-40B4-BE49-F238E27FC236}">
                <a16:creationId xmlns:a16="http://schemas.microsoft.com/office/drawing/2014/main" id="{B325198C-D979-4075-A19C-831D1046707E}"/>
              </a:ext>
            </a:extLst>
          </p:cNvPr>
          <p:cNvSpPr txBox="1"/>
          <p:nvPr/>
        </p:nvSpPr>
        <p:spPr>
          <a:xfrm>
            <a:off x="341690" y="2964371"/>
            <a:ext cx="11710006" cy="3293209"/>
          </a:xfrm>
          <a:prstGeom prst="rect">
            <a:avLst/>
          </a:prstGeom>
          <a:noFill/>
        </p:spPr>
        <p:txBody>
          <a:bodyPr wrap="square">
            <a:spAutoFit/>
          </a:bodyPr>
          <a:lstStyle/>
          <a:p>
            <a:r>
              <a:rPr lang="en-US" sz="1600" dirty="0"/>
              <a:t>3 </a:t>
            </a:r>
            <a:r>
              <a:rPr lang="en-US" sz="1600" b="1" dirty="0"/>
              <a:t>If it is the anointed priest who sins</a:t>
            </a:r>
            <a:r>
              <a:rPr lang="en-US" sz="1600" dirty="0"/>
              <a:t>, thus bringing guilt on the people, he shall offer for the sin that he has committed a bull of the herd without blemish as a sin-offering to the Lord. 4He shall bring the bull to the entrance of the tent of meeting before the Lord and lay his hand on the head of the bull; the bull shall be slaughtered before the Lord. 5The anointed priest shall take some of the blood of the bull and bring it into the tent of meeting. 6The priest shall dip his finger in the blood and sprinkle some of the blood seven times before the Lord in front of the curtain of the sanctuary. 7The priest shall put some of the blood on the horns of the altar of fragrant incense that is in the tent of meeting before the Lord; and the rest of the blood of the bull he shall pour out at the base of the altar of burnt-offering, which is at the entrance of the tent of meeting. 8He shall remove all the fat from the bull of sin-offering: the fat that covers the entrails and all the fat that is around the entrails; 9the two kidneys with the fat that is on them at the loins; and the appendage of the liver, which he shall remove with the kidneys, 10just as these are removed from the ox of the sacrifice of well-being. The priest shall turn them into smoke upon the altar of burnt-offering. 11But the skin of the bull and all its flesh, as well as its head, its legs, its entrails, and its dung— 12all the rest of the bull—he shall carry out to a clean place outside the camp, to the ash heap, and shall burn it on a wood fire; at the ash heap it shall be burned.</a:t>
            </a:r>
          </a:p>
        </p:txBody>
      </p:sp>
      <p:sp>
        <p:nvSpPr>
          <p:cNvPr id="8" name="TextBox 7">
            <a:extLst>
              <a:ext uri="{FF2B5EF4-FFF2-40B4-BE49-F238E27FC236}">
                <a16:creationId xmlns:a16="http://schemas.microsoft.com/office/drawing/2014/main" id="{698F75B5-4BC9-451E-A6FB-7C2C78F895E4}"/>
              </a:ext>
            </a:extLst>
          </p:cNvPr>
          <p:cNvSpPr txBox="1"/>
          <p:nvPr/>
        </p:nvSpPr>
        <p:spPr>
          <a:xfrm>
            <a:off x="446314" y="2525487"/>
            <a:ext cx="3505200" cy="369332"/>
          </a:xfrm>
          <a:prstGeom prst="rect">
            <a:avLst/>
          </a:prstGeom>
          <a:noFill/>
        </p:spPr>
        <p:txBody>
          <a:bodyPr wrap="square" rtlCol="0">
            <a:spAutoFit/>
          </a:bodyPr>
          <a:lstStyle/>
          <a:p>
            <a:r>
              <a:rPr lang="en-US" b="1" dirty="0"/>
              <a:t>Leviticus 4:</a:t>
            </a:r>
          </a:p>
        </p:txBody>
      </p:sp>
      <p:sp>
        <p:nvSpPr>
          <p:cNvPr id="9" name="TextBox 8">
            <a:extLst>
              <a:ext uri="{FF2B5EF4-FFF2-40B4-BE49-F238E27FC236}">
                <a16:creationId xmlns:a16="http://schemas.microsoft.com/office/drawing/2014/main" id="{4045759D-9273-4852-872E-72EE10975184}"/>
              </a:ext>
            </a:extLst>
          </p:cNvPr>
          <p:cNvSpPr txBox="1"/>
          <p:nvPr/>
        </p:nvSpPr>
        <p:spPr>
          <a:xfrm>
            <a:off x="446314" y="2059359"/>
            <a:ext cx="3773110" cy="461665"/>
          </a:xfrm>
          <a:prstGeom prst="rect">
            <a:avLst/>
          </a:prstGeom>
          <a:noFill/>
        </p:spPr>
        <p:txBody>
          <a:bodyPr wrap="square" rtlCol="0">
            <a:spAutoFit/>
          </a:bodyPr>
          <a:lstStyle/>
          <a:p>
            <a:r>
              <a:rPr lang="en-US" sz="2400" b="1" dirty="0">
                <a:solidFill>
                  <a:srgbClr val="00B0F0"/>
                </a:solidFill>
              </a:rPr>
              <a:t>The Priest Sin Offering</a:t>
            </a:r>
          </a:p>
        </p:txBody>
      </p:sp>
    </p:spTree>
    <p:extLst>
      <p:ext uri="{BB962C8B-B14F-4D97-AF65-F5344CB8AC3E}">
        <p14:creationId xmlns:p14="http://schemas.microsoft.com/office/powerpoint/2010/main" val="3416202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175E4-FA32-499D-9A43-6D08BF48592B}"/>
              </a:ext>
            </a:extLst>
          </p:cNvPr>
          <p:cNvSpPr>
            <a:spLocks noGrp="1"/>
          </p:cNvSpPr>
          <p:nvPr>
            <p:ph type="title"/>
          </p:nvPr>
        </p:nvSpPr>
        <p:spPr>
          <a:xfrm>
            <a:off x="344714" y="462453"/>
            <a:ext cx="7395029" cy="590931"/>
          </a:xfrm>
        </p:spPr>
        <p:txBody>
          <a:bodyPr/>
          <a:lstStyle/>
          <a:p>
            <a:r>
              <a:rPr lang="en-US" dirty="0"/>
              <a:t>Many will not be saved who expect to be saved</a:t>
            </a:r>
          </a:p>
        </p:txBody>
      </p:sp>
      <p:sp>
        <p:nvSpPr>
          <p:cNvPr id="5" name="TextBox 4">
            <a:extLst>
              <a:ext uri="{FF2B5EF4-FFF2-40B4-BE49-F238E27FC236}">
                <a16:creationId xmlns:a16="http://schemas.microsoft.com/office/drawing/2014/main" id="{984C198C-FA1C-4737-ABC0-1642E0F2F39F}"/>
              </a:ext>
            </a:extLst>
          </p:cNvPr>
          <p:cNvSpPr txBox="1"/>
          <p:nvPr/>
        </p:nvSpPr>
        <p:spPr>
          <a:xfrm>
            <a:off x="265489" y="1508473"/>
            <a:ext cx="8853715" cy="1323439"/>
          </a:xfrm>
          <a:prstGeom prst="rect">
            <a:avLst/>
          </a:prstGeom>
          <a:noFill/>
        </p:spPr>
        <p:txBody>
          <a:bodyPr wrap="square">
            <a:spAutoFit/>
          </a:bodyPr>
          <a:lstStyle/>
          <a:p>
            <a:r>
              <a:rPr lang="en-US" sz="2000" dirty="0"/>
              <a:t>Matt 7:13, 21-23 and Luke 13:25-27 makes this fact clear, and these are the words of the Lord Jesus! The reference is to those who profess to know Him but who do not in fact know Him at all. </a:t>
            </a:r>
          </a:p>
          <a:p>
            <a:endParaRPr lang="en-US" sz="2000" dirty="0"/>
          </a:p>
        </p:txBody>
      </p:sp>
      <p:sp>
        <p:nvSpPr>
          <p:cNvPr id="7" name="TextBox 6">
            <a:extLst>
              <a:ext uri="{FF2B5EF4-FFF2-40B4-BE49-F238E27FC236}">
                <a16:creationId xmlns:a16="http://schemas.microsoft.com/office/drawing/2014/main" id="{8AE4E5DC-6036-4847-937C-5ED8295E0F30}"/>
              </a:ext>
            </a:extLst>
          </p:cNvPr>
          <p:cNvSpPr txBox="1"/>
          <p:nvPr/>
        </p:nvSpPr>
        <p:spPr>
          <a:xfrm>
            <a:off x="265489" y="2831912"/>
            <a:ext cx="11661020" cy="2031325"/>
          </a:xfrm>
          <a:prstGeom prst="rect">
            <a:avLst/>
          </a:prstGeom>
          <a:solidFill>
            <a:srgbClr val="FFC000"/>
          </a:solidFill>
          <a:ln>
            <a:solidFill>
              <a:schemeClr val="tx1"/>
            </a:solidFill>
          </a:ln>
        </p:spPr>
        <p:txBody>
          <a:bodyPr wrap="square">
            <a:spAutoFit/>
          </a:bodyPr>
          <a:lstStyle/>
          <a:p>
            <a:r>
              <a:rPr lang="en-US" dirty="0"/>
              <a:t>Matt 7:13 “Enter by the narrow gate; for wide is the gate and broad is the way that leads to destruction, and there are many who go in by it.</a:t>
            </a:r>
          </a:p>
          <a:p>
            <a:endParaRPr lang="en-US" dirty="0"/>
          </a:p>
          <a:p>
            <a:r>
              <a:rPr lang="en-US" dirty="0"/>
              <a:t>Matt 7:21 “Not everyone who says to Me, ‘Lord, Lord,’ shall enter the kingdom of heaven, but he who does the will of My Father in heaven. 22 Many will say to Me in that day, ‘Lord, Lord, have we not prophesied in Your name, cast out demons in Your name, and done many wonders in Your name?’ 23 And then I will declare to them, ‘I never knew you; depart from Me, you who practice lawlessness!’</a:t>
            </a:r>
          </a:p>
        </p:txBody>
      </p:sp>
      <p:sp>
        <p:nvSpPr>
          <p:cNvPr id="6" name="TextBox 5">
            <a:extLst>
              <a:ext uri="{FF2B5EF4-FFF2-40B4-BE49-F238E27FC236}">
                <a16:creationId xmlns:a16="http://schemas.microsoft.com/office/drawing/2014/main" id="{0792FBC9-84F9-4FB6-85E9-D827E7AAB05E}"/>
              </a:ext>
            </a:extLst>
          </p:cNvPr>
          <p:cNvSpPr txBox="1"/>
          <p:nvPr/>
        </p:nvSpPr>
        <p:spPr>
          <a:xfrm>
            <a:off x="298752" y="4990141"/>
            <a:ext cx="11594495" cy="1754326"/>
          </a:xfrm>
          <a:prstGeom prst="rect">
            <a:avLst/>
          </a:prstGeom>
          <a:solidFill>
            <a:srgbClr val="FFC000"/>
          </a:solidFill>
          <a:ln>
            <a:solidFill>
              <a:schemeClr val="tx1"/>
            </a:solidFill>
          </a:ln>
        </p:spPr>
        <p:txBody>
          <a:bodyPr wrap="square">
            <a:spAutoFit/>
          </a:bodyPr>
          <a:lstStyle/>
          <a:p>
            <a:r>
              <a:rPr lang="en-US" dirty="0"/>
              <a:t>Luke 13:25-27</a:t>
            </a:r>
          </a:p>
          <a:p>
            <a:r>
              <a:rPr lang="en-US" dirty="0"/>
              <a:t>25 When once the Master of the house has risen up and shut the door, and you begin to stand outside and knock at the door, saying, ‘Lord, Lord, open for us,’ and He will answer and say to you, ‘I do not know you, where you are from,’ 26 then you will begin to say, ‘We ate and drank in Your presence, and You taught in our streets.’ 27 But He will say, ‘I tell you I do not know you, where you are from. Depart from Me, all you workers of iniquity.’</a:t>
            </a:r>
          </a:p>
        </p:txBody>
      </p:sp>
      <p:pic>
        <p:nvPicPr>
          <p:cNvPr id="3" name="Picture 2">
            <a:extLst>
              <a:ext uri="{FF2B5EF4-FFF2-40B4-BE49-F238E27FC236}">
                <a16:creationId xmlns:a16="http://schemas.microsoft.com/office/drawing/2014/main" id="{46F53C6E-F13C-4B71-8473-0A7033E6E473}"/>
              </a:ext>
            </a:extLst>
          </p:cNvPr>
          <p:cNvPicPr>
            <a:picLocks noChangeAspect="1"/>
          </p:cNvPicPr>
          <p:nvPr/>
        </p:nvPicPr>
        <p:blipFill>
          <a:blip r:embed="rId3"/>
          <a:stretch>
            <a:fillRect/>
          </a:stretch>
        </p:blipFill>
        <p:spPr>
          <a:xfrm>
            <a:off x="9251646" y="217905"/>
            <a:ext cx="2641601" cy="3141710"/>
          </a:xfrm>
          <a:prstGeom prst="rect">
            <a:avLst/>
          </a:prstGeom>
        </p:spPr>
      </p:pic>
    </p:spTree>
    <p:extLst>
      <p:ext uri="{BB962C8B-B14F-4D97-AF65-F5344CB8AC3E}">
        <p14:creationId xmlns:p14="http://schemas.microsoft.com/office/powerpoint/2010/main" val="1617111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631F94CC-D00A-4DEB-9837-764696073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03" y="2809583"/>
            <a:ext cx="3073550" cy="23062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57491E-F200-41B8-99D1-8E1F53EE9D94}"/>
              </a:ext>
            </a:extLst>
          </p:cNvPr>
          <p:cNvPicPr>
            <a:picLocks noChangeAspect="1"/>
          </p:cNvPicPr>
          <p:nvPr/>
        </p:nvPicPr>
        <p:blipFill>
          <a:blip r:embed="rId4"/>
          <a:stretch>
            <a:fillRect/>
          </a:stretch>
        </p:blipFill>
        <p:spPr>
          <a:xfrm>
            <a:off x="304403" y="336550"/>
            <a:ext cx="3467073" cy="2195813"/>
          </a:xfrm>
          <a:prstGeom prst="rect">
            <a:avLst/>
          </a:prstGeom>
        </p:spPr>
      </p:pic>
      <p:pic>
        <p:nvPicPr>
          <p:cNvPr id="15" name="Picture 14">
            <a:extLst>
              <a:ext uri="{FF2B5EF4-FFF2-40B4-BE49-F238E27FC236}">
                <a16:creationId xmlns:a16="http://schemas.microsoft.com/office/drawing/2014/main" id="{BB411588-4DFF-4434-95A8-99028662AC18}"/>
              </a:ext>
            </a:extLst>
          </p:cNvPr>
          <p:cNvPicPr>
            <a:picLocks noChangeAspect="1"/>
          </p:cNvPicPr>
          <p:nvPr/>
        </p:nvPicPr>
        <p:blipFill>
          <a:blip r:embed="rId5"/>
          <a:stretch>
            <a:fillRect/>
          </a:stretch>
        </p:blipFill>
        <p:spPr>
          <a:xfrm>
            <a:off x="8666231" y="331393"/>
            <a:ext cx="2565137" cy="2308623"/>
          </a:xfrm>
          <a:prstGeom prst="rect">
            <a:avLst/>
          </a:prstGeom>
        </p:spPr>
      </p:pic>
      <p:pic>
        <p:nvPicPr>
          <p:cNvPr id="1026" name="Picture 2" descr="BARNESVILLE, Ohio, 1900-1910's; First M.E. Church / HipPostcard">
            <a:extLst>
              <a:ext uri="{FF2B5EF4-FFF2-40B4-BE49-F238E27FC236}">
                <a16:creationId xmlns:a16="http://schemas.microsoft.com/office/drawing/2014/main" id="{04D10602-9755-4310-BF46-5403D0146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078" y="2809582"/>
            <a:ext cx="3753290" cy="24042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3C4140A-559E-40C3-A962-C905F8DE51F5}"/>
              </a:ext>
            </a:extLst>
          </p:cNvPr>
          <p:cNvPicPr>
            <a:picLocks noChangeAspect="1"/>
          </p:cNvPicPr>
          <p:nvPr/>
        </p:nvPicPr>
        <p:blipFill>
          <a:blip r:embed="rId7"/>
          <a:stretch>
            <a:fillRect/>
          </a:stretch>
        </p:blipFill>
        <p:spPr>
          <a:xfrm>
            <a:off x="4104640" y="331393"/>
            <a:ext cx="3637281" cy="2313780"/>
          </a:xfrm>
          <a:prstGeom prst="rect">
            <a:avLst/>
          </a:prstGeom>
        </p:spPr>
      </p:pic>
      <p:pic>
        <p:nvPicPr>
          <p:cNvPr id="21" name="Picture 20">
            <a:extLst>
              <a:ext uri="{FF2B5EF4-FFF2-40B4-BE49-F238E27FC236}">
                <a16:creationId xmlns:a16="http://schemas.microsoft.com/office/drawing/2014/main" id="{BEF161F3-4B7D-4689-A6A9-20917A8B4238}"/>
              </a:ext>
            </a:extLst>
          </p:cNvPr>
          <p:cNvPicPr>
            <a:picLocks noChangeAspect="1"/>
          </p:cNvPicPr>
          <p:nvPr/>
        </p:nvPicPr>
        <p:blipFill>
          <a:blip r:embed="rId8"/>
          <a:stretch>
            <a:fillRect/>
          </a:stretch>
        </p:blipFill>
        <p:spPr>
          <a:xfrm>
            <a:off x="3537796" y="2809583"/>
            <a:ext cx="3637281" cy="2404243"/>
          </a:xfrm>
          <a:prstGeom prst="rect">
            <a:avLst/>
          </a:prstGeom>
        </p:spPr>
      </p:pic>
      <p:pic>
        <p:nvPicPr>
          <p:cNvPr id="22" name="Picture 21">
            <a:extLst>
              <a:ext uri="{FF2B5EF4-FFF2-40B4-BE49-F238E27FC236}">
                <a16:creationId xmlns:a16="http://schemas.microsoft.com/office/drawing/2014/main" id="{AE0F0CCB-0F4A-41DE-A688-D7D72175CDE7}"/>
              </a:ext>
            </a:extLst>
          </p:cNvPr>
          <p:cNvPicPr>
            <a:picLocks noChangeAspect="1"/>
          </p:cNvPicPr>
          <p:nvPr/>
        </p:nvPicPr>
        <p:blipFill rotWithShape="1">
          <a:blip r:embed="rId9"/>
          <a:srcRect t="34217"/>
          <a:stretch/>
        </p:blipFill>
        <p:spPr>
          <a:xfrm>
            <a:off x="4182109" y="5213825"/>
            <a:ext cx="3827780" cy="1414282"/>
          </a:xfrm>
          <a:prstGeom prst="rect">
            <a:avLst/>
          </a:prstGeom>
        </p:spPr>
      </p:pic>
      <p:pic>
        <p:nvPicPr>
          <p:cNvPr id="25" name="Picture 24">
            <a:extLst>
              <a:ext uri="{FF2B5EF4-FFF2-40B4-BE49-F238E27FC236}">
                <a16:creationId xmlns:a16="http://schemas.microsoft.com/office/drawing/2014/main" id="{98EF96F4-0080-4ECC-8B41-C318C9362BEF}"/>
              </a:ext>
            </a:extLst>
          </p:cNvPr>
          <p:cNvPicPr>
            <a:picLocks noChangeAspect="1"/>
          </p:cNvPicPr>
          <p:nvPr/>
        </p:nvPicPr>
        <p:blipFill rotWithShape="1">
          <a:blip r:embed="rId10"/>
          <a:srcRect t="21097" b="16476"/>
          <a:stretch/>
        </p:blipFill>
        <p:spPr>
          <a:xfrm>
            <a:off x="304403" y="5200794"/>
            <a:ext cx="2286397" cy="1427314"/>
          </a:xfrm>
          <a:prstGeom prst="rect">
            <a:avLst/>
          </a:prstGeom>
        </p:spPr>
      </p:pic>
      <p:sp>
        <p:nvSpPr>
          <p:cNvPr id="26" name="Rectangle 25">
            <a:extLst>
              <a:ext uri="{FF2B5EF4-FFF2-40B4-BE49-F238E27FC236}">
                <a16:creationId xmlns:a16="http://schemas.microsoft.com/office/drawing/2014/main" id="{E64EAE06-20AC-4235-807E-D6AC8F393BA4}"/>
              </a:ext>
            </a:extLst>
          </p:cNvPr>
          <p:cNvSpPr/>
          <p:nvPr/>
        </p:nvSpPr>
        <p:spPr>
          <a:xfrm rot="19348852">
            <a:off x="2392105" y="2967335"/>
            <a:ext cx="7407797" cy="923330"/>
          </a:xfrm>
          <a:prstGeom prst="rect">
            <a:avLst/>
          </a:prstGeom>
          <a:solidFill>
            <a:schemeClr val="bg1">
              <a:lumMod val="95000"/>
            </a:schemeClr>
          </a:solid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Does it Really Matter?</a:t>
            </a:r>
          </a:p>
        </p:txBody>
      </p:sp>
    </p:spTree>
    <p:extLst>
      <p:ext uri="{BB962C8B-B14F-4D97-AF65-F5344CB8AC3E}">
        <p14:creationId xmlns:p14="http://schemas.microsoft.com/office/powerpoint/2010/main" val="161139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C000F-7F1A-41B7-AC72-E66C1633EC7A}"/>
              </a:ext>
            </a:extLst>
          </p:cNvPr>
          <p:cNvPicPr>
            <a:picLocks noChangeAspect="1"/>
          </p:cNvPicPr>
          <p:nvPr/>
        </p:nvPicPr>
        <p:blipFill>
          <a:blip r:embed="rId3"/>
          <a:stretch>
            <a:fillRect/>
          </a:stretch>
        </p:blipFill>
        <p:spPr>
          <a:xfrm>
            <a:off x="153592" y="145877"/>
            <a:ext cx="4498934" cy="6522701"/>
          </a:xfrm>
          <a:prstGeom prst="rect">
            <a:avLst/>
          </a:prstGeom>
        </p:spPr>
      </p:pic>
      <p:sp>
        <p:nvSpPr>
          <p:cNvPr id="22" name="Title 21">
            <a:extLst>
              <a:ext uri="{FF2B5EF4-FFF2-40B4-BE49-F238E27FC236}">
                <a16:creationId xmlns:a16="http://schemas.microsoft.com/office/drawing/2014/main" id="{6ACADE91-5C7D-48C8-9CFD-7308A380186E}"/>
              </a:ext>
            </a:extLst>
          </p:cNvPr>
          <p:cNvSpPr>
            <a:spLocks noGrp="1"/>
          </p:cNvSpPr>
          <p:nvPr>
            <p:ph type="title"/>
          </p:nvPr>
        </p:nvSpPr>
        <p:spPr>
          <a:xfrm>
            <a:off x="4876799" y="594028"/>
            <a:ext cx="11174186" cy="590931"/>
          </a:xfrm>
        </p:spPr>
        <p:txBody>
          <a:bodyPr/>
          <a:lstStyle/>
          <a:p>
            <a:r>
              <a:rPr lang="en-US" dirty="0"/>
              <a:t>John Bunting</a:t>
            </a:r>
          </a:p>
        </p:txBody>
      </p:sp>
      <p:pic>
        <p:nvPicPr>
          <p:cNvPr id="23" name="Picture 22">
            <a:extLst>
              <a:ext uri="{FF2B5EF4-FFF2-40B4-BE49-F238E27FC236}">
                <a16:creationId xmlns:a16="http://schemas.microsoft.com/office/drawing/2014/main" id="{430BB4FF-AE0F-4978-BA01-54CFF19EFC37}"/>
              </a:ext>
            </a:extLst>
          </p:cNvPr>
          <p:cNvPicPr>
            <a:picLocks noChangeAspect="1"/>
          </p:cNvPicPr>
          <p:nvPr/>
        </p:nvPicPr>
        <p:blipFill>
          <a:blip r:embed="rId4"/>
          <a:stretch>
            <a:fillRect/>
          </a:stretch>
        </p:blipFill>
        <p:spPr>
          <a:xfrm>
            <a:off x="3907972" y="1545497"/>
            <a:ext cx="8051708" cy="4718475"/>
          </a:xfrm>
          <a:prstGeom prst="rect">
            <a:avLst/>
          </a:prstGeom>
        </p:spPr>
      </p:pic>
      <p:pic>
        <p:nvPicPr>
          <p:cNvPr id="6" name="Picture 5">
            <a:extLst>
              <a:ext uri="{FF2B5EF4-FFF2-40B4-BE49-F238E27FC236}">
                <a16:creationId xmlns:a16="http://schemas.microsoft.com/office/drawing/2014/main" id="{DA3C6CBA-3055-4B7A-99FB-6DF0FC94E065}"/>
              </a:ext>
            </a:extLst>
          </p:cNvPr>
          <p:cNvPicPr>
            <a:picLocks noChangeAspect="1"/>
          </p:cNvPicPr>
          <p:nvPr/>
        </p:nvPicPr>
        <p:blipFill>
          <a:blip r:embed="rId5"/>
          <a:stretch>
            <a:fillRect/>
          </a:stretch>
        </p:blipFill>
        <p:spPr>
          <a:xfrm>
            <a:off x="9492900" y="322888"/>
            <a:ext cx="2420322" cy="3871296"/>
          </a:xfrm>
          <a:prstGeom prst="rect">
            <a:avLst/>
          </a:prstGeom>
        </p:spPr>
      </p:pic>
    </p:spTree>
    <p:extLst>
      <p:ext uri="{BB962C8B-B14F-4D97-AF65-F5344CB8AC3E}">
        <p14:creationId xmlns:p14="http://schemas.microsoft.com/office/powerpoint/2010/main" val="76620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C609C3E4-897A-4A70-B2F6-1ABA91BCEC44}"/>
              </a:ext>
            </a:extLst>
          </p:cNvPr>
          <p:cNvSpPr txBox="1">
            <a:spLocks/>
          </p:cNvSpPr>
          <p:nvPr/>
        </p:nvSpPr>
        <p:spPr>
          <a:xfrm>
            <a:off x="336551" y="1193056"/>
            <a:ext cx="7149559" cy="6283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14 Let not your heart be troubled: ye believe in God, believe also in me. 2 In my Father's house are many mansions: if it were not so, I would have told you. I go to prepare a place for you. 3 And if I go and prepare a place for you, I will come again, and receive you unto myself; that where I am, there ye may be also. 4 And whither I go ye know, and the way ye know. 5 Thomas saith unto him, Lord, we know not whither thou </a:t>
            </a:r>
            <a:r>
              <a:rPr lang="en-US" sz="2400" dirty="0" err="1"/>
              <a:t>goest</a:t>
            </a:r>
            <a:r>
              <a:rPr lang="en-US" sz="2400" dirty="0"/>
              <a:t>; and how can we know the way? 6 Jesus saith unto him, </a:t>
            </a:r>
            <a:r>
              <a:rPr lang="en-US" sz="3200" b="1" dirty="0"/>
              <a:t>I am the way, the truth, and the life: no man cometh unto the Father, but by me.</a:t>
            </a:r>
            <a:endParaRPr lang="en-US" sz="2400" b="1" dirty="0"/>
          </a:p>
        </p:txBody>
      </p:sp>
      <p:pic>
        <p:nvPicPr>
          <p:cNvPr id="12" name="Picture 11">
            <a:extLst>
              <a:ext uri="{FF2B5EF4-FFF2-40B4-BE49-F238E27FC236}">
                <a16:creationId xmlns:a16="http://schemas.microsoft.com/office/drawing/2014/main" id="{5C59DCDC-A7C3-443A-AD6C-7A3A9E8AAE86}"/>
              </a:ext>
            </a:extLst>
          </p:cNvPr>
          <p:cNvPicPr>
            <a:picLocks noChangeAspect="1"/>
          </p:cNvPicPr>
          <p:nvPr/>
        </p:nvPicPr>
        <p:blipFill rotWithShape="1">
          <a:blip r:embed="rId2"/>
          <a:srcRect l="6706" r="15775"/>
          <a:stretch/>
        </p:blipFill>
        <p:spPr>
          <a:xfrm>
            <a:off x="7486110" y="398305"/>
            <a:ext cx="4477289" cy="3843496"/>
          </a:xfrm>
          <a:prstGeom prst="rect">
            <a:avLst/>
          </a:prstGeom>
        </p:spPr>
      </p:pic>
      <p:sp>
        <p:nvSpPr>
          <p:cNvPr id="14" name="Title 13">
            <a:extLst>
              <a:ext uri="{FF2B5EF4-FFF2-40B4-BE49-F238E27FC236}">
                <a16:creationId xmlns:a16="http://schemas.microsoft.com/office/drawing/2014/main" id="{0CF2A981-958F-4552-9EDA-F26FA73E7203}"/>
              </a:ext>
            </a:extLst>
          </p:cNvPr>
          <p:cNvSpPr>
            <a:spLocks noGrp="1"/>
          </p:cNvSpPr>
          <p:nvPr>
            <p:ph type="title"/>
          </p:nvPr>
        </p:nvSpPr>
        <p:spPr/>
        <p:txBody>
          <a:bodyPr/>
          <a:lstStyle/>
          <a:p>
            <a:r>
              <a:rPr lang="en-US" dirty="0"/>
              <a:t>Jesus Said: </a:t>
            </a:r>
            <a:r>
              <a:rPr lang="en-US" sz="2800" dirty="0"/>
              <a:t>John 14</a:t>
            </a:r>
            <a:endParaRPr lang="en-US" dirty="0"/>
          </a:p>
        </p:txBody>
      </p:sp>
    </p:spTree>
    <p:extLst>
      <p:ext uri="{BB962C8B-B14F-4D97-AF65-F5344CB8AC3E}">
        <p14:creationId xmlns:p14="http://schemas.microsoft.com/office/powerpoint/2010/main" val="101949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9F71AE-FD8B-4EBB-A129-EF3C426752D4}"/>
              </a:ext>
            </a:extLst>
          </p:cNvPr>
          <p:cNvSpPr>
            <a:spLocks noGrp="1"/>
          </p:cNvSpPr>
          <p:nvPr>
            <p:ph type="title"/>
          </p:nvPr>
        </p:nvSpPr>
        <p:spPr>
          <a:xfrm>
            <a:off x="263339" y="335299"/>
            <a:ext cx="11174186" cy="590931"/>
          </a:xfrm>
        </p:spPr>
        <p:txBody>
          <a:bodyPr/>
          <a:lstStyle/>
          <a:p>
            <a:r>
              <a:rPr lang="en-US" dirty="0"/>
              <a:t>Lucetta Morris</a:t>
            </a:r>
          </a:p>
        </p:txBody>
      </p:sp>
      <p:sp>
        <p:nvSpPr>
          <p:cNvPr id="19" name="TextBox 18">
            <a:extLst>
              <a:ext uri="{FF2B5EF4-FFF2-40B4-BE49-F238E27FC236}">
                <a16:creationId xmlns:a16="http://schemas.microsoft.com/office/drawing/2014/main" id="{3C186B97-6B74-4E18-BE6A-CA6AE9F672C8}"/>
              </a:ext>
            </a:extLst>
          </p:cNvPr>
          <p:cNvSpPr txBox="1"/>
          <p:nvPr/>
        </p:nvSpPr>
        <p:spPr>
          <a:xfrm>
            <a:off x="308221" y="926230"/>
            <a:ext cx="11295950" cy="3170099"/>
          </a:xfrm>
          <a:prstGeom prst="rect">
            <a:avLst/>
          </a:prstGeom>
          <a:noFill/>
        </p:spPr>
        <p:txBody>
          <a:bodyPr wrap="square">
            <a:spAutoFit/>
          </a:bodyPr>
          <a:lstStyle/>
          <a:p>
            <a:pPr eaLnBrk="1" hangingPunct="1"/>
            <a:r>
              <a:rPr lang="en-US" altLang="en-US" sz="2000" dirty="0"/>
              <a:t>Lucetta Bunting nee Morris</a:t>
            </a:r>
          </a:p>
          <a:p>
            <a:pPr eaLnBrk="1" hangingPunct="1"/>
            <a:endParaRPr lang="en-US" altLang="en-US" sz="2000" dirty="0"/>
          </a:p>
          <a:p>
            <a:pPr eaLnBrk="1" hangingPunct="1"/>
            <a:r>
              <a:rPr lang="en-US" altLang="en-US" sz="2000" dirty="0"/>
              <a:t>Source: from the Florence Wilson scrapbooks at the Barnesville, Ohio, Library; July, 1939</a:t>
            </a:r>
          </a:p>
          <a:p>
            <a:pPr eaLnBrk="1" hangingPunct="1"/>
            <a:endParaRPr lang="en-US" altLang="en-US" sz="2000" dirty="0"/>
          </a:p>
          <a:p>
            <a:pPr eaLnBrk="1" hangingPunct="1"/>
            <a:r>
              <a:rPr lang="en-US" altLang="en-US" sz="2000" dirty="0"/>
              <a:t>        The death of Mrs. John W. Bunting highly esteemed Highland Ave. resident occurred at her home early Tuesday morning following an illness of several weeks.</a:t>
            </a:r>
          </a:p>
          <a:p>
            <a:pPr eaLnBrk="1" hangingPunct="1"/>
            <a:endParaRPr lang="en-US" altLang="en-US" sz="2000" dirty="0"/>
          </a:p>
          <a:p>
            <a:pPr eaLnBrk="1" hangingPunct="1"/>
            <a:r>
              <a:rPr lang="en-US" altLang="en-US" sz="2000" dirty="0"/>
              <a:t>        Lucetta Morris Bunting, a daughter of Thomas and Caroline Morris was born Feb. 11, 1872 in Monroe County where she lived in early life. </a:t>
            </a:r>
            <a:r>
              <a:rPr lang="en-US" altLang="en-US" sz="2000" b="1" dirty="0"/>
              <a:t>She had been a lifelong member of the Church of Christ and was zealous in her belief. </a:t>
            </a:r>
            <a:endParaRPr lang="en-US" sz="2000" dirty="0"/>
          </a:p>
        </p:txBody>
      </p:sp>
      <p:pic>
        <p:nvPicPr>
          <p:cNvPr id="2" name="Picture 1">
            <a:extLst>
              <a:ext uri="{FF2B5EF4-FFF2-40B4-BE49-F238E27FC236}">
                <a16:creationId xmlns:a16="http://schemas.microsoft.com/office/drawing/2014/main" id="{ACE6AB93-6D50-494E-AF83-EBE6E3EBEA91}"/>
              </a:ext>
            </a:extLst>
          </p:cNvPr>
          <p:cNvPicPr>
            <a:picLocks noChangeAspect="1"/>
          </p:cNvPicPr>
          <p:nvPr/>
        </p:nvPicPr>
        <p:blipFill rotWithShape="1">
          <a:blip r:embed="rId3"/>
          <a:srcRect t="6985" r="47235" b="39046"/>
          <a:stretch/>
        </p:blipFill>
        <p:spPr>
          <a:xfrm>
            <a:off x="4004902" y="4322828"/>
            <a:ext cx="1780214" cy="1865911"/>
          </a:xfrm>
          <a:prstGeom prst="ellipse">
            <a:avLst/>
          </a:prstGeom>
        </p:spPr>
      </p:pic>
      <p:pic>
        <p:nvPicPr>
          <p:cNvPr id="4" name="Picture 3">
            <a:extLst>
              <a:ext uri="{FF2B5EF4-FFF2-40B4-BE49-F238E27FC236}">
                <a16:creationId xmlns:a16="http://schemas.microsoft.com/office/drawing/2014/main" id="{6644A0D7-146F-4BDD-8144-A4040ABCAA08}"/>
              </a:ext>
            </a:extLst>
          </p:cNvPr>
          <p:cNvPicPr>
            <a:picLocks noChangeAspect="1"/>
          </p:cNvPicPr>
          <p:nvPr/>
        </p:nvPicPr>
        <p:blipFill rotWithShape="1">
          <a:blip r:embed="rId4"/>
          <a:srcRect l="17999" t="20345" r="51612" b="46308"/>
          <a:stretch/>
        </p:blipFill>
        <p:spPr>
          <a:xfrm>
            <a:off x="2108868" y="4376056"/>
            <a:ext cx="1780214" cy="1810329"/>
          </a:xfrm>
          <a:prstGeom prst="ellipse">
            <a:avLst/>
          </a:prstGeom>
        </p:spPr>
      </p:pic>
      <p:pic>
        <p:nvPicPr>
          <p:cNvPr id="5" name="Picture 4">
            <a:extLst>
              <a:ext uri="{FF2B5EF4-FFF2-40B4-BE49-F238E27FC236}">
                <a16:creationId xmlns:a16="http://schemas.microsoft.com/office/drawing/2014/main" id="{E4371707-A5CE-495C-ADC3-2BC5DC3D560B}"/>
              </a:ext>
            </a:extLst>
          </p:cNvPr>
          <p:cNvPicPr>
            <a:picLocks noChangeAspect="1"/>
          </p:cNvPicPr>
          <p:nvPr/>
        </p:nvPicPr>
        <p:blipFill rotWithShape="1">
          <a:blip r:embed="rId5"/>
          <a:srcRect l="58158" t="5890" r="1989" b="59193"/>
          <a:stretch/>
        </p:blipFill>
        <p:spPr>
          <a:xfrm>
            <a:off x="5900936" y="4282133"/>
            <a:ext cx="1863388" cy="1916786"/>
          </a:xfrm>
          <a:prstGeom prst="ellipse">
            <a:avLst/>
          </a:prstGeom>
        </p:spPr>
      </p:pic>
      <p:pic>
        <p:nvPicPr>
          <p:cNvPr id="8" name="Picture 7">
            <a:extLst>
              <a:ext uri="{FF2B5EF4-FFF2-40B4-BE49-F238E27FC236}">
                <a16:creationId xmlns:a16="http://schemas.microsoft.com/office/drawing/2014/main" id="{A3507FE0-7FA3-4AC2-A7E8-5296DAA6664D}"/>
              </a:ext>
            </a:extLst>
          </p:cNvPr>
          <p:cNvPicPr>
            <a:picLocks noChangeAspect="1"/>
          </p:cNvPicPr>
          <p:nvPr/>
        </p:nvPicPr>
        <p:blipFill rotWithShape="1">
          <a:blip r:embed="rId6"/>
          <a:srcRect l="70097" t="53102" r="16049" b="28286"/>
          <a:stretch/>
        </p:blipFill>
        <p:spPr>
          <a:xfrm>
            <a:off x="176253" y="4453805"/>
            <a:ext cx="1780214" cy="1654832"/>
          </a:xfrm>
          <a:prstGeom prst="ellipse">
            <a:avLst/>
          </a:prstGeom>
        </p:spPr>
      </p:pic>
      <p:pic>
        <p:nvPicPr>
          <p:cNvPr id="9" name="Picture 8">
            <a:extLst>
              <a:ext uri="{FF2B5EF4-FFF2-40B4-BE49-F238E27FC236}">
                <a16:creationId xmlns:a16="http://schemas.microsoft.com/office/drawing/2014/main" id="{E0996A76-B60C-456B-88CE-1298BEA986BE}"/>
              </a:ext>
            </a:extLst>
          </p:cNvPr>
          <p:cNvPicPr>
            <a:picLocks noChangeAspect="1"/>
          </p:cNvPicPr>
          <p:nvPr/>
        </p:nvPicPr>
        <p:blipFill rotWithShape="1">
          <a:blip r:embed="rId7"/>
          <a:srcRect l="17262" t="22122" r="36392" b="37174"/>
          <a:stretch/>
        </p:blipFill>
        <p:spPr>
          <a:xfrm>
            <a:off x="7880144" y="4133787"/>
            <a:ext cx="1940329" cy="2052598"/>
          </a:xfrm>
          <a:prstGeom prst="ellipse">
            <a:avLst/>
          </a:prstGeom>
        </p:spPr>
      </p:pic>
      <p:pic>
        <p:nvPicPr>
          <p:cNvPr id="11" name="Picture 10">
            <a:extLst>
              <a:ext uri="{FF2B5EF4-FFF2-40B4-BE49-F238E27FC236}">
                <a16:creationId xmlns:a16="http://schemas.microsoft.com/office/drawing/2014/main" id="{B648C1E7-8CF1-42B1-8658-086D4C3E2DE5}"/>
              </a:ext>
            </a:extLst>
          </p:cNvPr>
          <p:cNvPicPr>
            <a:picLocks noChangeAspect="1"/>
          </p:cNvPicPr>
          <p:nvPr/>
        </p:nvPicPr>
        <p:blipFill rotWithShape="1">
          <a:blip r:embed="rId8"/>
          <a:srcRect l="27140" t="9908" r="32617" b="62382"/>
          <a:stretch/>
        </p:blipFill>
        <p:spPr>
          <a:xfrm>
            <a:off x="9959775" y="4292176"/>
            <a:ext cx="1839687" cy="1900380"/>
          </a:xfrm>
          <a:prstGeom prst="ellipse">
            <a:avLst/>
          </a:prstGeom>
        </p:spPr>
      </p:pic>
      <p:sp>
        <p:nvSpPr>
          <p:cNvPr id="12" name="TextBox 11">
            <a:extLst>
              <a:ext uri="{FF2B5EF4-FFF2-40B4-BE49-F238E27FC236}">
                <a16:creationId xmlns:a16="http://schemas.microsoft.com/office/drawing/2014/main" id="{A8443B46-1B35-4540-9673-3EFFEE2B3173}"/>
              </a:ext>
            </a:extLst>
          </p:cNvPr>
          <p:cNvSpPr txBox="1"/>
          <p:nvPr/>
        </p:nvSpPr>
        <p:spPr>
          <a:xfrm>
            <a:off x="4004902" y="6291943"/>
            <a:ext cx="4377098" cy="369332"/>
          </a:xfrm>
          <a:prstGeom prst="rect">
            <a:avLst/>
          </a:prstGeom>
          <a:noFill/>
        </p:spPr>
        <p:txBody>
          <a:bodyPr wrap="square" rtlCol="0">
            <a:spAutoFit/>
          </a:bodyPr>
          <a:lstStyle/>
          <a:p>
            <a:pPr algn="ctr"/>
            <a:r>
              <a:rPr lang="en-US" b="1" dirty="0"/>
              <a:t>Almost 150 years</a:t>
            </a:r>
          </a:p>
        </p:txBody>
      </p:sp>
    </p:spTree>
    <p:extLst>
      <p:ext uri="{BB962C8B-B14F-4D97-AF65-F5344CB8AC3E}">
        <p14:creationId xmlns:p14="http://schemas.microsoft.com/office/powerpoint/2010/main" val="134538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71378" y="399406"/>
            <a:ext cx="9666514" cy="746846"/>
          </a:xfrm>
        </p:spPr>
        <p:txBody>
          <a:bodyPr/>
          <a:lstStyle/>
          <a:p>
            <a:r>
              <a:rPr lang="en-US" dirty="0"/>
              <a:t>Introduction</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571378" y="1505481"/>
            <a:ext cx="11496628" cy="3172150"/>
          </a:xfrm>
        </p:spPr>
        <p:txBody>
          <a:bodyPr/>
          <a:lstStyle/>
          <a:p>
            <a:pPr marL="285750" indent="-285750">
              <a:buFont typeface="Arial" panose="020B0604020202020204" pitchFamily="34" charset="0"/>
              <a:buChar char="•"/>
            </a:pPr>
            <a:r>
              <a:rPr lang="en-US" sz="2400" b="1" dirty="0"/>
              <a:t>I never questioned the truth I was taught when I was younger</a:t>
            </a:r>
          </a:p>
          <a:p>
            <a:pPr marL="285750" indent="-285750">
              <a:buFont typeface="Arial" panose="020B0604020202020204" pitchFamily="34" charset="0"/>
              <a:buChar char="•"/>
            </a:pPr>
            <a:r>
              <a:rPr lang="en-US" sz="2400" b="1" dirty="0"/>
              <a:t>I trusted my parents and the teachers and preachers </a:t>
            </a:r>
          </a:p>
          <a:p>
            <a:pPr marL="285750" indent="-285750">
              <a:buFont typeface="Arial" panose="020B0604020202020204" pitchFamily="34" charset="0"/>
              <a:buChar char="•"/>
            </a:pPr>
            <a:r>
              <a:rPr lang="en-US" sz="2400" b="1" dirty="0"/>
              <a:t>It wasn’t until I fell in love with someone who also loved the truth and believed what she was doing was right, did I truly began to dig and seek and question</a:t>
            </a:r>
          </a:p>
          <a:p>
            <a:pPr marL="285750" indent="-285750">
              <a:buFont typeface="Arial" panose="020B0604020202020204" pitchFamily="34" charset="0"/>
              <a:buChar char="•"/>
            </a:pPr>
            <a:r>
              <a:rPr lang="en-US" sz="2400" b="1" dirty="0"/>
              <a:t>There are many of our children who now find themselves in a similar position </a:t>
            </a:r>
          </a:p>
          <a:p>
            <a:pPr marL="285750" indent="-285750">
              <a:buFont typeface="Arial" panose="020B0604020202020204" pitchFamily="34" charset="0"/>
              <a:buChar char="•"/>
            </a:pPr>
            <a:r>
              <a:rPr lang="en-US" sz="2400" b="1" dirty="0"/>
              <a:t>Begin asking themselves “Does it really truly matter”?</a:t>
            </a:r>
            <a:endParaRPr lang="en-US" sz="2000" b="1" dirty="0"/>
          </a:p>
        </p:txBody>
      </p:sp>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4</a:t>
            </a:fld>
            <a:endParaRPr lang="en-US" b="1" dirty="0">
              <a:solidFill>
                <a:schemeClr val="bg1"/>
              </a:solidFill>
            </a:endParaRPr>
          </a:p>
        </p:txBody>
      </p:sp>
      <p:pic>
        <p:nvPicPr>
          <p:cNvPr id="9" name="Picture Placeholder 8">
            <a:extLst>
              <a:ext uri="{FF2B5EF4-FFF2-40B4-BE49-F238E27FC236}">
                <a16:creationId xmlns:a16="http://schemas.microsoft.com/office/drawing/2014/main" id="{79F22FEC-9A11-4659-A799-994887B2690B}"/>
              </a:ext>
            </a:extLst>
          </p:cNvPr>
          <p:cNvPicPr>
            <a:picLocks noGrp="1" noChangeAspect="1"/>
          </p:cNvPicPr>
          <p:nvPr>
            <p:ph type="pic" sz="quarter" idx="13"/>
          </p:nvPr>
        </p:nvPicPr>
        <p:blipFill rotWithShape="1">
          <a:blip r:embed="rId3"/>
          <a:srcRect t="22355" b="22355"/>
          <a:stretch/>
        </p:blipFill>
        <p:spPr/>
      </p:pic>
    </p:spTree>
    <p:extLst>
      <p:ext uri="{BB962C8B-B14F-4D97-AF65-F5344CB8AC3E}">
        <p14:creationId xmlns:p14="http://schemas.microsoft.com/office/powerpoint/2010/main" val="3159085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631F94CC-D00A-4DEB-9837-764696073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03" y="2809583"/>
            <a:ext cx="3073550" cy="23062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57491E-F200-41B8-99D1-8E1F53EE9D94}"/>
              </a:ext>
            </a:extLst>
          </p:cNvPr>
          <p:cNvPicPr>
            <a:picLocks noChangeAspect="1"/>
          </p:cNvPicPr>
          <p:nvPr/>
        </p:nvPicPr>
        <p:blipFill>
          <a:blip r:embed="rId4"/>
          <a:stretch>
            <a:fillRect/>
          </a:stretch>
        </p:blipFill>
        <p:spPr>
          <a:xfrm>
            <a:off x="304403" y="336550"/>
            <a:ext cx="3467073" cy="2195813"/>
          </a:xfrm>
          <a:prstGeom prst="rect">
            <a:avLst/>
          </a:prstGeom>
        </p:spPr>
      </p:pic>
      <p:pic>
        <p:nvPicPr>
          <p:cNvPr id="15" name="Picture 14">
            <a:extLst>
              <a:ext uri="{FF2B5EF4-FFF2-40B4-BE49-F238E27FC236}">
                <a16:creationId xmlns:a16="http://schemas.microsoft.com/office/drawing/2014/main" id="{BB411588-4DFF-4434-95A8-99028662AC18}"/>
              </a:ext>
            </a:extLst>
          </p:cNvPr>
          <p:cNvPicPr>
            <a:picLocks noChangeAspect="1"/>
          </p:cNvPicPr>
          <p:nvPr/>
        </p:nvPicPr>
        <p:blipFill>
          <a:blip r:embed="rId5"/>
          <a:stretch>
            <a:fillRect/>
          </a:stretch>
        </p:blipFill>
        <p:spPr>
          <a:xfrm>
            <a:off x="8666231" y="331393"/>
            <a:ext cx="2565137" cy="2308623"/>
          </a:xfrm>
          <a:prstGeom prst="rect">
            <a:avLst/>
          </a:prstGeom>
        </p:spPr>
      </p:pic>
      <p:pic>
        <p:nvPicPr>
          <p:cNvPr id="1026" name="Picture 2" descr="BARNESVILLE, Ohio, 1900-1910's; First M.E. Church / HipPostcard">
            <a:extLst>
              <a:ext uri="{FF2B5EF4-FFF2-40B4-BE49-F238E27FC236}">
                <a16:creationId xmlns:a16="http://schemas.microsoft.com/office/drawing/2014/main" id="{04D10602-9755-4310-BF46-5403D0146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078" y="2809582"/>
            <a:ext cx="3753290" cy="24042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3C4140A-559E-40C3-A962-C905F8DE51F5}"/>
              </a:ext>
            </a:extLst>
          </p:cNvPr>
          <p:cNvPicPr>
            <a:picLocks noChangeAspect="1"/>
          </p:cNvPicPr>
          <p:nvPr/>
        </p:nvPicPr>
        <p:blipFill>
          <a:blip r:embed="rId7"/>
          <a:stretch>
            <a:fillRect/>
          </a:stretch>
        </p:blipFill>
        <p:spPr>
          <a:xfrm>
            <a:off x="4104640" y="331393"/>
            <a:ext cx="3637281" cy="2313780"/>
          </a:xfrm>
          <a:prstGeom prst="rect">
            <a:avLst/>
          </a:prstGeom>
        </p:spPr>
      </p:pic>
      <p:pic>
        <p:nvPicPr>
          <p:cNvPr id="21" name="Picture 20">
            <a:extLst>
              <a:ext uri="{FF2B5EF4-FFF2-40B4-BE49-F238E27FC236}">
                <a16:creationId xmlns:a16="http://schemas.microsoft.com/office/drawing/2014/main" id="{BEF161F3-4B7D-4689-A6A9-20917A8B4238}"/>
              </a:ext>
            </a:extLst>
          </p:cNvPr>
          <p:cNvPicPr>
            <a:picLocks noChangeAspect="1"/>
          </p:cNvPicPr>
          <p:nvPr/>
        </p:nvPicPr>
        <p:blipFill>
          <a:blip r:embed="rId8"/>
          <a:stretch>
            <a:fillRect/>
          </a:stretch>
        </p:blipFill>
        <p:spPr>
          <a:xfrm>
            <a:off x="3537796" y="2809583"/>
            <a:ext cx="3637281" cy="2404243"/>
          </a:xfrm>
          <a:prstGeom prst="rect">
            <a:avLst/>
          </a:prstGeom>
        </p:spPr>
      </p:pic>
      <p:pic>
        <p:nvPicPr>
          <p:cNvPr id="22" name="Picture 21">
            <a:extLst>
              <a:ext uri="{FF2B5EF4-FFF2-40B4-BE49-F238E27FC236}">
                <a16:creationId xmlns:a16="http://schemas.microsoft.com/office/drawing/2014/main" id="{AE0F0CCB-0F4A-41DE-A688-D7D72175CDE7}"/>
              </a:ext>
            </a:extLst>
          </p:cNvPr>
          <p:cNvPicPr>
            <a:picLocks noChangeAspect="1"/>
          </p:cNvPicPr>
          <p:nvPr/>
        </p:nvPicPr>
        <p:blipFill rotWithShape="1">
          <a:blip r:embed="rId9"/>
          <a:srcRect t="34217"/>
          <a:stretch/>
        </p:blipFill>
        <p:spPr>
          <a:xfrm>
            <a:off x="4182109" y="5213825"/>
            <a:ext cx="3827780" cy="1414282"/>
          </a:xfrm>
          <a:prstGeom prst="rect">
            <a:avLst/>
          </a:prstGeom>
        </p:spPr>
      </p:pic>
      <p:pic>
        <p:nvPicPr>
          <p:cNvPr id="25" name="Picture 24">
            <a:extLst>
              <a:ext uri="{FF2B5EF4-FFF2-40B4-BE49-F238E27FC236}">
                <a16:creationId xmlns:a16="http://schemas.microsoft.com/office/drawing/2014/main" id="{98EF96F4-0080-4ECC-8B41-C318C9362BEF}"/>
              </a:ext>
            </a:extLst>
          </p:cNvPr>
          <p:cNvPicPr>
            <a:picLocks noChangeAspect="1"/>
          </p:cNvPicPr>
          <p:nvPr/>
        </p:nvPicPr>
        <p:blipFill rotWithShape="1">
          <a:blip r:embed="rId10"/>
          <a:srcRect t="21097" b="16476"/>
          <a:stretch/>
        </p:blipFill>
        <p:spPr>
          <a:xfrm>
            <a:off x="304403" y="5200794"/>
            <a:ext cx="2286397" cy="1427314"/>
          </a:xfrm>
          <a:prstGeom prst="rect">
            <a:avLst/>
          </a:prstGeom>
        </p:spPr>
      </p:pic>
      <p:sp>
        <p:nvSpPr>
          <p:cNvPr id="26" name="Rectangle 25">
            <a:extLst>
              <a:ext uri="{FF2B5EF4-FFF2-40B4-BE49-F238E27FC236}">
                <a16:creationId xmlns:a16="http://schemas.microsoft.com/office/drawing/2014/main" id="{E64EAE06-20AC-4235-807E-D6AC8F393BA4}"/>
              </a:ext>
            </a:extLst>
          </p:cNvPr>
          <p:cNvSpPr/>
          <p:nvPr/>
        </p:nvSpPr>
        <p:spPr>
          <a:xfrm rot="19348852">
            <a:off x="2392105" y="2967335"/>
            <a:ext cx="7407797" cy="923330"/>
          </a:xfrm>
          <a:prstGeom prst="rect">
            <a:avLst/>
          </a:prstGeom>
          <a:solidFill>
            <a:schemeClr val="bg1">
              <a:lumMod val="95000"/>
            </a:schemeClr>
          </a:solid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Does it Really Matter?</a:t>
            </a:r>
          </a:p>
        </p:txBody>
      </p:sp>
    </p:spTree>
    <p:extLst>
      <p:ext uri="{BB962C8B-B14F-4D97-AF65-F5344CB8AC3E}">
        <p14:creationId xmlns:p14="http://schemas.microsoft.com/office/powerpoint/2010/main" val="35504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464E-EFA8-47A7-B282-497E55139A63}"/>
              </a:ext>
            </a:extLst>
          </p:cNvPr>
          <p:cNvSpPr>
            <a:spLocks noGrp="1"/>
          </p:cNvSpPr>
          <p:nvPr>
            <p:ph type="title"/>
          </p:nvPr>
        </p:nvSpPr>
        <p:spPr/>
        <p:txBody>
          <a:bodyPr/>
          <a:lstStyle/>
          <a:p>
            <a:r>
              <a:rPr lang="en-US" dirty="0"/>
              <a:t>Turks and Caicos Church of Christ</a:t>
            </a:r>
          </a:p>
        </p:txBody>
      </p:sp>
      <p:sp>
        <p:nvSpPr>
          <p:cNvPr id="3" name="Content Placeholder 2">
            <a:extLst>
              <a:ext uri="{FF2B5EF4-FFF2-40B4-BE49-F238E27FC236}">
                <a16:creationId xmlns:a16="http://schemas.microsoft.com/office/drawing/2014/main" id="{6129F1E7-80EB-4E16-A287-C4A332545C3A}"/>
              </a:ext>
            </a:extLst>
          </p:cNvPr>
          <p:cNvSpPr>
            <a:spLocks noGrp="1"/>
          </p:cNvSpPr>
          <p:nvPr>
            <p:ph idx="1"/>
          </p:nvPr>
        </p:nvSpPr>
        <p:spPr>
          <a:xfrm>
            <a:off x="5867401" y="1587687"/>
            <a:ext cx="8030935" cy="4770098"/>
          </a:xfrm>
        </p:spPr>
        <p:txBody>
          <a:bodyPr/>
          <a:lstStyle/>
          <a:p>
            <a:endParaRPr lang="en-US"/>
          </a:p>
        </p:txBody>
      </p:sp>
      <p:pic>
        <p:nvPicPr>
          <p:cNvPr id="4" name="Picture 3">
            <a:extLst>
              <a:ext uri="{FF2B5EF4-FFF2-40B4-BE49-F238E27FC236}">
                <a16:creationId xmlns:a16="http://schemas.microsoft.com/office/drawing/2014/main" id="{40D1FCC0-A01E-477B-A8BA-1C77494F8D74}"/>
              </a:ext>
            </a:extLst>
          </p:cNvPr>
          <p:cNvPicPr>
            <a:picLocks noChangeAspect="1"/>
          </p:cNvPicPr>
          <p:nvPr/>
        </p:nvPicPr>
        <p:blipFill>
          <a:blip r:embed="rId3"/>
          <a:stretch>
            <a:fillRect/>
          </a:stretch>
        </p:blipFill>
        <p:spPr>
          <a:xfrm>
            <a:off x="545713" y="1306547"/>
            <a:ext cx="7366829" cy="4125424"/>
          </a:xfrm>
          <a:prstGeom prst="rect">
            <a:avLst/>
          </a:prstGeom>
        </p:spPr>
      </p:pic>
      <p:pic>
        <p:nvPicPr>
          <p:cNvPr id="6" name="Picture 5">
            <a:extLst>
              <a:ext uri="{FF2B5EF4-FFF2-40B4-BE49-F238E27FC236}">
                <a16:creationId xmlns:a16="http://schemas.microsoft.com/office/drawing/2014/main" id="{86F717B9-303A-43AD-93DD-30030E5F5D29}"/>
              </a:ext>
            </a:extLst>
          </p:cNvPr>
          <p:cNvPicPr>
            <a:picLocks noChangeAspect="1"/>
          </p:cNvPicPr>
          <p:nvPr/>
        </p:nvPicPr>
        <p:blipFill>
          <a:blip r:embed="rId4"/>
          <a:stretch>
            <a:fillRect/>
          </a:stretch>
        </p:blipFill>
        <p:spPr>
          <a:xfrm>
            <a:off x="2893318" y="4026960"/>
            <a:ext cx="4762567" cy="2486705"/>
          </a:xfrm>
          <a:prstGeom prst="rect">
            <a:avLst/>
          </a:prstGeom>
        </p:spPr>
      </p:pic>
      <p:pic>
        <p:nvPicPr>
          <p:cNvPr id="8" name="Picture 7">
            <a:extLst>
              <a:ext uri="{FF2B5EF4-FFF2-40B4-BE49-F238E27FC236}">
                <a16:creationId xmlns:a16="http://schemas.microsoft.com/office/drawing/2014/main" id="{CD2649D8-9556-40D5-8B79-BAFF10A0E633}"/>
              </a:ext>
            </a:extLst>
          </p:cNvPr>
          <p:cNvPicPr>
            <a:picLocks noChangeAspect="1"/>
          </p:cNvPicPr>
          <p:nvPr/>
        </p:nvPicPr>
        <p:blipFill>
          <a:blip r:embed="rId5"/>
          <a:stretch>
            <a:fillRect/>
          </a:stretch>
        </p:blipFill>
        <p:spPr>
          <a:xfrm>
            <a:off x="8189118" y="417890"/>
            <a:ext cx="3387499" cy="6022220"/>
          </a:xfrm>
          <a:prstGeom prst="rect">
            <a:avLst/>
          </a:prstGeom>
        </p:spPr>
      </p:pic>
    </p:spTree>
    <p:extLst>
      <p:ext uri="{BB962C8B-B14F-4D97-AF65-F5344CB8AC3E}">
        <p14:creationId xmlns:p14="http://schemas.microsoft.com/office/powerpoint/2010/main" val="15843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AEC2E9-DDEB-4089-8D41-63D41A30BA04}"/>
              </a:ext>
            </a:extLst>
          </p:cNvPr>
          <p:cNvSpPr>
            <a:spLocks noGrp="1"/>
          </p:cNvSpPr>
          <p:nvPr>
            <p:ph type="subTitle" idx="1"/>
          </p:nvPr>
        </p:nvSpPr>
        <p:spPr>
          <a:xfrm>
            <a:off x="782959" y="4683644"/>
            <a:ext cx="9144000" cy="1990288"/>
          </a:xfrm>
        </p:spPr>
        <p:txBody>
          <a:bodyPr/>
          <a:lstStyle/>
          <a:p>
            <a:pPr marL="457200" indent="-457200">
              <a:buAutoNum type="arabicParenR"/>
            </a:pPr>
            <a:r>
              <a:rPr lang="en-US" sz="2000" b="1" dirty="0"/>
              <a:t>The importance that we attend the right church</a:t>
            </a:r>
          </a:p>
          <a:p>
            <a:pPr marL="457200" indent="-457200">
              <a:buAutoNum type="arabicParenR"/>
            </a:pPr>
            <a:r>
              <a:rPr lang="en-US" sz="2000" b="1" dirty="0"/>
              <a:t>The importance of the TRUTH and our desire for it</a:t>
            </a:r>
          </a:p>
          <a:p>
            <a:pPr marL="457200" indent="-457200">
              <a:buAutoNum type="arabicParenR"/>
            </a:pPr>
            <a:r>
              <a:rPr lang="en-US" sz="2000" b="1" dirty="0"/>
              <a:t>God’s attitude toward doing things right</a:t>
            </a:r>
          </a:p>
          <a:p>
            <a:pPr marL="457200" indent="-457200">
              <a:buAutoNum type="arabicParenR"/>
            </a:pPr>
            <a:r>
              <a:rPr lang="en-US" sz="2000" b="1" dirty="0"/>
              <a:t>God’s attitude toward details</a:t>
            </a:r>
          </a:p>
          <a:p>
            <a:pPr marL="457200" indent="-457200">
              <a:buAutoNum type="arabicParenR"/>
            </a:pPr>
            <a:r>
              <a:rPr lang="en-US" sz="2000" b="1" dirty="0"/>
              <a:t>Who will not be saved</a:t>
            </a:r>
          </a:p>
        </p:txBody>
      </p:sp>
      <p:sp>
        <p:nvSpPr>
          <p:cNvPr id="4" name="Title 3">
            <a:extLst>
              <a:ext uri="{FF2B5EF4-FFF2-40B4-BE49-F238E27FC236}">
                <a16:creationId xmlns:a16="http://schemas.microsoft.com/office/drawing/2014/main" id="{32CCF71F-2F22-4145-8B56-B4A90BF0C9A7}"/>
              </a:ext>
            </a:extLst>
          </p:cNvPr>
          <p:cNvSpPr>
            <a:spLocks noGrp="1"/>
          </p:cNvSpPr>
          <p:nvPr>
            <p:ph type="ctrTitle"/>
          </p:nvPr>
        </p:nvSpPr>
        <p:spPr>
          <a:xfrm>
            <a:off x="563879" y="3962401"/>
            <a:ext cx="10607040" cy="701731"/>
          </a:xfrm>
        </p:spPr>
        <p:txBody>
          <a:bodyPr/>
          <a:lstStyle/>
          <a:p>
            <a:r>
              <a:rPr lang="en-US" dirty="0"/>
              <a:t>Does it Really Matter</a:t>
            </a:r>
          </a:p>
        </p:txBody>
      </p:sp>
      <p:pic>
        <p:nvPicPr>
          <p:cNvPr id="8" name="Picture Placeholder 7">
            <a:extLst>
              <a:ext uri="{FF2B5EF4-FFF2-40B4-BE49-F238E27FC236}">
                <a16:creationId xmlns:a16="http://schemas.microsoft.com/office/drawing/2014/main" id="{4625C8DA-2DA3-4364-B77B-76E924DF8EA4}"/>
              </a:ext>
            </a:extLst>
          </p:cNvPr>
          <p:cNvPicPr>
            <a:picLocks noGrp="1" noChangeAspect="1"/>
          </p:cNvPicPr>
          <p:nvPr>
            <p:ph type="pic" sz="quarter" idx="11"/>
          </p:nvPr>
        </p:nvPicPr>
        <p:blipFill rotWithShape="1">
          <a:blip r:embed="rId3"/>
          <a:srcRect t="6013" b="6013"/>
          <a:stretch/>
        </p:blipFill>
        <p:spPr>
          <a:xfrm>
            <a:off x="0" y="1"/>
            <a:ext cx="12191999" cy="3962400"/>
          </a:xfrm>
        </p:spPr>
      </p:pic>
      <p:sp>
        <p:nvSpPr>
          <p:cNvPr id="9" name="Rectangle 8">
            <a:extLst>
              <a:ext uri="{FF2B5EF4-FFF2-40B4-BE49-F238E27FC236}">
                <a16:creationId xmlns:a16="http://schemas.microsoft.com/office/drawing/2014/main" id="{2C9DF83E-A39A-4981-B280-DF366497508E}"/>
              </a:ext>
            </a:extLst>
          </p:cNvPr>
          <p:cNvSpPr/>
          <p:nvPr/>
        </p:nvSpPr>
        <p:spPr>
          <a:xfrm rot="19869803">
            <a:off x="7606602" y="4680633"/>
            <a:ext cx="3887603"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Christian Church</a:t>
            </a:r>
          </a:p>
        </p:txBody>
      </p:sp>
      <p:sp>
        <p:nvSpPr>
          <p:cNvPr id="10" name="Rectangle 9">
            <a:extLst>
              <a:ext uri="{FF2B5EF4-FFF2-40B4-BE49-F238E27FC236}">
                <a16:creationId xmlns:a16="http://schemas.microsoft.com/office/drawing/2014/main" id="{5B8A4DEE-E41B-4581-950C-8DDA3043B9D0}"/>
              </a:ext>
            </a:extLst>
          </p:cNvPr>
          <p:cNvSpPr/>
          <p:nvPr/>
        </p:nvSpPr>
        <p:spPr>
          <a:xfrm rot="19877245">
            <a:off x="9441973" y="4645951"/>
            <a:ext cx="2847253" cy="769441"/>
          </a:xfrm>
          <a:prstGeom prst="rect">
            <a:avLst/>
          </a:prstGeom>
          <a:noFill/>
        </p:spPr>
        <p:txBody>
          <a:bodyPr wrap="none" lIns="91440" tIns="45720" rIns="91440" bIns="45720">
            <a:spAutoFit/>
          </a:bodyPr>
          <a:lstStyle/>
          <a:p>
            <a:pPr algn="ctr"/>
            <a:r>
              <a:rPr lang="en-US"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Methodist</a:t>
            </a:r>
          </a:p>
        </p:txBody>
      </p:sp>
      <p:sp>
        <p:nvSpPr>
          <p:cNvPr id="11" name="Rectangle 10">
            <a:extLst>
              <a:ext uri="{FF2B5EF4-FFF2-40B4-BE49-F238E27FC236}">
                <a16:creationId xmlns:a16="http://schemas.microsoft.com/office/drawing/2014/main" id="{F8A6DB20-2EF9-4BE5-92EC-7FB3F0AC722B}"/>
              </a:ext>
            </a:extLst>
          </p:cNvPr>
          <p:cNvSpPr/>
          <p:nvPr/>
        </p:nvSpPr>
        <p:spPr>
          <a:xfrm>
            <a:off x="8945039" y="5681827"/>
            <a:ext cx="302679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Catholic</a:t>
            </a:r>
            <a:endParaRPr lang="en-US" sz="5400" b="1" cap="none" spc="0" dirty="0">
              <a:ln/>
              <a:solidFill>
                <a:schemeClr val="accent4"/>
              </a:solidFill>
              <a:effectLst/>
            </a:endParaRPr>
          </a:p>
        </p:txBody>
      </p:sp>
      <p:sp>
        <p:nvSpPr>
          <p:cNvPr id="12" name="Rectangle 11">
            <a:extLst>
              <a:ext uri="{FF2B5EF4-FFF2-40B4-BE49-F238E27FC236}">
                <a16:creationId xmlns:a16="http://schemas.microsoft.com/office/drawing/2014/main" id="{D8D1D493-A397-4CBC-995B-D471F5858243}"/>
              </a:ext>
            </a:extLst>
          </p:cNvPr>
          <p:cNvSpPr/>
          <p:nvPr/>
        </p:nvSpPr>
        <p:spPr>
          <a:xfrm>
            <a:off x="7161608" y="3912055"/>
            <a:ext cx="238879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Baptist</a:t>
            </a:r>
          </a:p>
        </p:txBody>
      </p:sp>
      <p:sp>
        <p:nvSpPr>
          <p:cNvPr id="13" name="Rectangle 12">
            <a:extLst>
              <a:ext uri="{FF2B5EF4-FFF2-40B4-BE49-F238E27FC236}">
                <a16:creationId xmlns:a16="http://schemas.microsoft.com/office/drawing/2014/main" id="{4E9B6095-D16E-4139-8D47-15777CB3D2DF}"/>
              </a:ext>
            </a:extLst>
          </p:cNvPr>
          <p:cNvSpPr/>
          <p:nvPr/>
        </p:nvSpPr>
        <p:spPr>
          <a:xfrm rot="21055827">
            <a:off x="5739712" y="860003"/>
            <a:ext cx="4523994"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Church of Christ</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Rectangle 13">
            <a:extLst>
              <a:ext uri="{FF2B5EF4-FFF2-40B4-BE49-F238E27FC236}">
                <a16:creationId xmlns:a16="http://schemas.microsoft.com/office/drawing/2014/main" id="{0B0E3490-2C00-4B25-96B6-4021269590A8}"/>
              </a:ext>
            </a:extLst>
          </p:cNvPr>
          <p:cNvSpPr/>
          <p:nvPr/>
        </p:nvSpPr>
        <p:spPr>
          <a:xfrm>
            <a:off x="8670767" y="1784056"/>
            <a:ext cx="1988044" cy="769441"/>
          </a:xfrm>
          <a:prstGeom prst="rect">
            <a:avLst/>
          </a:prstGeom>
          <a:noFill/>
        </p:spPr>
        <p:txBody>
          <a:bodyPr wrap="non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Liberal</a:t>
            </a:r>
          </a:p>
        </p:txBody>
      </p:sp>
      <p:sp>
        <p:nvSpPr>
          <p:cNvPr id="16" name="Rectangle 15">
            <a:extLst>
              <a:ext uri="{FF2B5EF4-FFF2-40B4-BE49-F238E27FC236}">
                <a16:creationId xmlns:a16="http://schemas.microsoft.com/office/drawing/2014/main" id="{BB4B1D13-B353-4134-BEC5-7AE075048CD2}"/>
              </a:ext>
            </a:extLst>
          </p:cNvPr>
          <p:cNvSpPr/>
          <p:nvPr/>
        </p:nvSpPr>
        <p:spPr>
          <a:xfrm>
            <a:off x="7083794" y="2927709"/>
            <a:ext cx="3781805"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Conservative</a:t>
            </a:r>
          </a:p>
        </p:txBody>
      </p:sp>
    </p:spTree>
    <p:extLst>
      <p:ext uri="{BB962C8B-B14F-4D97-AF65-F5344CB8AC3E}">
        <p14:creationId xmlns:p14="http://schemas.microsoft.com/office/powerpoint/2010/main" val="369586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anim calcmode="lin" valueType="num">
                                      <p:cBhvr>
                                        <p:cTn id="23" dur="2000" fill="hold"/>
                                        <p:tgtEl>
                                          <p:spTgt spid="12"/>
                                        </p:tgtEl>
                                        <p:attrNameLst>
                                          <p:attrName>ppt_w</p:attrName>
                                        </p:attrNameLst>
                                      </p:cBhvr>
                                      <p:tavLst>
                                        <p:tav tm="0" fmla="#ppt_w*sin(2.5*pi*$)">
                                          <p:val>
                                            <p:fltVal val="0"/>
                                          </p:val>
                                        </p:tav>
                                        <p:tav tm="100000">
                                          <p:val>
                                            <p:fltVal val="1"/>
                                          </p:val>
                                        </p:tav>
                                      </p:tavLst>
                                    </p:anim>
                                    <p:anim calcmode="lin" valueType="num">
                                      <p:cBhvr>
                                        <p:cTn id="24" dur="2000" fill="hold"/>
                                        <p:tgtEl>
                                          <p:spTgt spid="12"/>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80">
                                          <p:stCondLst>
                                            <p:cond delay="0"/>
                                          </p:stCondLst>
                                        </p:cTn>
                                        <p:tgtEl>
                                          <p:spTgt spid="16"/>
                                        </p:tgtEl>
                                      </p:cBhvr>
                                    </p:animEffect>
                                    <p:anim calcmode="lin" valueType="num">
                                      <p:cBhvr>
                                        <p:cTn id="5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6" dur="26">
                                          <p:stCondLst>
                                            <p:cond delay="650"/>
                                          </p:stCondLst>
                                        </p:cTn>
                                        <p:tgtEl>
                                          <p:spTgt spid="16"/>
                                        </p:tgtEl>
                                      </p:cBhvr>
                                      <p:to x="100000" y="60000"/>
                                    </p:animScale>
                                    <p:animScale>
                                      <p:cBhvr>
                                        <p:cTn id="57" dur="166" decel="50000">
                                          <p:stCondLst>
                                            <p:cond delay="676"/>
                                          </p:stCondLst>
                                        </p:cTn>
                                        <p:tgtEl>
                                          <p:spTgt spid="16"/>
                                        </p:tgtEl>
                                      </p:cBhvr>
                                      <p:to x="100000" y="100000"/>
                                    </p:animScale>
                                    <p:animScale>
                                      <p:cBhvr>
                                        <p:cTn id="58" dur="26">
                                          <p:stCondLst>
                                            <p:cond delay="1312"/>
                                          </p:stCondLst>
                                        </p:cTn>
                                        <p:tgtEl>
                                          <p:spTgt spid="16"/>
                                        </p:tgtEl>
                                      </p:cBhvr>
                                      <p:to x="100000" y="80000"/>
                                    </p:animScale>
                                    <p:animScale>
                                      <p:cBhvr>
                                        <p:cTn id="59" dur="166" decel="50000">
                                          <p:stCondLst>
                                            <p:cond delay="1338"/>
                                          </p:stCondLst>
                                        </p:cTn>
                                        <p:tgtEl>
                                          <p:spTgt spid="16"/>
                                        </p:tgtEl>
                                      </p:cBhvr>
                                      <p:to x="100000" y="100000"/>
                                    </p:animScale>
                                    <p:animScale>
                                      <p:cBhvr>
                                        <p:cTn id="60" dur="26">
                                          <p:stCondLst>
                                            <p:cond delay="1642"/>
                                          </p:stCondLst>
                                        </p:cTn>
                                        <p:tgtEl>
                                          <p:spTgt spid="16"/>
                                        </p:tgtEl>
                                      </p:cBhvr>
                                      <p:to x="100000" y="90000"/>
                                    </p:animScale>
                                    <p:animScale>
                                      <p:cBhvr>
                                        <p:cTn id="61" dur="166" decel="50000">
                                          <p:stCondLst>
                                            <p:cond delay="1668"/>
                                          </p:stCondLst>
                                        </p:cTn>
                                        <p:tgtEl>
                                          <p:spTgt spid="16"/>
                                        </p:tgtEl>
                                      </p:cBhvr>
                                      <p:to x="100000" y="100000"/>
                                    </p:animScale>
                                    <p:animScale>
                                      <p:cBhvr>
                                        <p:cTn id="62" dur="26">
                                          <p:stCondLst>
                                            <p:cond delay="1808"/>
                                          </p:stCondLst>
                                        </p:cTn>
                                        <p:tgtEl>
                                          <p:spTgt spid="16"/>
                                        </p:tgtEl>
                                      </p:cBhvr>
                                      <p:to x="100000" y="95000"/>
                                    </p:animScale>
                                    <p:animScale>
                                      <p:cBhvr>
                                        <p:cTn id="6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E302A2-168D-4B65-84AA-F9D100B036A1}"/>
              </a:ext>
            </a:extLst>
          </p:cNvPr>
          <p:cNvSpPr>
            <a:spLocks noGrp="1"/>
          </p:cNvSpPr>
          <p:nvPr>
            <p:ph type="title"/>
          </p:nvPr>
        </p:nvSpPr>
        <p:spPr>
          <a:xfrm>
            <a:off x="288471" y="1285293"/>
            <a:ext cx="11174186" cy="590931"/>
          </a:xfrm>
        </p:spPr>
        <p:txBody>
          <a:bodyPr/>
          <a:lstStyle/>
          <a:p>
            <a:r>
              <a:rPr lang="en-US" dirty="0"/>
              <a:t>The seven churches</a:t>
            </a:r>
          </a:p>
        </p:txBody>
      </p:sp>
      <p:pic>
        <p:nvPicPr>
          <p:cNvPr id="7" name="Picture 6">
            <a:extLst>
              <a:ext uri="{FF2B5EF4-FFF2-40B4-BE49-F238E27FC236}">
                <a16:creationId xmlns:a16="http://schemas.microsoft.com/office/drawing/2014/main" id="{6615DFF3-93E2-4E53-B552-FCAA8290D959}"/>
              </a:ext>
            </a:extLst>
          </p:cNvPr>
          <p:cNvPicPr>
            <a:picLocks noChangeAspect="1"/>
          </p:cNvPicPr>
          <p:nvPr/>
        </p:nvPicPr>
        <p:blipFill>
          <a:blip r:embed="rId3"/>
          <a:stretch>
            <a:fillRect/>
          </a:stretch>
        </p:blipFill>
        <p:spPr>
          <a:xfrm>
            <a:off x="8896350" y="0"/>
            <a:ext cx="3295650" cy="3171825"/>
          </a:xfrm>
          <a:prstGeom prst="rect">
            <a:avLst/>
          </a:prstGeom>
        </p:spPr>
      </p:pic>
      <p:sp>
        <p:nvSpPr>
          <p:cNvPr id="10" name="TextBox 9">
            <a:extLst>
              <a:ext uri="{FF2B5EF4-FFF2-40B4-BE49-F238E27FC236}">
                <a16:creationId xmlns:a16="http://schemas.microsoft.com/office/drawing/2014/main" id="{718472DF-937E-4B0F-9258-41AA8D3862DE}"/>
              </a:ext>
            </a:extLst>
          </p:cNvPr>
          <p:cNvSpPr txBox="1"/>
          <p:nvPr/>
        </p:nvSpPr>
        <p:spPr>
          <a:xfrm>
            <a:off x="288471" y="2066768"/>
            <a:ext cx="7315200" cy="1200329"/>
          </a:xfrm>
          <a:prstGeom prst="rect">
            <a:avLst/>
          </a:prstGeom>
          <a:noFill/>
        </p:spPr>
        <p:txBody>
          <a:bodyPr wrap="square">
            <a:spAutoFit/>
          </a:bodyPr>
          <a:lstStyle/>
          <a:p>
            <a:r>
              <a:rPr lang="en-US" sz="2400" b="1" i="0" dirty="0">
                <a:solidFill>
                  <a:srgbClr val="000000"/>
                </a:solidFill>
                <a:effectLst/>
                <a:latin typeface="arial" panose="020B0604020202020204" pitchFamily="34" charset="0"/>
              </a:rPr>
              <a:t>Let all who have ears give heed to what the Spirit is saying to the Churches (Revelation 2:7,11,17, 29, 3:6, 13, 22).</a:t>
            </a:r>
            <a:endParaRPr lang="en-US" sz="2400" b="1" dirty="0"/>
          </a:p>
        </p:txBody>
      </p:sp>
      <p:sp>
        <p:nvSpPr>
          <p:cNvPr id="13" name="TextBox 12">
            <a:extLst>
              <a:ext uri="{FF2B5EF4-FFF2-40B4-BE49-F238E27FC236}">
                <a16:creationId xmlns:a16="http://schemas.microsoft.com/office/drawing/2014/main" id="{DD07D672-DB98-4BA6-82B1-8CA44576E592}"/>
              </a:ext>
            </a:extLst>
          </p:cNvPr>
          <p:cNvSpPr txBox="1"/>
          <p:nvPr/>
        </p:nvSpPr>
        <p:spPr>
          <a:xfrm>
            <a:off x="288471" y="3362369"/>
            <a:ext cx="11615057" cy="3416320"/>
          </a:xfrm>
          <a:prstGeom prst="rect">
            <a:avLst/>
          </a:prstGeom>
          <a:noFill/>
        </p:spPr>
        <p:txBody>
          <a:bodyPr wrap="square">
            <a:spAutoFit/>
          </a:bodyPr>
          <a:lstStyle/>
          <a:p>
            <a:pPr marL="342900" indent="-342900">
              <a:buFont typeface="Arial" panose="020B0604020202020204" pitchFamily="34" charset="0"/>
              <a:buChar char="•"/>
            </a:pPr>
            <a:r>
              <a:rPr lang="en-US" sz="2400" b="1" dirty="0"/>
              <a:t>EPHESUS</a:t>
            </a:r>
            <a:r>
              <a:rPr lang="en-US" sz="2400" dirty="0"/>
              <a:t> -Doctrinal Zeal, But Duty Overrides Love!, </a:t>
            </a:r>
          </a:p>
          <a:p>
            <a:pPr marL="342900" indent="-342900">
              <a:buFont typeface="Arial" panose="020B0604020202020204" pitchFamily="34" charset="0"/>
              <a:buChar char="•"/>
            </a:pPr>
            <a:r>
              <a:rPr lang="en-US" sz="2400" b="1" dirty="0"/>
              <a:t>SMYRNA</a:t>
            </a:r>
            <a:r>
              <a:rPr lang="en-US" sz="2400" dirty="0"/>
              <a:t> -Faithfulness, Even Through Tribulation and Material Poverty!</a:t>
            </a:r>
          </a:p>
          <a:p>
            <a:pPr marL="342900" indent="-342900">
              <a:buFont typeface="Arial" panose="020B0604020202020204" pitchFamily="34" charset="0"/>
              <a:buChar char="•"/>
            </a:pPr>
            <a:r>
              <a:rPr lang="en-US" sz="2400" b="1" dirty="0"/>
              <a:t>PERGAMON</a:t>
            </a:r>
            <a:r>
              <a:rPr lang="en-US" sz="2400" dirty="0"/>
              <a:t> - Faithfulness, But a Toleration of False Teachings and Worldliness!</a:t>
            </a:r>
          </a:p>
          <a:p>
            <a:pPr marL="342900" indent="-342900">
              <a:buFont typeface="Arial" panose="020B0604020202020204" pitchFamily="34" charset="0"/>
              <a:buChar char="•"/>
            </a:pPr>
            <a:r>
              <a:rPr lang="en-US" sz="2400" b="1" dirty="0"/>
              <a:t>THYATIRA</a:t>
            </a:r>
            <a:r>
              <a:rPr lang="en-US" sz="2400" dirty="0"/>
              <a:t> - Some Faithfulness, But Major Corruption!</a:t>
            </a:r>
          </a:p>
          <a:p>
            <a:pPr marL="342900" indent="-342900">
              <a:buFont typeface="Arial" panose="020B0604020202020204" pitchFamily="34" charset="0"/>
              <a:buChar char="•"/>
            </a:pPr>
            <a:r>
              <a:rPr lang="en-US" sz="2400" b="1" dirty="0"/>
              <a:t>SARDIS</a:t>
            </a:r>
            <a:r>
              <a:rPr lang="en-US" sz="2400" dirty="0"/>
              <a:t> - A Spiritually Dead Congregation!</a:t>
            </a:r>
          </a:p>
          <a:p>
            <a:pPr marL="342900" indent="-342900">
              <a:buFont typeface="Arial" panose="020B0604020202020204" pitchFamily="34" charset="0"/>
              <a:buChar char="•"/>
            </a:pPr>
            <a:r>
              <a:rPr lang="en-US" sz="2400" b="1" dirty="0"/>
              <a:t>PHILADELPHIA</a:t>
            </a:r>
            <a:r>
              <a:rPr lang="en-US" sz="2400" dirty="0"/>
              <a:t> - Faithful, Gospel-Preaching and Committed, Even Though Small in Strength!</a:t>
            </a:r>
          </a:p>
          <a:p>
            <a:pPr marL="342900" indent="-342900">
              <a:buFont typeface="Arial" panose="020B0604020202020204" pitchFamily="34" charset="0"/>
              <a:buChar char="•"/>
            </a:pPr>
            <a:r>
              <a:rPr lang="en-US" sz="2400" b="1" dirty="0"/>
              <a:t>LAODICEA</a:t>
            </a:r>
            <a:r>
              <a:rPr lang="en-US" sz="2400" dirty="0"/>
              <a:t> - Wealthy....But Lukewarm!</a:t>
            </a:r>
          </a:p>
        </p:txBody>
      </p:sp>
      <p:sp>
        <p:nvSpPr>
          <p:cNvPr id="14" name="Title 3">
            <a:extLst>
              <a:ext uri="{FF2B5EF4-FFF2-40B4-BE49-F238E27FC236}">
                <a16:creationId xmlns:a16="http://schemas.microsoft.com/office/drawing/2014/main" id="{245F8128-2F11-4CFC-99A5-FBF8D315C251}"/>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a:t>Does it Really Matter</a:t>
            </a:r>
          </a:p>
        </p:txBody>
      </p:sp>
    </p:spTree>
    <p:extLst>
      <p:ext uri="{BB962C8B-B14F-4D97-AF65-F5344CB8AC3E}">
        <p14:creationId xmlns:p14="http://schemas.microsoft.com/office/powerpoint/2010/main" val="386291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93010-11E5-465D-A10F-4A2F88C76356}"/>
              </a:ext>
            </a:extLst>
          </p:cNvPr>
          <p:cNvSpPr>
            <a:spLocks noGrp="1"/>
          </p:cNvSpPr>
          <p:nvPr>
            <p:ph type="title"/>
          </p:nvPr>
        </p:nvSpPr>
        <p:spPr>
          <a:xfrm>
            <a:off x="315686" y="1720556"/>
            <a:ext cx="11174186" cy="590931"/>
          </a:xfrm>
        </p:spPr>
        <p:txBody>
          <a:bodyPr/>
          <a:lstStyle/>
          <a:p>
            <a:r>
              <a:rPr lang="en-US" dirty="0"/>
              <a:t>Truth?</a:t>
            </a:r>
          </a:p>
        </p:txBody>
      </p:sp>
      <p:pic>
        <p:nvPicPr>
          <p:cNvPr id="7" name="Picture 6">
            <a:extLst>
              <a:ext uri="{FF2B5EF4-FFF2-40B4-BE49-F238E27FC236}">
                <a16:creationId xmlns:a16="http://schemas.microsoft.com/office/drawing/2014/main" id="{486CB177-76C5-4B9E-A53A-49DDD5764FF2}"/>
              </a:ext>
            </a:extLst>
          </p:cNvPr>
          <p:cNvPicPr>
            <a:picLocks noChangeAspect="1"/>
          </p:cNvPicPr>
          <p:nvPr/>
        </p:nvPicPr>
        <p:blipFill>
          <a:blip r:embed="rId3"/>
          <a:stretch>
            <a:fillRect/>
          </a:stretch>
        </p:blipFill>
        <p:spPr>
          <a:xfrm>
            <a:off x="6933982" y="299633"/>
            <a:ext cx="5029636" cy="2011854"/>
          </a:xfrm>
          <a:prstGeom prst="rect">
            <a:avLst/>
          </a:prstGeom>
        </p:spPr>
      </p:pic>
      <p:sp>
        <p:nvSpPr>
          <p:cNvPr id="8" name="Rectangle 3">
            <a:extLst>
              <a:ext uri="{FF2B5EF4-FFF2-40B4-BE49-F238E27FC236}">
                <a16:creationId xmlns:a16="http://schemas.microsoft.com/office/drawing/2014/main" id="{290D0889-F792-4328-8B8F-ADBAD68D2558}"/>
              </a:ext>
            </a:extLst>
          </p:cNvPr>
          <p:cNvSpPr txBox="1">
            <a:spLocks noChangeArrowheads="1"/>
          </p:cNvSpPr>
          <p:nvPr/>
        </p:nvSpPr>
        <p:spPr>
          <a:xfrm>
            <a:off x="187742" y="2512069"/>
            <a:ext cx="11174186" cy="4495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solidFill>
                  <a:srgbClr val="FF0000"/>
                </a:solidFill>
              </a:rPr>
              <a:t>Joh 4:24</a:t>
            </a:r>
            <a:r>
              <a:rPr lang="en-US" altLang="en-US" sz="2400" dirty="0"/>
              <a:t>  </a:t>
            </a:r>
            <a:r>
              <a:rPr lang="en-US" altLang="en-US" sz="2400" dirty="0">
                <a:latin typeface="Arial" panose="020B0604020202020204" pitchFamily="34" charset="0"/>
              </a:rPr>
              <a:t>God is a Spirit: and they that worship him </a:t>
            </a:r>
            <a:r>
              <a:rPr lang="en-US" altLang="en-US" sz="2400" b="1" dirty="0">
                <a:latin typeface="Arial" panose="020B0604020202020204" pitchFamily="34" charset="0"/>
              </a:rPr>
              <a:t>must</a:t>
            </a:r>
            <a:r>
              <a:rPr lang="en-US" altLang="en-US" sz="2400" dirty="0">
                <a:latin typeface="Arial" panose="020B0604020202020204" pitchFamily="34" charset="0"/>
              </a:rPr>
              <a:t> worship him in </a:t>
            </a:r>
            <a:r>
              <a:rPr lang="en-US" altLang="en-US" sz="2400" b="1" dirty="0">
                <a:latin typeface="Arial" panose="020B0604020202020204" pitchFamily="34" charset="0"/>
              </a:rPr>
              <a:t>spirit and in truth.</a:t>
            </a:r>
            <a:endParaRPr lang="en-US" altLang="en-US" sz="2400" dirty="0">
              <a:solidFill>
                <a:srgbClr val="FF0000"/>
              </a:solidFill>
            </a:endParaRPr>
          </a:p>
          <a:p>
            <a:r>
              <a:rPr lang="en-US" altLang="en-US" sz="2400" dirty="0">
                <a:solidFill>
                  <a:srgbClr val="FF0000"/>
                </a:solidFill>
              </a:rPr>
              <a:t>Joh 17:17</a:t>
            </a:r>
            <a:r>
              <a:rPr lang="en-US" altLang="en-US" sz="2400" dirty="0"/>
              <a:t>  </a:t>
            </a:r>
            <a:r>
              <a:rPr lang="en-US" altLang="en-US" sz="2400" dirty="0">
                <a:latin typeface="Arial" panose="020B0604020202020204" pitchFamily="34" charset="0"/>
              </a:rPr>
              <a:t>Sanctify them through thy truth: </a:t>
            </a:r>
            <a:r>
              <a:rPr lang="en-US" altLang="en-US" sz="2400" b="1" dirty="0">
                <a:latin typeface="Arial" panose="020B0604020202020204" pitchFamily="34" charset="0"/>
              </a:rPr>
              <a:t>thy word is truth.</a:t>
            </a:r>
          </a:p>
          <a:p>
            <a:r>
              <a:rPr lang="en-US" altLang="en-US" sz="2400" dirty="0">
                <a:solidFill>
                  <a:srgbClr val="FF0000"/>
                </a:solidFill>
              </a:rPr>
              <a:t>1Ti 3:15</a:t>
            </a:r>
            <a:r>
              <a:rPr lang="en-US" altLang="en-US" sz="2400" dirty="0"/>
              <a:t>  </a:t>
            </a:r>
            <a:r>
              <a:rPr lang="en-US" altLang="en-US" sz="2400" dirty="0">
                <a:latin typeface="Arial" panose="020B0604020202020204" pitchFamily="34" charset="0"/>
              </a:rPr>
              <a:t>But if I tarry long, that thou mayest know how thou </a:t>
            </a:r>
            <a:r>
              <a:rPr lang="en-US" altLang="en-US" sz="2400" dirty="0" err="1">
                <a:latin typeface="Arial" panose="020B0604020202020204" pitchFamily="34" charset="0"/>
              </a:rPr>
              <a:t>oughtest</a:t>
            </a:r>
            <a:r>
              <a:rPr lang="en-US" altLang="en-US" sz="2400" dirty="0">
                <a:latin typeface="Arial" panose="020B0604020202020204" pitchFamily="34" charset="0"/>
              </a:rPr>
              <a:t> to behave thyself in the house of God, which is the church of the living God, </a:t>
            </a:r>
            <a:r>
              <a:rPr lang="en-US" altLang="en-US" sz="2400" b="1" dirty="0">
                <a:latin typeface="Arial" panose="020B0604020202020204" pitchFamily="34" charset="0"/>
              </a:rPr>
              <a:t>the pillar and ground of the truth.</a:t>
            </a:r>
          </a:p>
          <a:p>
            <a:r>
              <a:rPr lang="en-US" altLang="en-US" sz="2400" dirty="0">
                <a:solidFill>
                  <a:srgbClr val="FF0000"/>
                </a:solidFill>
              </a:rPr>
              <a:t>Joh 8:32</a:t>
            </a:r>
            <a:r>
              <a:rPr lang="en-US" altLang="en-US" sz="2400" dirty="0"/>
              <a:t>  </a:t>
            </a:r>
            <a:r>
              <a:rPr lang="en-US" altLang="en-US" sz="2400" dirty="0">
                <a:latin typeface="Arial" panose="020B0604020202020204" pitchFamily="34" charset="0"/>
              </a:rPr>
              <a:t>And ye shall know the truth, and the </a:t>
            </a:r>
            <a:r>
              <a:rPr lang="en-US" altLang="en-US" sz="2400" b="1" dirty="0">
                <a:latin typeface="Arial" panose="020B0604020202020204" pitchFamily="34" charset="0"/>
              </a:rPr>
              <a:t>truth shall make you free</a:t>
            </a:r>
            <a:r>
              <a:rPr lang="en-US" altLang="en-US" sz="2400" dirty="0">
                <a:latin typeface="Arial" panose="020B0604020202020204" pitchFamily="34" charset="0"/>
              </a:rPr>
              <a:t>.</a:t>
            </a:r>
          </a:p>
          <a:p>
            <a:pPr>
              <a:buFontTx/>
              <a:buNone/>
            </a:pPr>
            <a:endParaRPr lang="en-US" altLang="en-US" b="1" dirty="0">
              <a:solidFill>
                <a:schemeClr val="hlink"/>
              </a:solidFill>
            </a:endParaRPr>
          </a:p>
        </p:txBody>
      </p:sp>
      <p:sp>
        <p:nvSpPr>
          <p:cNvPr id="11" name="Title 3">
            <a:extLst>
              <a:ext uri="{FF2B5EF4-FFF2-40B4-BE49-F238E27FC236}">
                <a16:creationId xmlns:a16="http://schemas.microsoft.com/office/drawing/2014/main" id="{5F923016-9DD1-469E-93B6-6B6CEA734D9A}"/>
              </a:ext>
            </a:extLst>
          </p:cNvPr>
          <p:cNvSpPr txBox="1">
            <a:spLocks/>
          </p:cNvSpPr>
          <p:nvPr/>
        </p:nvSpPr>
        <p:spPr>
          <a:xfrm>
            <a:off x="288471" y="319481"/>
            <a:ext cx="1060704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000" dirty="0"/>
              <a:t>Does it Really Matter</a:t>
            </a:r>
          </a:p>
        </p:txBody>
      </p:sp>
    </p:spTree>
    <p:extLst>
      <p:ext uri="{BB962C8B-B14F-4D97-AF65-F5344CB8AC3E}">
        <p14:creationId xmlns:p14="http://schemas.microsoft.com/office/powerpoint/2010/main" val="3393505212"/>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2C315-492F-482C-BE04-955377E1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9B7651-08C1-49A1-AFE9-4E4CD342176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C3D7A05-DE9A-4773-A113-AAE964924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Headlines</Template>
  <TotalTime>0</TotalTime>
  <Words>4180</Words>
  <Application>Microsoft Office PowerPoint</Application>
  <PresentationFormat>Widescreen</PresentationFormat>
  <Paragraphs>175</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vt:lpstr>
      <vt:lpstr>Calibri</vt:lpstr>
      <vt:lpstr>Century Gothic</vt:lpstr>
      <vt:lpstr>Helvetica Neue</vt:lpstr>
      <vt:lpstr>Nunito Sans</vt:lpstr>
      <vt:lpstr>Roboto</vt:lpstr>
      <vt:lpstr>Times New Roman</vt:lpstr>
      <vt:lpstr>Office Theme</vt:lpstr>
      <vt:lpstr>Scripture Reading</vt:lpstr>
      <vt:lpstr>John Bunting</vt:lpstr>
      <vt:lpstr>Lucetta Morris</vt:lpstr>
      <vt:lpstr>Introduction</vt:lpstr>
      <vt:lpstr>PowerPoint Presentation</vt:lpstr>
      <vt:lpstr>Turks and Caicos Church of Christ</vt:lpstr>
      <vt:lpstr>Does it Really Matter</vt:lpstr>
      <vt:lpstr>The seven churches</vt:lpstr>
      <vt:lpstr>Truth?</vt:lpstr>
      <vt:lpstr>We should seek the truth &amp; not our evidence</vt:lpstr>
      <vt:lpstr>What is important and what is not?</vt:lpstr>
      <vt:lpstr>Satan will deceive us to believe a lie</vt:lpstr>
      <vt:lpstr>We need to seek the truth and believe ourselves</vt:lpstr>
      <vt:lpstr>God’s attitude toward doing things right</vt:lpstr>
      <vt:lpstr>God’s attitude toward doing things right</vt:lpstr>
      <vt:lpstr>God’s attitude toward details</vt:lpstr>
      <vt:lpstr>God’s attitude toward details</vt:lpstr>
      <vt:lpstr>Many will not be saved who expect to be saved</vt:lpstr>
      <vt:lpstr>PowerPoint Presentation</vt:lpstr>
      <vt:lpstr>Jesus Said: John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2020-05-15T17:20:51Z</dcterms:created>
  <dcterms:modified xsi:type="dcterms:W3CDTF">2020-11-01T15:14:49Z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