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60" r:id="rId5"/>
    <p:sldId id="261" r:id="rId6"/>
    <p:sldId id="263" r:id="rId7"/>
    <p:sldId id="264" r:id="rId8"/>
    <p:sldId id="265"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3/13/2021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9248" y="1"/>
            <a:ext cx="12271248" cy="6857999"/>
          </a:xfrm>
          <a:prstGeom prst="rect">
            <a:avLst/>
          </a:prstGeom>
          <a:scene3d>
            <a:camera prst="orthographicFront">
              <a:rot lat="0" lon="0" rev="0"/>
            </a:camera>
            <a:lightRig rig="threePt" dir="t"/>
          </a:scene3d>
        </p:spPr>
      </p:pic>
      <p:sp>
        <p:nvSpPr>
          <p:cNvPr id="2" name="Title 1"/>
          <p:cNvSpPr>
            <a:spLocks noGrp="1"/>
          </p:cNvSpPr>
          <p:nvPr>
            <p:ph type="ctrTitle"/>
          </p:nvPr>
        </p:nvSpPr>
        <p:spPr>
          <a:xfrm>
            <a:off x="260540" y="212649"/>
            <a:ext cx="12028996" cy="6553911"/>
          </a:xfrm>
        </p:spPr>
        <p:txBody>
          <a:bodyPr>
            <a:normAutofit/>
          </a:bodyPr>
          <a:lstStyle/>
          <a:p>
            <a:r>
              <a:rPr lang="en-US" sz="8800" dirty="0">
                <a:solidFill>
                  <a:srgbClr val="FF0000"/>
                </a:solidFill>
                <a:latin typeface="Javanese Text" panose="02000000000000000000" pitchFamily="2" charset="0"/>
              </a:rPr>
              <a:t>Only here for a little while</a:t>
            </a:r>
          </a:p>
        </p:txBody>
      </p:sp>
      <p:sp>
        <p:nvSpPr>
          <p:cNvPr id="3" name="Subtitle 2"/>
          <p:cNvSpPr>
            <a:spLocks noGrp="1"/>
          </p:cNvSpPr>
          <p:nvPr>
            <p:ph type="subTitle" idx="1"/>
          </p:nvPr>
        </p:nvSpPr>
        <p:spPr/>
        <p:txBody>
          <a:bodyPr/>
          <a:lstStyle/>
          <a:p>
            <a:endParaRPr lang="en-US" dirty="0"/>
          </a:p>
        </p:txBody>
      </p:sp>
      <p:sp>
        <p:nvSpPr>
          <p:cNvPr id="4" name="Rectangle 3"/>
          <p:cNvSpPr/>
          <p:nvPr/>
        </p:nvSpPr>
        <p:spPr>
          <a:xfrm rot="19264430">
            <a:off x="6006760" y="1437936"/>
            <a:ext cx="6539390" cy="646331"/>
          </a:xfrm>
          <a:prstGeom prst="rect">
            <a:avLst/>
          </a:prstGeom>
          <a:scene3d>
            <a:camera prst="orthographicFront">
              <a:rot lat="0" lon="20699988" rev="20699999"/>
            </a:camera>
            <a:lightRig rig="threePt" dir="t"/>
          </a:scene3d>
          <a:sp3d/>
        </p:spPr>
        <p:txBody>
          <a:bodyPr wrap="square">
            <a:spAutoFit/>
          </a:bodyPr>
          <a:lstStyle/>
          <a:p>
            <a:r>
              <a:rPr lang="en-US" dirty="0"/>
              <a:t>It is even a vapor that appears for a little time and then vanishes away. James 4:14b.</a:t>
            </a:r>
          </a:p>
        </p:txBody>
      </p:sp>
    </p:spTree>
    <p:extLst>
      <p:ext uri="{BB962C8B-B14F-4D97-AF65-F5344CB8AC3E}">
        <p14:creationId xmlns:p14="http://schemas.microsoft.com/office/powerpoint/2010/main" val="1749928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1999" cy="6857999"/>
          </a:xfrm>
          <a:prstGeom prst="rect">
            <a:avLst/>
          </a:prstGeom>
        </p:spPr>
      </p:pic>
      <p:sp>
        <p:nvSpPr>
          <p:cNvPr id="2" name="Title 1"/>
          <p:cNvSpPr>
            <a:spLocks noGrp="1"/>
          </p:cNvSpPr>
          <p:nvPr>
            <p:ph type="title"/>
          </p:nvPr>
        </p:nvSpPr>
        <p:spPr>
          <a:xfrm>
            <a:off x="913775" y="155449"/>
            <a:ext cx="10364451" cy="502919"/>
          </a:xfrm>
        </p:spPr>
        <p:txBody>
          <a:bodyPr>
            <a:normAutofit fontScale="90000"/>
          </a:bodyPr>
          <a:lstStyle/>
          <a:p>
            <a:r>
              <a:rPr lang="en-US" dirty="0"/>
              <a:t>Scripture Reading </a:t>
            </a:r>
          </a:p>
        </p:txBody>
      </p:sp>
      <p:sp>
        <p:nvSpPr>
          <p:cNvPr id="3" name="Content Placeholder 2"/>
          <p:cNvSpPr>
            <a:spLocks noGrp="1"/>
          </p:cNvSpPr>
          <p:nvPr>
            <p:ph sz="quarter" idx="13"/>
          </p:nvPr>
        </p:nvSpPr>
        <p:spPr>
          <a:xfrm>
            <a:off x="91440" y="667512"/>
            <a:ext cx="11932920" cy="6071616"/>
          </a:xfrm>
        </p:spPr>
        <p:txBody>
          <a:bodyPr/>
          <a:lstStyle/>
          <a:p>
            <a:r>
              <a:rPr lang="en-US" sz="2400" b="1" u="sng" dirty="0">
                <a:effectLst>
                  <a:outerShdw blurRad="38100" dist="38100" dir="2700000" algn="tl">
                    <a:srgbClr val="000000">
                      <a:alpha val="43137"/>
                    </a:srgbClr>
                  </a:outerShdw>
                </a:effectLst>
              </a:rPr>
              <a:t>1 Samuel 20: 1-4 </a:t>
            </a:r>
            <a:r>
              <a:rPr lang="en-US" sz="2400" b="1" dirty="0"/>
              <a:t>20 </a:t>
            </a:r>
            <a:r>
              <a:rPr lang="en-US" sz="2400" dirty="0"/>
              <a:t>Then David fled from Naioth in Ramah, and went and said to Jonathan, “What have I done? What </a:t>
            </a:r>
            <a:r>
              <a:rPr lang="en-US" sz="2400" i="1" dirty="0"/>
              <a:t>is</a:t>
            </a:r>
            <a:r>
              <a:rPr lang="en-US" sz="2400" dirty="0"/>
              <a:t> my iniquity, and what </a:t>
            </a:r>
            <a:r>
              <a:rPr lang="en-US" sz="2400" i="1" dirty="0"/>
              <a:t>is</a:t>
            </a:r>
            <a:r>
              <a:rPr lang="en-US" sz="2400" dirty="0"/>
              <a:t> my sin before your father, that he seeks my life?”</a:t>
            </a:r>
          </a:p>
          <a:p>
            <a:r>
              <a:rPr lang="en-US" sz="2400" b="1" baseline="30000" dirty="0"/>
              <a:t>2 </a:t>
            </a:r>
            <a:r>
              <a:rPr lang="en-US" sz="2400" dirty="0"/>
              <a:t>So Jonathan said to him, “By no means! You shall not die! Indeed, my father will do nothing either great or small without first telling me. And why should my father hide this thing from me? It </a:t>
            </a:r>
            <a:r>
              <a:rPr lang="en-US" sz="2400" i="1" dirty="0"/>
              <a:t>is</a:t>
            </a:r>
            <a:r>
              <a:rPr lang="en-US" sz="2400" dirty="0"/>
              <a:t> not </a:t>
            </a:r>
            <a:r>
              <a:rPr lang="en-US" sz="2400" i="1" dirty="0"/>
              <a:t>so!</a:t>
            </a:r>
            <a:r>
              <a:rPr lang="en-US" sz="2400" dirty="0"/>
              <a:t>”</a:t>
            </a:r>
          </a:p>
          <a:p>
            <a:r>
              <a:rPr lang="en-US" sz="2400" b="1" baseline="30000" dirty="0"/>
              <a:t>3 </a:t>
            </a:r>
            <a:r>
              <a:rPr lang="en-US" sz="2400" dirty="0"/>
              <a:t>Then David took an oath again, and said, “Your father certainly knows that I have found favor in your eyes, and he has said, ‘Do not let Jonathan know this, lest he be grieved.’ But truly, </a:t>
            </a:r>
            <a:r>
              <a:rPr lang="en-US" sz="2400" i="1" dirty="0"/>
              <a:t>as</a:t>
            </a:r>
            <a:r>
              <a:rPr lang="en-US" sz="2400" dirty="0"/>
              <a:t> the </a:t>
            </a:r>
            <a:r>
              <a:rPr lang="en-US" sz="2400" cap="small" dirty="0"/>
              <a:t>Lord</a:t>
            </a:r>
            <a:r>
              <a:rPr lang="en-US" sz="2400" dirty="0"/>
              <a:t> lives and </a:t>
            </a:r>
            <a:r>
              <a:rPr lang="en-US" sz="2400" i="1" dirty="0"/>
              <a:t>as</a:t>
            </a:r>
            <a:r>
              <a:rPr lang="en-US" sz="2400" dirty="0"/>
              <a:t> your soul lives, </a:t>
            </a:r>
            <a:r>
              <a:rPr lang="en-US" sz="2400" b="1" i="1" u="sng" dirty="0"/>
              <a:t>there is</a:t>
            </a:r>
            <a:r>
              <a:rPr lang="en-US" sz="2400" b="1" u="sng" dirty="0"/>
              <a:t> but a step between me and death.”</a:t>
            </a:r>
          </a:p>
          <a:p>
            <a:r>
              <a:rPr lang="en-US" sz="2400" b="1" baseline="30000" dirty="0"/>
              <a:t>4 </a:t>
            </a:r>
            <a:r>
              <a:rPr lang="en-US" sz="2400" dirty="0"/>
              <a:t>So Jonathan said to David, “Whatever you yourself desire, I will do </a:t>
            </a:r>
            <a:r>
              <a:rPr lang="en-US" sz="2400" i="1" dirty="0"/>
              <a:t>it</a:t>
            </a:r>
            <a:r>
              <a:rPr lang="en-US" sz="2400" dirty="0"/>
              <a:t> for you.</a:t>
            </a:r>
          </a:p>
          <a:p>
            <a:pPr marL="0" indent="0">
              <a:buNone/>
            </a:pPr>
            <a:endParaRPr lang="en-US" dirty="0"/>
          </a:p>
        </p:txBody>
      </p:sp>
    </p:spTree>
    <p:extLst>
      <p:ext uri="{BB962C8B-B14F-4D97-AF65-F5344CB8AC3E}">
        <p14:creationId xmlns:p14="http://schemas.microsoft.com/office/powerpoint/2010/main" val="206742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913775" y="1"/>
            <a:ext cx="10364451" cy="731520"/>
          </a:xfrm>
        </p:spPr>
        <p:txBody>
          <a:bodyPr/>
          <a:lstStyle/>
          <a:p>
            <a:r>
              <a:rPr lang="en-US" dirty="0"/>
              <a:t>Only HERE FOR A LITTLE WHILE </a:t>
            </a:r>
          </a:p>
        </p:txBody>
      </p:sp>
      <p:sp>
        <p:nvSpPr>
          <p:cNvPr id="3" name="Content Placeholder 2"/>
          <p:cNvSpPr>
            <a:spLocks noGrp="1"/>
          </p:cNvSpPr>
          <p:nvPr>
            <p:ph sz="quarter" idx="13"/>
          </p:nvPr>
        </p:nvSpPr>
        <p:spPr>
          <a:xfrm>
            <a:off x="64008" y="667512"/>
            <a:ext cx="12051792" cy="6117336"/>
          </a:xfrm>
        </p:spPr>
        <p:txBody>
          <a:bodyPr/>
          <a:lstStyle/>
          <a:p>
            <a:r>
              <a:rPr lang="en-US" dirty="0"/>
              <a:t>We will see our life from different perspectives each year, month and day that we live.</a:t>
            </a:r>
          </a:p>
          <a:p>
            <a:r>
              <a:rPr lang="en-US" dirty="0"/>
              <a:t>Songs: Time in a bottle- Cat’s in the Cradle- Time marches on- </a:t>
            </a:r>
          </a:p>
          <a:p>
            <a:r>
              <a:rPr lang="en-US" dirty="0"/>
              <a:t>OUR LIFE- DOESN’T STAND STILL.. WE MAY.. BUT IT MOVES FORWARD</a:t>
            </a:r>
          </a:p>
          <a:p>
            <a:endParaRPr lang="en-US" dirty="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48" y="3008376"/>
            <a:ext cx="6071616" cy="3657600"/>
          </a:xfrm>
          <a:prstGeom prst="rect">
            <a:avLst/>
          </a:prstGeom>
        </p:spPr>
      </p:pic>
    </p:spTree>
    <p:extLst>
      <p:ext uri="{BB962C8B-B14F-4D97-AF65-F5344CB8AC3E}">
        <p14:creationId xmlns:p14="http://schemas.microsoft.com/office/powerpoint/2010/main" val="6527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932063" y="152173"/>
            <a:ext cx="10364451" cy="188295"/>
          </a:xfrm>
        </p:spPr>
        <p:txBody>
          <a:bodyPr>
            <a:normAutofit fontScale="90000"/>
          </a:bodyPr>
          <a:lstStyle/>
          <a:p>
            <a:r>
              <a:rPr lang="en-US" dirty="0"/>
              <a:t>Years</a:t>
            </a:r>
          </a:p>
        </p:txBody>
      </p:sp>
      <p:sp>
        <p:nvSpPr>
          <p:cNvPr id="3" name="Content Placeholder 2"/>
          <p:cNvSpPr>
            <a:spLocks noGrp="1"/>
          </p:cNvSpPr>
          <p:nvPr>
            <p:ph sz="quarter" idx="13"/>
          </p:nvPr>
        </p:nvSpPr>
        <p:spPr>
          <a:xfrm>
            <a:off x="128016" y="301557"/>
            <a:ext cx="11631168" cy="6199827"/>
          </a:xfrm>
        </p:spPr>
        <p:txBody>
          <a:bodyPr>
            <a:normAutofit/>
          </a:bodyPr>
          <a:lstStyle/>
          <a:p>
            <a:r>
              <a:rPr lang="en-US" b="1" dirty="0"/>
              <a:t>Go fleeting by: ask your grandparents or parents…</a:t>
            </a:r>
          </a:p>
          <a:p>
            <a:r>
              <a:rPr lang="en-US" b="1" dirty="0"/>
              <a:t>for god: </a:t>
            </a:r>
          </a:p>
          <a:p>
            <a:r>
              <a:rPr lang="en-US" b="1" u="sng" dirty="0">
                <a:effectLst>
                  <a:outerShdw blurRad="38100" dist="38100" dir="2700000" algn="tl">
                    <a:srgbClr val="000000">
                      <a:alpha val="43137"/>
                    </a:srgbClr>
                  </a:outerShdw>
                </a:effectLst>
              </a:rPr>
              <a:t>2 Peter 3:8 - </a:t>
            </a:r>
            <a:r>
              <a:rPr lang="en-US" b="1" dirty="0"/>
              <a:t>But, beloved, do not forget this one thing, that with the Lord one day </a:t>
            </a:r>
            <a:r>
              <a:rPr lang="en-US" b="1" i="1" dirty="0"/>
              <a:t>is</a:t>
            </a:r>
            <a:r>
              <a:rPr lang="en-US" b="1" dirty="0"/>
              <a:t> as a thousand years, and a thousand years as one day.</a:t>
            </a:r>
          </a:p>
          <a:p>
            <a:r>
              <a:rPr lang="en-US" b="1" dirty="0"/>
              <a:t>How important is a year of your life?</a:t>
            </a:r>
          </a:p>
          <a:p>
            <a:r>
              <a:rPr lang="en-US" b="1" dirty="0"/>
              <a:t>Look forward- </a:t>
            </a:r>
            <a:r>
              <a:rPr lang="en-US" b="1" u="sng" dirty="0"/>
              <a:t>Exodus 21:2- </a:t>
            </a:r>
            <a:r>
              <a:rPr lang="en-US" b="1" dirty="0"/>
              <a:t>If you buy a Hebrew servant, he shall serve six years; and in </a:t>
            </a:r>
            <a:r>
              <a:rPr lang="en-US" b="1" u="sng" dirty="0"/>
              <a:t>the seventh he shall go out free and pay nothing</a:t>
            </a:r>
            <a:r>
              <a:rPr lang="en-US" b="1" dirty="0"/>
              <a:t>. </a:t>
            </a:r>
          </a:p>
          <a:p>
            <a:r>
              <a:rPr lang="en-US" b="1" dirty="0"/>
              <a:t>Worth every day- </a:t>
            </a:r>
            <a:r>
              <a:rPr lang="en-US" b="1" u="sng" dirty="0"/>
              <a:t>Genesis 29:20- </a:t>
            </a:r>
            <a:r>
              <a:rPr lang="en-US" b="1" baseline="30000" dirty="0"/>
              <a:t> ”</a:t>
            </a:r>
            <a:r>
              <a:rPr lang="en-US" b="1" dirty="0"/>
              <a:t>So Jacob served seven years for Rachel, and they seemed </a:t>
            </a:r>
            <a:r>
              <a:rPr lang="en-US" b="1" i="1" dirty="0"/>
              <a:t>only</a:t>
            </a:r>
            <a:r>
              <a:rPr lang="en-US" b="1" dirty="0"/>
              <a:t> a few days to him because of the love he had for her.”</a:t>
            </a:r>
          </a:p>
          <a:p>
            <a:r>
              <a:rPr lang="en-US" b="1" dirty="0"/>
              <a:t>Where are you with god? </a:t>
            </a:r>
          </a:p>
          <a:p>
            <a:r>
              <a:rPr lang="en-US" b="1" u="sng" dirty="0"/>
              <a:t>Exodus 16:35-  </a:t>
            </a:r>
            <a:r>
              <a:rPr lang="en-US" b="1" dirty="0"/>
              <a:t>And the children of Israel ate manna forty years, until they came to an inhabited land; they ate manna until they came to the border of the land of Canaan. </a:t>
            </a:r>
          </a:p>
          <a:p>
            <a:r>
              <a:rPr lang="en-US" b="1" u="sng" dirty="0"/>
              <a:t>Do you remember the good or bad years?</a:t>
            </a:r>
          </a:p>
          <a:p>
            <a:endParaRPr lang="en-US" b="1" u="sng" dirty="0"/>
          </a:p>
          <a:p>
            <a:endParaRPr lang="en-US" dirty="0"/>
          </a:p>
          <a:p>
            <a:endParaRPr lang="en-US" b="1" u="sng" dirty="0"/>
          </a:p>
        </p:txBody>
      </p:sp>
      <p:pic>
        <p:nvPicPr>
          <p:cNvPr id="9" name="Picture 8"/>
          <p:cNvPicPr>
            <a:picLocks noChangeAspect="1"/>
          </p:cNvPicPr>
          <p:nvPr/>
        </p:nvPicPr>
        <p:blipFill>
          <a:blip r:embed="rId3"/>
          <a:stretch>
            <a:fillRect/>
          </a:stretch>
        </p:blipFill>
        <p:spPr>
          <a:xfrm>
            <a:off x="6108971" y="301556"/>
            <a:ext cx="5770057" cy="2538919"/>
          </a:xfrm>
          <a:prstGeom prst="rect">
            <a:avLst/>
          </a:prstGeom>
        </p:spPr>
      </p:pic>
      <p:pic>
        <p:nvPicPr>
          <p:cNvPr id="10" name="Picture 9"/>
          <p:cNvPicPr>
            <a:picLocks noChangeAspect="1"/>
          </p:cNvPicPr>
          <p:nvPr/>
        </p:nvPicPr>
        <p:blipFill>
          <a:blip r:embed="rId4"/>
          <a:stretch>
            <a:fillRect/>
          </a:stretch>
        </p:blipFill>
        <p:spPr>
          <a:xfrm>
            <a:off x="300438" y="291829"/>
            <a:ext cx="5584795" cy="2542789"/>
          </a:xfrm>
          <a:prstGeom prst="rect">
            <a:avLst/>
          </a:prstGeom>
        </p:spPr>
      </p:pic>
      <p:pic>
        <p:nvPicPr>
          <p:cNvPr id="4" name="Picture 3"/>
          <p:cNvPicPr>
            <a:picLocks noChangeAspect="1"/>
          </p:cNvPicPr>
          <p:nvPr/>
        </p:nvPicPr>
        <p:blipFill>
          <a:blip r:embed="rId5"/>
          <a:stretch>
            <a:fillRect/>
          </a:stretch>
        </p:blipFill>
        <p:spPr>
          <a:xfrm>
            <a:off x="2714017" y="3025301"/>
            <a:ext cx="6196519" cy="2409825"/>
          </a:xfrm>
          <a:prstGeom prst="rect">
            <a:avLst/>
          </a:prstGeom>
        </p:spPr>
      </p:pic>
    </p:spTree>
    <p:extLst>
      <p:ext uri="{BB962C8B-B14F-4D97-AF65-F5344CB8AC3E}">
        <p14:creationId xmlns:p14="http://schemas.microsoft.com/office/powerpoint/2010/main" val="13439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9"/>
                                        </p:tgtEl>
                                        <p:attrNameLst>
                                          <p:attrName>ppt_x</p:attrName>
                                        </p:attrNameLst>
                                      </p:cBhvr>
                                      <p:tavLst>
                                        <p:tav tm="0">
                                          <p:val>
                                            <p:strVal val="ppt_x"/>
                                          </p:val>
                                        </p:tav>
                                        <p:tav tm="100000">
                                          <p:val>
                                            <p:strVal val="ppt_x"/>
                                          </p:val>
                                        </p:tav>
                                      </p:tavLst>
                                    </p:anim>
                                    <p:anim calcmode="lin" valueType="num">
                                      <p:cBhvr additive="base">
                                        <p:cTn id="35" dur="500"/>
                                        <p:tgtEl>
                                          <p:spTgt spid="9"/>
                                        </p:tgtEl>
                                        <p:attrNameLst>
                                          <p:attrName>ppt_y</p:attrName>
                                        </p:attrNameLst>
                                      </p:cBhvr>
                                      <p:tavLst>
                                        <p:tav tm="0">
                                          <p:val>
                                            <p:strVal val="ppt_y"/>
                                          </p:val>
                                        </p:tav>
                                        <p:tav tm="100000">
                                          <p:val>
                                            <p:strVal val="1+ppt_h/2"/>
                                          </p:val>
                                        </p:tav>
                                      </p:tavLst>
                                    </p:anim>
                                    <p:set>
                                      <p:cBhvr>
                                        <p:cTn id="36" dur="1" fill="hold">
                                          <p:stCondLst>
                                            <p:cond delay="499"/>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nodeType="clickEffect">
                                  <p:stCondLst>
                                    <p:cond delay="0"/>
                                  </p:stCondLst>
                                  <p:childTnLst>
                                    <p:anim calcmode="lin" valueType="num">
                                      <p:cBhvr additive="base">
                                        <p:cTn id="40" dur="500"/>
                                        <p:tgtEl>
                                          <p:spTgt spid="4"/>
                                        </p:tgtEl>
                                        <p:attrNameLst>
                                          <p:attrName>ppt_x</p:attrName>
                                        </p:attrNameLst>
                                      </p:cBhvr>
                                      <p:tavLst>
                                        <p:tav tm="0">
                                          <p:val>
                                            <p:strVal val="ppt_x"/>
                                          </p:val>
                                        </p:tav>
                                        <p:tav tm="100000">
                                          <p:val>
                                            <p:strVal val="ppt_x"/>
                                          </p:val>
                                        </p:tav>
                                      </p:tavLst>
                                    </p:anim>
                                    <p:anim calcmode="lin" valueType="num">
                                      <p:cBhvr additive="base">
                                        <p:cTn id="41" dur="500"/>
                                        <p:tgtEl>
                                          <p:spTgt spid="4"/>
                                        </p:tgtEl>
                                        <p:attrNameLst>
                                          <p:attrName>ppt_y</p:attrName>
                                        </p:attrNameLst>
                                      </p:cBhvr>
                                      <p:tavLst>
                                        <p:tav tm="0">
                                          <p:val>
                                            <p:strVal val="ppt_y"/>
                                          </p:val>
                                        </p:tav>
                                        <p:tav tm="100000">
                                          <p:val>
                                            <p:strVal val="1+ppt_h/2"/>
                                          </p:val>
                                        </p:tav>
                                      </p:tavLst>
                                    </p:anim>
                                    <p:set>
                                      <p:cBhvr>
                                        <p:cTn id="42" dur="1" fill="hold">
                                          <p:stCondLst>
                                            <p:cond delay="499"/>
                                          </p:stCondLst>
                                        </p:cTn>
                                        <p:tgtEl>
                                          <p:spTgt spid="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nodeType="clickEffect">
                                  <p:stCondLst>
                                    <p:cond delay="0"/>
                                  </p:stCondLst>
                                  <p:childTnLst>
                                    <p:anim calcmode="lin" valueType="num">
                                      <p:cBhvr additive="base">
                                        <p:cTn id="46" dur="500"/>
                                        <p:tgtEl>
                                          <p:spTgt spid="10"/>
                                        </p:tgtEl>
                                        <p:attrNameLst>
                                          <p:attrName>ppt_x</p:attrName>
                                        </p:attrNameLst>
                                      </p:cBhvr>
                                      <p:tavLst>
                                        <p:tav tm="0">
                                          <p:val>
                                            <p:strVal val="ppt_x"/>
                                          </p:val>
                                        </p:tav>
                                        <p:tav tm="100000">
                                          <p:val>
                                            <p:strVal val="ppt_x"/>
                                          </p:val>
                                        </p:tav>
                                      </p:tavLst>
                                    </p:anim>
                                    <p:anim calcmode="lin" valueType="num">
                                      <p:cBhvr additive="base">
                                        <p:cTn id="47" dur="500"/>
                                        <p:tgtEl>
                                          <p:spTgt spid="10"/>
                                        </p:tgtEl>
                                        <p:attrNameLst>
                                          <p:attrName>ppt_y</p:attrName>
                                        </p:attrNameLst>
                                      </p:cBhvr>
                                      <p:tavLst>
                                        <p:tav tm="0">
                                          <p:val>
                                            <p:strVal val="ppt_y"/>
                                          </p:val>
                                        </p:tav>
                                        <p:tav tm="100000">
                                          <p:val>
                                            <p:strVal val="1+ppt_h/2"/>
                                          </p:val>
                                        </p:tav>
                                      </p:tavLst>
                                    </p:anim>
                                    <p:set>
                                      <p:cBhvr>
                                        <p:cTn id="48" dur="1" fill="hold">
                                          <p:stCondLst>
                                            <p:cond delay="499"/>
                                          </p:stCondLst>
                                        </p:cTn>
                                        <p:tgtEl>
                                          <p:spTgt spid="1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1" end="1"/>
                                            </p:txEl>
                                          </p:spTgt>
                                        </p:tgtEl>
                                        <p:attrNameLst>
                                          <p:attrName>style.visibility</p:attrName>
                                        </p:attrNameLst>
                                      </p:cBhvr>
                                      <p:to>
                                        <p:strVal val="visible"/>
                                      </p:to>
                                    </p:set>
                                    <p:animEffect transition="in" filter="fade">
                                      <p:cBhvr>
                                        <p:cTn id="53" dur="1000"/>
                                        <p:tgtEl>
                                          <p:spTgt spid="3">
                                            <p:txEl>
                                              <p:pRg st="1" end="1"/>
                                            </p:txEl>
                                          </p:spTgt>
                                        </p:tgtEl>
                                      </p:cBhvr>
                                    </p:animEffect>
                                    <p:anim calcmode="lin" valueType="num">
                                      <p:cBhvr>
                                        <p:cTn id="5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2" end="2"/>
                                            </p:txEl>
                                          </p:spTgt>
                                        </p:tgtEl>
                                        <p:attrNameLst>
                                          <p:attrName>style.visibility</p:attrName>
                                        </p:attrNameLst>
                                      </p:cBhvr>
                                      <p:to>
                                        <p:strVal val="visible"/>
                                      </p:to>
                                    </p:set>
                                    <p:animEffect transition="in" filter="fade">
                                      <p:cBhvr>
                                        <p:cTn id="60" dur="1000"/>
                                        <p:tgtEl>
                                          <p:spTgt spid="3">
                                            <p:txEl>
                                              <p:pRg st="2" end="2"/>
                                            </p:txEl>
                                          </p:spTgt>
                                        </p:tgtEl>
                                      </p:cBhvr>
                                    </p:animEffect>
                                    <p:anim calcmode="lin" valueType="num">
                                      <p:cBhvr>
                                        <p:cTn id="6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animEffect transition="in" filter="fade">
                                      <p:cBhvr>
                                        <p:cTn id="67" dur="1000"/>
                                        <p:tgtEl>
                                          <p:spTgt spid="3">
                                            <p:txEl>
                                              <p:pRg st="3" end="3"/>
                                            </p:txEl>
                                          </p:spTgt>
                                        </p:tgtEl>
                                      </p:cBhvr>
                                    </p:animEffect>
                                    <p:anim calcmode="lin" valueType="num">
                                      <p:cBhvr>
                                        <p:cTn id="6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
                                            <p:txEl>
                                              <p:pRg st="4" end="4"/>
                                            </p:txEl>
                                          </p:spTgt>
                                        </p:tgtEl>
                                        <p:attrNameLst>
                                          <p:attrName>style.visibility</p:attrName>
                                        </p:attrNameLst>
                                      </p:cBhvr>
                                      <p:to>
                                        <p:strVal val="visible"/>
                                      </p:to>
                                    </p:set>
                                    <p:animEffect transition="in" filter="fade">
                                      <p:cBhvr>
                                        <p:cTn id="74" dur="1000"/>
                                        <p:tgtEl>
                                          <p:spTgt spid="3">
                                            <p:txEl>
                                              <p:pRg st="4" end="4"/>
                                            </p:txEl>
                                          </p:spTgt>
                                        </p:tgtEl>
                                      </p:cBhvr>
                                    </p:animEffect>
                                    <p:anim calcmode="lin" valueType="num">
                                      <p:cBhvr>
                                        <p:cTn id="7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3">
                                            <p:txEl>
                                              <p:pRg st="5" end="5"/>
                                            </p:txEl>
                                          </p:spTgt>
                                        </p:tgtEl>
                                        <p:attrNameLst>
                                          <p:attrName>style.visibility</p:attrName>
                                        </p:attrNameLst>
                                      </p:cBhvr>
                                      <p:to>
                                        <p:strVal val="visible"/>
                                      </p:to>
                                    </p:set>
                                    <p:animEffect transition="in" filter="fade">
                                      <p:cBhvr>
                                        <p:cTn id="81" dur="1000"/>
                                        <p:tgtEl>
                                          <p:spTgt spid="3">
                                            <p:txEl>
                                              <p:pRg st="5" end="5"/>
                                            </p:txEl>
                                          </p:spTgt>
                                        </p:tgtEl>
                                      </p:cBhvr>
                                    </p:animEffect>
                                    <p:anim calcmode="lin" valueType="num">
                                      <p:cBhvr>
                                        <p:cTn id="8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3">
                                            <p:txEl>
                                              <p:pRg st="6" end="6"/>
                                            </p:txEl>
                                          </p:spTgt>
                                        </p:tgtEl>
                                        <p:attrNameLst>
                                          <p:attrName>style.visibility</p:attrName>
                                        </p:attrNameLst>
                                      </p:cBhvr>
                                      <p:to>
                                        <p:strVal val="visible"/>
                                      </p:to>
                                    </p:set>
                                    <p:animEffect transition="in" filter="fade">
                                      <p:cBhvr>
                                        <p:cTn id="88" dur="1000"/>
                                        <p:tgtEl>
                                          <p:spTgt spid="3">
                                            <p:txEl>
                                              <p:pRg st="6" end="6"/>
                                            </p:txEl>
                                          </p:spTgt>
                                        </p:tgtEl>
                                      </p:cBhvr>
                                    </p:animEffect>
                                    <p:anim calcmode="lin" valueType="num">
                                      <p:cBhvr>
                                        <p:cTn id="8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3">
                                            <p:txEl>
                                              <p:pRg st="7" end="7"/>
                                            </p:txEl>
                                          </p:spTgt>
                                        </p:tgtEl>
                                        <p:attrNameLst>
                                          <p:attrName>style.visibility</p:attrName>
                                        </p:attrNameLst>
                                      </p:cBhvr>
                                      <p:to>
                                        <p:strVal val="visible"/>
                                      </p:to>
                                    </p:set>
                                    <p:animEffect transition="in" filter="fade">
                                      <p:cBhvr>
                                        <p:cTn id="95" dur="1000"/>
                                        <p:tgtEl>
                                          <p:spTgt spid="3">
                                            <p:txEl>
                                              <p:pRg st="7" end="7"/>
                                            </p:txEl>
                                          </p:spTgt>
                                        </p:tgtEl>
                                      </p:cBhvr>
                                    </p:animEffect>
                                    <p:anim calcmode="lin" valueType="num">
                                      <p:cBhvr>
                                        <p:cTn id="9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3">
                                            <p:txEl>
                                              <p:pRg st="8" end="8"/>
                                            </p:txEl>
                                          </p:spTgt>
                                        </p:tgtEl>
                                        <p:attrNameLst>
                                          <p:attrName>style.visibility</p:attrName>
                                        </p:attrNameLst>
                                      </p:cBhvr>
                                      <p:to>
                                        <p:strVal val="visible"/>
                                      </p:to>
                                    </p:set>
                                    <p:animEffect transition="in" filter="fade">
                                      <p:cBhvr>
                                        <p:cTn id="102" dur="1000"/>
                                        <p:tgtEl>
                                          <p:spTgt spid="3">
                                            <p:txEl>
                                              <p:pRg st="8" end="8"/>
                                            </p:txEl>
                                          </p:spTgt>
                                        </p:tgtEl>
                                      </p:cBhvr>
                                    </p:animEffect>
                                    <p:anim calcmode="lin" valueType="num">
                                      <p:cBhvr>
                                        <p:cTn id="10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0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0"/>
            <a:ext cx="12192000" cy="6789906"/>
          </a:xfrm>
          <a:prstGeom prst="rect">
            <a:avLst/>
          </a:prstGeom>
        </p:spPr>
      </p:pic>
      <p:sp>
        <p:nvSpPr>
          <p:cNvPr id="2" name="Title 1"/>
          <p:cNvSpPr>
            <a:spLocks noGrp="1"/>
          </p:cNvSpPr>
          <p:nvPr>
            <p:ph type="title"/>
          </p:nvPr>
        </p:nvSpPr>
        <p:spPr>
          <a:xfrm>
            <a:off x="977783" y="0"/>
            <a:ext cx="10364451" cy="612648"/>
          </a:xfrm>
        </p:spPr>
        <p:txBody>
          <a:bodyPr>
            <a:normAutofit/>
          </a:bodyPr>
          <a:lstStyle/>
          <a:p>
            <a:r>
              <a:rPr lang="en-US" dirty="0" err="1"/>
              <a:t>m.o.n.t.h</a:t>
            </a:r>
            <a:endParaRPr lang="en-US" dirty="0"/>
          </a:p>
        </p:txBody>
      </p:sp>
      <p:sp>
        <p:nvSpPr>
          <p:cNvPr id="3" name="Content Placeholder 2"/>
          <p:cNvSpPr>
            <a:spLocks noGrp="1"/>
          </p:cNvSpPr>
          <p:nvPr>
            <p:ph sz="quarter" idx="13"/>
          </p:nvPr>
        </p:nvSpPr>
        <p:spPr>
          <a:xfrm>
            <a:off x="128016" y="621792"/>
            <a:ext cx="11896344" cy="6007608"/>
          </a:xfrm>
        </p:spPr>
        <p:txBody>
          <a:bodyPr>
            <a:normAutofit lnSpcReduction="10000"/>
          </a:bodyPr>
          <a:lstStyle/>
          <a:p>
            <a:r>
              <a:rPr lang="en-US" b="1" dirty="0"/>
              <a:t>February- Bad weather and license plate renewal….</a:t>
            </a:r>
          </a:p>
          <a:p>
            <a:r>
              <a:rPr lang="en-US" b="1" dirty="0"/>
              <a:t>EACH M.O.N.T.H?</a:t>
            </a:r>
          </a:p>
          <a:p>
            <a:r>
              <a:rPr lang="en-US" sz="3600" b="1" u="sng" dirty="0">
                <a:solidFill>
                  <a:srgbClr val="FF0000"/>
                </a:solidFill>
                <a:effectLst>
                  <a:outerShdw blurRad="38100" dist="38100" dir="2700000" algn="tl">
                    <a:srgbClr val="000000">
                      <a:alpha val="43137"/>
                    </a:srgbClr>
                  </a:outerShdw>
                </a:effectLst>
              </a:rPr>
              <a:t>M</a:t>
            </a:r>
            <a:r>
              <a:rPr lang="en-US" b="1" u="sng" dirty="0">
                <a:effectLst>
                  <a:outerShdw blurRad="38100" dist="38100" dir="2700000" algn="tl">
                    <a:srgbClr val="000000">
                      <a:alpha val="43137"/>
                    </a:srgbClr>
                  </a:outerShdw>
                </a:effectLst>
              </a:rPr>
              <a:t>ites</a:t>
            </a:r>
            <a:r>
              <a:rPr lang="en-US" b="1" dirty="0"/>
              <a:t>- Mark 12:42- </a:t>
            </a:r>
            <a:r>
              <a:rPr lang="en-US" dirty="0"/>
              <a:t>Then one poor widow came and threw in two </a:t>
            </a:r>
            <a:r>
              <a:rPr lang="en-US" b="1" u="sng" dirty="0"/>
              <a:t>mites</a:t>
            </a:r>
            <a:r>
              <a:rPr lang="en-US" dirty="0"/>
              <a:t>, which make a </a:t>
            </a:r>
            <a:r>
              <a:rPr lang="en-US" dirty="0" err="1"/>
              <a:t>quadrans</a:t>
            </a:r>
            <a:r>
              <a:rPr lang="en-US" dirty="0"/>
              <a:t>. </a:t>
            </a:r>
          </a:p>
          <a:p>
            <a:r>
              <a:rPr lang="en-US" sz="3600" b="1" u="sng" dirty="0">
                <a:solidFill>
                  <a:srgbClr val="FF0000"/>
                </a:solidFill>
                <a:effectLst>
                  <a:outerShdw blurRad="38100" dist="38100" dir="2700000" algn="tl">
                    <a:srgbClr val="000000">
                      <a:alpha val="43137"/>
                    </a:srgbClr>
                  </a:outerShdw>
                </a:effectLst>
              </a:rPr>
              <a:t>O</a:t>
            </a:r>
            <a:r>
              <a:rPr lang="en-US" b="1" u="sng" dirty="0">
                <a:effectLst>
                  <a:outerShdw blurRad="38100" dist="38100" dir="2700000" algn="tl">
                    <a:srgbClr val="000000">
                      <a:alpha val="43137"/>
                    </a:srgbClr>
                  </a:outerShdw>
                </a:effectLst>
              </a:rPr>
              <a:t>bedient-</a:t>
            </a:r>
            <a:r>
              <a:rPr lang="en-US" b="1" dirty="0"/>
              <a:t> Titus 3:1-  </a:t>
            </a:r>
            <a:r>
              <a:rPr lang="en-US" dirty="0"/>
              <a:t>Remind believers to submit to rulers and authorities, to be </a:t>
            </a:r>
            <a:r>
              <a:rPr lang="en-US" b="1" u="sng" dirty="0">
                <a:effectLst>
                  <a:outerShdw blurRad="38100" dist="38100" dir="2700000" algn="tl">
                    <a:srgbClr val="000000">
                      <a:alpha val="43137"/>
                    </a:srgbClr>
                  </a:outerShdw>
                </a:effectLst>
              </a:rPr>
              <a:t>obedient</a:t>
            </a:r>
            <a:r>
              <a:rPr lang="en-US" u="sng" dirty="0"/>
              <a:t>, </a:t>
            </a:r>
            <a:r>
              <a:rPr lang="en-US" dirty="0"/>
              <a:t>and to be ready to do any honorable kind of work.</a:t>
            </a:r>
          </a:p>
          <a:p>
            <a:r>
              <a:rPr lang="en-US" sz="3200" b="1" u="sng" dirty="0">
                <a:solidFill>
                  <a:srgbClr val="FF0000"/>
                </a:solidFill>
                <a:effectLst>
                  <a:outerShdw blurRad="38100" dist="38100" dir="2700000" algn="tl">
                    <a:srgbClr val="000000">
                      <a:alpha val="43137"/>
                    </a:srgbClr>
                  </a:outerShdw>
                </a:effectLst>
              </a:rPr>
              <a:t>N</a:t>
            </a:r>
            <a:r>
              <a:rPr lang="en-US" b="1" u="sng" dirty="0">
                <a:effectLst>
                  <a:outerShdw blurRad="38100" dist="38100" dir="2700000" algn="tl">
                    <a:srgbClr val="000000">
                      <a:alpha val="43137"/>
                    </a:srgbClr>
                  </a:outerShdw>
                </a:effectLst>
              </a:rPr>
              <a:t>eglect-</a:t>
            </a:r>
            <a:r>
              <a:rPr lang="en-US" b="1" dirty="0"/>
              <a:t> Hebrews 2:3- </a:t>
            </a:r>
            <a:r>
              <a:rPr lang="en-US" dirty="0"/>
              <a:t>how shall we escape if we </a:t>
            </a:r>
            <a:r>
              <a:rPr lang="en-US" b="1" u="sng" dirty="0"/>
              <a:t>neglect</a:t>
            </a:r>
            <a:r>
              <a:rPr lang="en-US" dirty="0"/>
              <a:t> so great a salvation, which at the first began to be spoken by the Lord, and was confirmed to us by those who heard </a:t>
            </a:r>
            <a:r>
              <a:rPr lang="en-US" i="1" dirty="0"/>
              <a:t>Him,</a:t>
            </a:r>
          </a:p>
          <a:p>
            <a:r>
              <a:rPr lang="en-US" sz="3200" b="1" u="sng" dirty="0">
                <a:solidFill>
                  <a:srgbClr val="FF0000"/>
                </a:solidFill>
                <a:effectLst>
                  <a:outerShdw blurRad="38100" dist="38100" dir="2700000" algn="tl">
                    <a:srgbClr val="000000">
                      <a:alpha val="43137"/>
                    </a:srgbClr>
                  </a:outerShdw>
                </a:effectLst>
              </a:rPr>
              <a:t>T</a:t>
            </a:r>
            <a:r>
              <a:rPr lang="en-US" b="1" u="sng" dirty="0">
                <a:effectLst>
                  <a:outerShdw blurRad="38100" dist="38100" dir="2700000" algn="tl">
                    <a:srgbClr val="000000">
                      <a:alpha val="43137"/>
                    </a:srgbClr>
                  </a:outerShdw>
                </a:effectLst>
              </a:rPr>
              <a:t>emperance- </a:t>
            </a:r>
            <a:r>
              <a:rPr lang="en-US" b="1" dirty="0"/>
              <a:t>Galatians 5:23-</a:t>
            </a:r>
            <a:r>
              <a:rPr lang="en-US" b="1" baseline="30000" dirty="0"/>
              <a:t>23 </a:t>
            </a:r>
            <a:r>
              <a:rPr lang="en-US" dirty="0"/>
              <a:t>Meekness, </a:t>
            </a:r>
            <a:r>
              <a:rPr lang="en-US" b="1" u="sng" dirty="0"/>
              <a:t>temperance</a:t>
            </a:r>
            <a:r>
              <a:rPr lang="en-US" dirty="0"/>
              <a:t>: against such there is no law.</a:t>
            </a:r>
          </a:p>
          <a:p>
            <a:r>
              <a:rPr lang="en-US" sz="3200" b="1" u="sng" dirty="0">
                <a:solidFill>
                  <a:srgbClr val="FF0000"/>
                </a:solidFill>
                <a:effectLst>
                  <a:outerShdw blurRad="38100" dist="38100" dir="2700000" algn="tl">
                    <a:srgbClr val="000000">
                      <a:alpha val="43137"/>
                    </a:srgbClr>
                  </a:outerShdw>
                </a:effectLst>
              </a:rPr>
              <a:t>H</a:t>
            </a:r>
            <a:r>
              <a:rPr lang="en-US" b="1" u="sng" dirty="0">
                <a:effectLst>
                  <a:outerShdw blurRad="38100" dist="38100" dir="2700000" algn="tl">
                    <a:srgbClr val="000000">
                      <a:alpha val="43137"/>
                    </a:srgbClr>
                  </a:outerShdw>
                </a:effectLst>
              </a:rPr>
              <a:t>airs- </a:t>
            </a:r>
            <a:r>
              <a:rPr lang="en-US" b="1" dirty="0"/>
              <a:t>Matthew 10:30- </a:t>
            </a:r>
            <a:r>
              <a:rPr lang="en-US" b="1" baseline="30000" dirty="0"/>
              <a:t>30 </a:t>
            </a:r>
            <a:r>
              <a:rPr lang="en-US" dirty="0"/>
              <a:t>But the very hairs of your head are all numbered.</a:t>
            </a:r>
          </a:p>
          <a:p>
            <a:r>
              <a:rPr lang="en-US" b="1" dirty="0"/>
              <a:t>God knows us better than anyone, even ourselves… who can give me better care..</a:t>
            </a:r>
          </a:p>
          <a:p>
            <a:endParaRPr lang="en-US" dirty="0"/>
          </a:p>
          <a:p>
            <a:endParaRPr lang="en-US" dirty="0"/>
          </a:p>
          <a:p>
            <a:endParaRPr lang="en-US" dirty="0"/>
          </a:p>
        </p:txBody>
      </p:sp>
    </p:spTree>
    <p:extLst>
      <p:ext uri="{BB962C8B-B14F-4D97-AF65-F5344CB8AC3E}">
        <p14:creationId xmlns:p14="http://schemas.microsoft.com/office/powerpoint/2010/main" val="15585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849767" y="161317"/>
            <a:ext cx="10364451" cy="725651"/>
          </a:xfrm>
        </p:spPr>
        <p:txBody>
          <a:bodyPr/>
          <a:lstStyle/>
          <a:p>
            <a:r>
              <a:rPr lang="en-US" dirty="0"/>
              <a:t>today</a:t>
            </a:r>
          </a:p>
        </p:txBody>
      </p:sp>
      <p:sp>
        <p:nvSpPr>
          <p:cNvPr id="3" name="Content Placeholder 2"/>
          <p:cNvSpPr>
            <a:spLocks noGrp="1"/>
          </p:cNvSpPr>
          <p:nvPr>
            <p:ph sz="quarter" idx="13"/>
          </p:nvPr>
        </p:nvSpPr>
        <p:spPr>
          <a:xfrm>
            <a:off x="237744" y="1490472"/>
            <a:ext cx="11713464" cy="5184648"/>
          </a:xfrm>
        </p:spPr>
        <p:txBody>
          <a:bodyPr>
            <a:normAutofit fontScale="92500" lnSpcReduction="20000"/>
          </a:bodyPr>
          <a:lstStyle/>
          <a:p>
            <a:r>
              <a:rPr lang="en-US" sz="2400" b="1" dirty="0"/>
              <a:t>Today is the day…You arrived….   You get to go… it’s my turn..</a:t>
            </a:r>
          </a:p>
          <a:p>
            <a:endParaRPr lang="en-US" sz="2400" b="1" dirty="0"/>
          </a:p>
          <a:p>
            <a:r>
              <a:rPr lang="en-US" sz="2400" b="1" u="sng" dirty="0">
                <a:effectLst>
                  <a:outerShdw blurRad="38100" dist="38100" dir="2700000" algn="tl">
                    <a:srgbClr val="000000">
                      <a:alpha val="43137"/>
                    </a:srgbClr>
                  </a:outerShdw>
                </a:effectLst>
              </a:rPr>
              <a:t>Hebrews 3:13- </a:t>
            </a:r>
            <a:r>
              <a:rPr lang="en-US" sz="2400" b="1" baseline="30000" dirty="0"/>
              <a:t>13 </a:t>
            </a:r>
            <a:r>
              <a:rPr lang="en-US" sz="2400" b="1" dirty="0"/>
              <a:t>but exhort one another daily, while it is called “</a:t>
            </a:r>
            <a:r>
              <a:rPr lang="en-US" sz="2400" b="1" u="sng" dirty="0">
                <a:solidFill>
                  <a:srgbClr val="FF0000"/>
                </a:solidFill>
                <a:effectLst>
                  <a:outerShdw blurRad="38100" dist="38100" dir="2700000" algn="tl">
                    <a:srgbClr val="000000">
                      <a:alpha val="43137"/>
                    </a:srgbClr>
                  </a:outerShdw>
                </a:effectLst>
              </a:rPr>
              <a:t>Today,” </a:t>
            </a:r>
            <a:r>
              <a:rPr lang="en-US" sz="2400" b="1" dirty="0"/>
              <a:t>lest any of you be hardened through the deceitfulness of sin.</a:t>
            </a:r>
          </a:p>
          <a:p>
            <a:r>
              <a:rPr lang="en-US" sz="2400" b="1" u="sng" dirty="0"/>
              <a:t>Luke 23:43- </a:t>
            </a:r>
            <a:r>
              <a:rPr lang="en-US" sz="2400" b="1" baseline="30000" dirty="0"/>
              <a:t>43 </a:t>
            </a:r>
            <a:r>
              <a:rPr lang="en-US" sz="2400" b="1" dirty="0"/>
              <a:t>And Jesus said to him, “Assuredly, I say to you, </a:t>
            </a:r>
            <a:r>
              <a:rPr lang="en-US" sz="2400" b="1" u="sng" dirty="0">
                <a:solidFill>
                  <a:srgbClr val="FF0000"/>
                </a:solidFill>
                <a:effectLst>
                  <a:outerShdw blurRad="38100" dist="38100" dir="2700000" algn="tl">
                    <a:srgbClr val="000000">
                      <a:alpha val="43137"/>
                    </a:srgbClr>
                  </a:outerShdw>
                </a:effectLst>
              </a:rPr>
              <a:t>today</a:t>
            </a:r>
            <a:r>
              <a:rPr lang="en-US" sz="2400" b="1" dirty="0">
                <a:solidFill>
                  <a:srgbClr val="FF0000"/>
                </a:solidFill>
              </a:rPr>
              <a:t> </a:t>
            </a:r>
            <a:r>
              <a:rPr lang="en-US" sz="2400" b="1" dirty="0"/>
              <a:t>you will be with Me in Paradise.”</a:t>
            </a:r>
          </a:p>
          <a:p>
            <a:r>
              <a:rPr lang="en-US" sz="2400" b="1" u="sng" dirty="0"/>
              <a:t>Luke 4:21- </a:t>
            </a:r>
            <a:r>
              <a:rPr lang="en-US" sz="2400" b="1" baseline="30000" dirty="0"/>
              <a:t> </a:t>
            </a:r>
            <a:r>
              <a:rPr lang="en-US" sz="2400" b="1" dirty="0"/>
              <a:t>And He began to say to them, “</a:t>
            </a:r>
            <a:r>
              <a:rPr lang="en-US" sz="2400" b="1" u="sng" dirty="0">
                <a:solidFill>
                  <a:srgbClr val="FF0000"/>
                </a:solidFill>
                <a:effectLst>
                  <a:outerShdw blurRad="38100" dist="38100" dir="2700000" algn="tl">
                    <a:srgbClr val="000000">
                      <a:alpha val="43137"/>
                    </a:srgbClr>
                  </a:outerShdw>
                </a:effectLst>
              </a:rPr>
              <a:t>Today</a:t>
            </a:r>
            <a:r>
              <a:rPr lang="en-US" sz="2400" b="1" dirty="0">
                <a:solidFill>
                  <a:srgbClr val="FF0000"/>
                </a:solidFill>
              </a:rPr>
              <a:t> </a:t>
            </a:r>
            <a:r>
              <a:rPr lang="en-US" sz="2400" b="1" dirty="0"/>
              <a:t>this Scripture is fulfilled in your hearing.”</a:t>
            </a:r>
          </a:p>
          <a:p>
            <a:r>
              <a:rPr lang="en-US" sz="2400" b="1" dirty="0"/>
              <a:t>God has given you this moment.. What will you do with “today”?</a:t>
            </a:r>
          </a:p>
          <a:p>
            <a:r>
              <a:rPr lang="en-US" sz="2400" b="1" u="sng" dirty="0">
                <a:effectLst>
                  <a:outerShdw blurRad="38100" dist="38100" dir="2700000" algn="tl">
                    <a:srgbClr val="000000">
                      <a:alpha val="43137"/>
                    </a:srgbClr>
                  </a:outerShdw>
                </a:effectLst>
              </a:rPr>
              <a:t>2 Cor. 6:2-  </a:t>
            </a:r>
            <a:r>
              <a:rPr lang="en-US" sz="2400" b="1" baseline="30000" dirty="0"/>
              <a:t>2 </a:t>
            </a:r>
            <a:r>
              <a:rPr lang="en-US" sz="2400" b="1" dirty="0"/>
              <a:t>For He says: “In an acceptable time I have heard you, And in the day of salvation I have helped you.” Behold, now </a:t>
            </a:r>
            <a:r>
              <a:rPr lang="en-US" sz="2400" b="1" i="1" dirty="0"/>
              <a:t>is</a:t>
            </a:r>
            <a:r>
              <a:rPr lang="en-US" sz="2400" b="1" dirty="0"/>
              <a:t> the accepted time; behold, </a:t>
            </a:r>
            <a:r>
              <a:rPr lang="en-US" sz="2400" b="1" i="1" u="sng" dirty="0">
                <a:solidFill>
                  <a:srgbClr val="FF0000"/>
                </a:solidFill>
                <a:effectLst>
                  <a:outerShdw blurRad="38100" dist="38100" dir="2700000" algn="tl">
                    <a:srgbClr val="000000">
                      <a:alpha val="43137"/>
                    </a:srgbClr>
                  </a:outerShdw>
                </a:effectLst>
              </a:rPr>
              <a:t>now is the day </a:t>
            </a:r>
            <a:r>
              <a:rPr lang="en-US" sz="2400" b="1" dirty="0"/>
              <a:t>of salvation.</a:t>
            </a:r>
          </a:p>
          <a:p>
            <a:endParaRPr lang="en-US" b="1" u="sng" dirty="0">
              <a:effectLst>
                <a:outerShdw blurRad="38100" dist="38100" dir="2700000" algn="tl">
                  <a:srgbClr val="000000">
                    <a:alpha val="43137"/>
                  </a:srgbClr>
                </a:outerShdw>
              </a:effectLst>
            </a:endParaRPr>
          </a:p>
          <a:p>
            <a:endParaRPr lang="en-US" dirty="0"/>
          </a:p>
          <a:p>
            <a:endParaRPr lang="en-US" dirty="0"/>
          </a:p>
        </p:txBody>
      </p:sp>
      <p:pic>
        <p:nvPicPr>
          <p:cNvPr id="4" name="Picture 3"/>
          <p:cNvPicPr>
            <a:picLocks noChangeAspect="1"/>
          </p:cNvPicPr>
          <p:nvPr/>
        </p:nvPicPr>
        <p:blipFill>
          <a:blip r:embed="rId3"/>
          <a:stretch>
            <a:fillRect/>
          </a:stretch>
        </p:blipFill>
        <p:spPr>
          <a:xfrm>
            <a:off x="8489442" y="88583"/>
            <a:ext cx="3771900" cy="1319594"/>
          </a:xfrm>
          <a:prstGeom prst="rect">
            <a:avLst/>
          </a:prstGeom>
        </p:spPr>
      </p:pic>
      <p:pic>
        <p:nvPicPr>
          <p:cNvPr id="5" name="Picture 4"/>
          <p:cNvPicPr>
            <a:picLocks noChangeAspect="1"/>
          </p:cNvPicPr>
          <p:nvPr/>
        </p:nvPicPr>
        <p:blipFill>
          <a:blip r:embed="rId4"/>
          <a:stretch>
            <a:fillRect/>
          </a:stretch>
        </p:blipFill>
        <p:spPr>
          <a:xfrm>
            <a:off x="452628" y="73152"/>
            <a:ext cx="2819400" cy="1380744"/>
          </a:xfrm>
          <a:prstGeom prst="rect">
            <a:avLst/>
          </a:prstGeom>
        </p:spPr>
      </p:pic>
    </p:spTree>
    <p:extLst>
      <p:ext uri="{BB962C8B-B14F-4D97-AF65-F5344CB8AC3E}">
        <p14:creationId xmlns:p14="http://schemas.microsoft.com/office/powerpoint/2010/main" val="379779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104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932063" y="1"/>
            <a:ext cx="10364451" cy="777240"/>
          </a:xfrm>
        </p:spPr>
        <p:txBody>
          <a:bodyPr/>
          <a:lstStyle/>
          <a:p>
            <a:r>
              <a:rPr lang="en-US" dirty="0"/>
              <a:t>tomorrow</a:t>
            </a:r>
          </a:p>
        </p:txBody>
      </p:sp>
      <p:sp>
        <p:nvSpPr>
          <p:cNvPr id="3" name="Content Placeholder 2"/>
          <p:cNvSpPr>
            <a:spLocks noGrp="1"/>
          </p:cNvSpPr>
          <p:nvPr>
            <p:ph sz="quarter" idx="13"/>
          </p:nvPr>
        </p:nvSpPr>
        <p:spPr>
          <a:xfrm>
            <a:off x="76200" y="1014984"/>
            <a:ext cx="12115800" cy="5843016"/>
          </a:xfrm>
        </p:spPr>
        <p:txBody>
          <a:bodyPr/>
          <a:lstStyle/>
          <a:p>
            <a:r>
              <a:rPr lang="en-US" sz="2800" dirty="0"/>
              <a:t>Vacation- surgery-weather </a:t>
            </a:r>
          </a:p>
          <a:p>
            <a:r>
              <a:rPr lang="en-US" sz="2800" dirty="0"/>
              <a:t>Solomon warns us:</a:t>
            </a:r>
          </a:p>
          <a:p>
            <a:r>
              <a:rPr lang="en-US" sz="2800" b="1" u="sng" dirty="0"/>
              <a:t>Proverbs 27:1-    </a:t>
            </a:r>
            <a:r>
              <a:rPr lang="en-US" sz="2800" dirty="0"/>
              <a:t>Do not boast about tomorrow,</a:t>
            </a:r>
            <a:br>
              <a:rPr lang="en-US" sz="2800" dirty="0"/>
            </a:br>
            <a:r>
              <a:rPr lang="en-US" sz="2800" dirty="0"/>
              <a:t>For you do not know what a day may bring forth.</a:t>
            </a:r>
          </a:p>
          <a:p>
            <a:r>
              <a:rPr lang="en-US" sz="2800" dirty="0"/>
              <a:t>One today can change our tomorrow forever..</a:t>
            </a:r>
          </a:p>
          <a:p>
            <a:r>
              <a:rPr lang="en-US" sz="2800" dirty="0"/>
              <a:t>It is good to plan but We should never build our lives on tomorrow.</a:t>
            </a:r>
          </a:p>
          <a:p>
            <a:r>
              <a:rPr lang="en-US" sz="2800" b="1" u="sng" dirty="0"/>
              <a:t>James 4:14A- </a:t>
            </a:r>
            <a:r>
              <a:rPr lang="en-US" sz="2800" b="1" baseline="30000" dirty="0"/>
              <a:t>14 </a:t>
            </a:r>
            <a:r>
              <a:rPr lang="en-US" sz="2800" dirty="0"/>
              <a:t>whereas you do not know what </a:t>
            </a:r>
            <a:r>
              <a:rPr lang="en-US" sz="2800" i="1" dirty="0"/>
              <a:t>will happen</a:t>
            </a:r>
            <a:r>
              <a:rPr lang="en-US" sz="2800" dirty="0"/>
              <a:t> tomorrow. For what </a:t>
            </a:r>
            <a:r>
              <a:rPr lang="en-US" sz="2800" i="1" dirty="0"/>
              <a:t>is</a:t>
            </a:r>
            <a:r>
              <a:rPr lang="en-US" sz="2800" dirty="0"/>
              <a:t> your life?</a:t>
            </a:r>
          </a:p>
          <a:p>
            <a:endParaRPr lang="en-US" dirty="0"/>
          </a:p>
          <a:p>
            <a:endParaRPr lang="en-US" dirty="0"/>
          </a:p>
        </p:txBody>
      </p:sp>
      <p:pic>
        <p:nvPicPr>
          <p:cNvPr id="6" name="Picture 5"/>
          <p:cNvPicPr>
            <a:picLocks noChangeAspect="1"/>
          </p:cNvPicPr>
          <p:nvPr/>
        </p:nvPicPr>
        <p:blipFill>
          <a:blip r:embed="rId3"/>
          <a:stretch>
            <a:fillRect/>
          </a:stretch>
        </p:blipFill>
        <p:spPr>
          <a:xfrm>
            <a:off x="8842249" y="0"/>
            <a:ext cx="3349752" cy="2782633"/>
          </a:xfrm>
          <a:prstGeom prst="rect">
            <a:avLst/>
          </a:prstGeom>
        </p:spPr>
      </p:pic>
    </p:spTree>
    <p:extLst>
      <p:ext uri="{BB962C8B-B14F-4D97-AF65-F5344CB8AC3E}">
        <p14:creationId xmlns:p14="http://schemas.microsoft.com/office/powerpoint/2010/main" val="241538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2422187"/>
          </a:xfrm>
          <a:prstGeom prst="rect">
            <a:avLst/>
          </a:prstGeom>
        </p:spPr>
      </p:pic>
      <p:sp>
        <p:nvSpPr>
          <p:cNvPr id="2" name="Title 1"/>
          <p:cNvSpPr>
            <a:spLocks noGrp="1"/>
          </p:cNvSpPr>
          <p:nvPr>
            <p:ph type="title"/>
          </p:nvPr>
        </p:nvSpPr>
        <p:spPr>
          <a:xfrm>
            <a:off x="1030507" y="83497"/>
            <a:ext cx="10364451" cy="723900"/>
          </a:xfrm>
        </p:spPr>
        <p:txBody>
          <a:bodyPr/>
          <a:lstStyle/>
          <a:p>
            <a:r>
              <a:rPr lang="en-US" dirty="0"/>
              <a:t>Brevity of Life</a:t>
            </a:r>
          </a:p>
        </p:txBody>
      </p:sp>
      <p:sp>
        <p:nvSpPr>
          <p:cNvPr id="3" name="Content Placeholder 2"/>
          <p:cNvSpPr>
            <a:spLocks noGrp="1"/>
          </p:cNvSpPr>
          <p:nvPr>
            <p:ph sz="quarter" idx="13"/>
          </p:nvPr>
        </p:nvSpPr>
        <p:spPr>
          <a:xfrm>
            <a:off x="0" y="2367092"/>
            <a:ext cx="12192000" cy="4490908"/>
          </a:xfrm>
        </p:spPr>
        <p:txBody>
          <a:bodyPr/>
          <a:lstStyle/>
          <a:p>
            <a:r>
              <a:rPr lang="en-US" b="1" u="sng" dirty="0"/>
              <a:t>Psalm 90:10-  </a:t>
            </a:r>
            <a:r>
              <a:rPr lang="en-US" dirty="0"/>
              <a:t>The days of our lives </a:t>
            </a:r>
            <a:r>
              <a:rPr lang="en-US" i="1" dirty="0"/>
              <a:t>are</a:t>
            </a:r>
            <a:r>
              <a:rPr lang="en-US" dirty="0"/>
              <a:t> </a:t>
            </a:r>
            <a:r>
              <a:rPr lang="en-US" b="1" u="sng" dirty="0"/>
              <a:t>seventy years</a:t>
            </a:r>
            <a:r>
              <a:rPr lang="en-US" dirty="0"/>
              <a:t>; And if by reason of strength </a:t>
            </a:r>
            <a:r>
              <a:rPr lang="en-US" i="1" dirty="0"/>
              <a:t>they are</a:t>
            </a:r>
            <a:r>
              <a:rPr lang="en-US" dirty="0"/>
              <a:t> eighty years, Yet their boast </a:t>
            </a:r>
            <a:r>
              <a:rPr lang="en-US" i="1" dirty="0"/>
              <a:t>is</a:t>
            </a:r>
            <a:r>
              <a:rPr lang="en-US" dirty="0"/>
              <a:t> only labor and sorrow; For it is soon cut off, and we fly away.</a:t>
            </a:r>
          </a:p>
          <a:p>
            <a:r>
              <a:rPr lang="en-US" b="1" u="sng" dirty="0"/>
              <a:t>My life</a:t>
            </a:r>
          </a:p>
          <a:p>
            <a:endParaRPr lang="en-US" b="1" u="sng" dirty="0"/>
          </a:p>
        </p:txBody>
      </p:sp>
      <p:graphicFrame>
        <p:nvGraphicFramePr>
          <p:cNvPr id="8" name="Table 7"/>
          <p:cNvGraphicFramePr>
            <a:graphicFrameLocks noGrp="1"/>
          </p:cNvGraphicFramePr>
          <p:nvPr>
            <p:extLst>
              <p:ext uri="{D42A27DB-BD31-4B8C-83A1-F6EECF244321}">
                <p14:modId xmlns:p14="http://schemas.microsoft.com/office/powerpoint/2010/main" val="3993740065"/>
              </p:ext>
            </p:extLst>
          </p:nvPr>
        </p:nvGraphicFramePr>
        <p:xfrm>
          <a:off x="0" y="3677053"/>
          <a:ext cx="12192000" cy="3180945"/>
        </p:xfrm>
        <a:graphic>
          <a:graphicData uri="http://schemas.openxmlformats.org/drawingml/2006/table">
            <a:tbl>
              <a:tblPr>
                <a:tableStyleId>{5C22544A-7EE6-4342-B048-85BDC9FD1C3A}</a:tableStyleId>
              </a:tblPr>
              <a:tblGrid>
                <a:gridCol w="3122579">
                  <a:extLst>
                    <a:ext uri="{9D8B030D-6E8A-4147-A177-3AD203B41FA5}">
                      <a16:colId xmlns:a16="http://schemas.microsoft.com/office/drawing/2014/main" val="355108009"/>
                    </a:ext>
                  </a:extLst>
                </a:gridCol>
                <a:gridCol w="2130357">
                  <a:extLst>
                    <a:ext uri="{9D8B030D-6E8A-4147-A177-3AD203B41FA5}">
                      <a16:colId xmlns:a16="http://schemas.microsoft.com/office/drawing/2014/main" val="3357696718"/>
                    </a:ext>
                  </a:extLst>
                </a:gridCol>
                <a:gridCol w="2286000">
                  <a:extLst>
                    <a:ext uri="{9D8B030D-6E8A-4147-A177-3AD203B41FA5}">
                      <a16:colId xmlns:a16="http://schemas.microsoft.com/office/drawing/2014/main" val="237595915"/>
                    </a:ext>
                  </a:extLst>
                </a:gridCol>
                <a:gridCol w="2169268">
                  <a:extLst>
                    <a:ext uri="{9D8B030D-6E8A-4147-A177-3AD203B41FA5}">
                      <a16:colId xmlns:a16="http://schemas.microsoft.com/office/drawing/2014/main" val="34974212"/>
                    </a:ext>
                  </a:extLst>
                </a:gridCol>
                <a:gridCol w="2483796">
                  <a:extLst>
                    <a:ext uri="{9D8B030D-6E8A-4147-A177-3AD203B41FA5}">
                      <a16:colId xmlns:a16="http://schemas.microsoft.com/office/drawing/2014/main" val="761985475"/>
                    </a:ext>
                  </a:extLst>
                </a:gridCol>
              </a:tblGrid>
              <a:tr h="636189">
                <a:tc>
                  <a:txBody>
                    <a:bodyPr/>
                    <a:lstStyle/>
                    <a:p>
                      <a:pPr algn="l" fontAlgn="b"/>
                      <a:r>
                        <a:rPr lang="en-US" sz="3200" u="none" strike="noStrike" dirty="0">
                          <a:effectLst/>
                        </a:rPr>
                        <a:t>Our Life 70 Years</a:t>
                      </a:r>
                      <a:endParaRPr lang="en-US" sz="3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3200" u="sng" strike="noStrike">
                          <a:effectLst/>
                        </a:rPr>
                        <a:t>Years </a:t>
                      </a:r>
                      <a:endParaRPr lang="en-US" sz="3200" b="1" i="0" u="sng"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3200" u="sng" strike="noStrike">
                          <a:effectLst/>
                        </a:rPr>
                        <a:t>Months</a:t>
                      </a:r>
                      <a:endParaRPr lang="en-US" sz="3200" b="1" i="0" u="sng"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3200" u="sng" strike="noStrike">
                          <a:effectLst/>
                        </a:rPr>
                        <a:t>Weeks</a:t>
                      </a:r>
                      <a:endParaRPr lang="en-US" sz="3200" b="1" i="0" u="sng"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3200" u="sng" strike="noStrike">
                          <a:effectLst/>
                        </a:rPr>
                        <a:t>Days</a:t>
                      </a:r>
                      <a:endParaRPr lang="en-US" sz="3200" b="1" i="0" u="sng"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55417784"/>
                  </a:ext>
                </a:extLst>
              </a:tr>
              <a:tr h="636189">
                <a:tc>
                  <a:txBody>
                    <a:bodyPr/>
                    <a:lstStyle/>
                    <a:p>
                      <a:pPr algn="ctr" fontAlgn="b"/>
                      <a:r>
                        <a:rPr lang="en-US" sz="3200" u="none" strike="noStrike" dirty="0">
                          <a:effectLst/>
                        </a:rPr>
                        <a:t>Lily</a:t>
                      </a:r>
                      <a:endParaRPr lang="en-US" sz="3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3200" u="none" strike="noStrike" dirty="0">
                          <a:effectLst/>
                        </a:rPr>
                        <a:t>61</a:t>
                      </a:r>
                      <a:endParaRPr lang="en-US" sz="3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3200" u="none" strike="noStrike">
                          <a:effectLst/>
                        </a:rPr>
                        <a:t>732</a:t>
                      </a:r>
                      <a:endParaRPr lang="en-US" sz="32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3200" u="none" strike="noStrike">
                          <a:effectLst/>
                        </a:rPr>
                        <a:t>3172</a:t>
                      </a:r>
                      <a:endParaRPr lang="en-US" sz="32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3200" u="none" strike="noStrike">
                          <a:effectLst/>
                        </a:rPr>
                        <a:t>22265</a:t>
                      </a:r>
                      <a:endParaRPr lang="en-US" sz="3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02662468"/>
                  </a:ext>
                </a:extLst>
              </a:tr>
              <a:tr h="636189">
                <a:tc>
                  <a:txBody>
                    <a:bodyPr/>
                    <a:lstStyle/>
                    <a:p>
                      <a:pPr algn="ctr" fontAlgn="b"/>
                      <a:r>
                        <a:rPr lang="en-US" sz="3200" u="none" strike="noStrike">
                          <a:effectLst/>
                        </a:rPr>
                        <a:t>Sydney</a:t>
                      </a:r>
                      <a:endParaRPr lang="en-US" sz="32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3200" u="none" strike="noStrike" dirty="0">
                          <a:effectLst/>
                        </a:rPr>
                        <a:t>50</a:t>
                      </a:r>
                      <a:endParaRPr lang="en-US" sz="3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3200" u="none" strike="noStrike">
                          <a:effectLst/>
                        </a:rPr>
                        <a:t>600</a:t>
                      </a:r>
                      <a:endParaRPr lang="en-US" sz="32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3200" u="none" strike="noStrike">
                          <a:effectLst/>
                        </a:rPr>
                        <a:t>2600</a:t>
                      </a:r>
                      <a:endParaRPr lang="en-US" sz="32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3200" u="none" strike="noStrike">
                          <a:effectLst/>
                        </a:rPr>
                        <a:t>18250</a:t>
                      </a:r>
                      <a:endParaRPr lang="en-US" sz="3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5286620"/>
                  </a:ext>
                </a:extLst>
              </a:tr>
              <a:tr h="636189">
                <a:tc>
                  <a:txBody>
                    <a:bodyPr/>
                    <a:lstStyle/>
                    <a:p>
                      <a:pPr algn="ctr" fontAlgn="b"/>
                      <a:r>
                        <a:rPr lang="en-US" sz="3200" u="none" strike="noStrike">
                          <a:effectLst/>
                        </a:rPr>
                        <a:t>Megan </a:t>
                      </a:r>
                      <a:endParaRPr lang="en-US" sz="32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3200" u="none" strike="noStrike">
                          <a:effectLst/>
                        </a:rPr>
                        <a:t>34</a:t>
                      </a:r>
                      <a:endParaRPr lang="en-US" sz="32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3200" u="none" strike="noStrike">
                          <a:effectLst/>
                        </a:rPr>
                        <a:t>408</a:t>
                      </a:r>
                      <a:endParaRPr lang="en-US" sz="32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3200" u="none" strike="noStrike" dirty="0">
                          <a:effectLst/>
                        </a:rPr>
                        <a:t>1768</a:t>
                      </a:r>
                      <a:endParaRPr lang="en-US" sz="3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3200" u="none" strike="noStrike">
                          <a:effectLst/>
                        </a:rPr>
                        <a:t>12410</a:t>
                      </a:r>
                      <a:endParaRPr lang="en-US" sz="3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0693698"/>
                  </a:ext>
                </a:extLst>
              </a:tr>
              <a:tr h="636189">
                <a:tc>
                  <a:txBody>
                    <a:bodyPr/>
                    <a:lstStyle/>
                    <a:p>
                      <a:pPr algn="ctr" fontAlgn="b"/>
                      <a:r>
                        <a:rPr lang="en-US" sz="3200" u="none" strike="noStrike">
                          <a:effectLst/>
                        </a:rPr>
                        <a:t>Ty</a:t>
                      </a:r>
                      <a:endParaRPr lang="en-US" sz="32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3200" u="none" strike="noStrike">
                          <a:effectLst/>
                        </a:rPr>
                        <a:t>20</a:t>
                      </a:r>
                      <a:endParaRPr lang="en-US" sz="32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3200" u="none" strike="noStrike">
                          <a:effectLst/>
                        </a:rPr>
                        <a:t>240</a:t>
                      </a:r>
                      <a:endParaRPr lang="en-US" sz="32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3200" u="none" strike="noStrike" dirty="0">
                          <a:effectLst/>
                        </a:rPr>
                        <a:t>1038</a:t>
                      </a:r>
                      <a:endParaRPr lang="en-US" sz="3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3200" u="none" strike="noStrike" dirty="0">
                          <a:effectLst/>
                        </a:rPr>
                        <a:t>7280</a:t>
                      </a:r>
                      <a:endParaRPr lang="en-US" sz="3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75986473"/>
                  </a:ext>
                </a:extLst>
              </a:tr>
            </a:tbl>
          </a:graphicData>
        </a:graphic>
      </p:graphicFrame>
    </p:spTree>
    <p:extLst>
      <p:ext uri="{BB962C8B-B14F-4D97-AF65-F5344CB8AC3E}">
        <p14:creationId xmlns:p14="http://schemas.microsoft.com/office/powerpoint/2010/main" val="340682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Rectangle 1"/>
          <p:cNvSpPr/>
          <p:nvPr/>
        </p:nvSpPr>
        <p:spPr>
          <a:xfrm>
            <a:off x="138350" y="363915"/>
            <a:ext cx="12371419" cy="6494085"/>
          </a:xfrm>
          <a:prstGeom prst="rect">
            <a:avLst/>
          </a:prstGeom>
        </p:spPr>
        <p:txBody>
          <a:bodyPr wrap="square">
            <a:spAutoFit/>
          </a:bodyPr>
          <a:lstStyle/>
          <a:p>
            <a:r>
              <a:rPr lang="en-US" sz="2600" b="1" dirty="0"/>
              <a:t>                                   Today I stood </a:t>
            </a:r>
            <a:r>
              <a:rPr lang="en-US" sz="2600" b="1" dirty="0" err="1"/>
              <a:t>singin</a:t>
            </a:r>
            <a:r>
              <a:rPr lang="en-US" sz="2600" b="1" dirty="0"/>
              <a:t>' songs and </a:t>
            </a:r>
            <a:r>
              <a:rPr lang="en-US" sz="2600" b="1" dirty="0" err="1"/>
              <a:t>sayin</a:t>
            </a:r>
            <a:r>
              <a:rPr lang="en-US" sz="2600" b="1" dirty="0"/>
              <a:t>' Amen</a:t>
            </a:r>
          </a:p>
          <a:p>
            <a:r>
              <a:rPr lang="en-US" sz="2600" b="1" dirty="0"/>
              <a:t>                            Saying goodbye to an old friend who seemed so young</a:t>
            </a:r>
          </a:p>
          <a:p>
            <a:r>
              <a:rPr lang="en-US" sz="2600" b="1" dirty="0"/>
              <a:t>                                  He spent his life </a:t>
            </a:r>
            <a:r>
              <a:rPr lang="en-US" sz="2600" b="1" dirty="0" err="1"/>
              <a:t>workin</a:t>
            </a:r>
            <a:r>
              <a:rPr lang="en-US" sz="2600" b="1" dirty="0"/>
              <a:t>' hard to chase a dollar</a:t>
            </a:r>
          </a:p>
          <a:p>
            <a:r>
              <a:rPr lang="en-US" sz="2600" b="1" dirty="0"/>
              <a:t>                            Putting off until tomorrow the things he should have done</a:t>
            </a:r>
          </a:p>
          <a:p>
            <a:r>
              <a:rPr lang="en-US" sz="2600" b="1" dirty="0"/>
              <a:t>                            Made me start thinking "What's the hurry, why the </a:t>
            </a:r>
            <a:r>
              <a:rPr lang="en-US" sz="2600" b="1" dirty="0" err="1"/>
              <a:t>runnin</a:t>
            </a:r>
            <a:r>
              <a:rPr lang="en-US" sz="2600" b="1" dirty="0"/>
              <a:t>'?</a:t>
            </a:r>
          </a:p>
          <a:p>
            <a:r>
              <a:rPr lang="en-US" sz="2600" b="1" dirty="0"/>
              <a:t>                              I don't like what I'm becoming, </a:t>
            </a:r>
            <a:r>
              <a:rPr lang="en-US" sz="2600" b="1" dirty="0" err="1"/>
              <a:t>gonna</a:t>
            </a:r>
            <a:r>
              <a:rPr lang="en-US" sz="2600" b="1" dirty="0"/>
              <a:t> change my style</a:t>
            </a:r>
          </a:p>
          <a:p>
            <a:r>
              <a:rPr lang="en-US" sz="2600" b="1" dirty="0"/>
              <a:t>                                     Take my time and I take it all for granted"</a:t>
            </a:r>
          </a:p>
          <a:p>
            <a:r>
              <a:rPr lang="en-US" sz="2600" b="1" dirty="0"/>
              <a:t>                                      </a:t>
            </a:r>
            <a:r>
              <a:rPr lang="en-US" sz="2600" b="1" dirty="0" err="1"/>
              <a:t>'Cause</a:t>
            </a:r>
            <a:r>
              <a:rPr lang="en-US" sz="2600" b="1" dirty="0"/>
              <a:t> we're only here for a little while</a:t>
            </a:r>
          </a:p>
          <a:p>
            <a:endParaRPr lang="en-US" sz="2600" b="1" dirty="0"/>
          </a:p>
          <a:p>
            <a:r>
              <a:rPr lang="en-US" sz="2600" b="1" dirty="0"/>
              <a:t>                                           </a:t>
            </a:r>
            <a:r>
              <a:rPr lang="en-US" sz="2600" b="1" dirty="0" err="1"/>
              <a:t>Gonna</a:t>
            </a:r>
            <a:r>
              <a:rPr lang="en-US" sz="2600" b="1" dirty="0"/>
              <a:t> hold who needs </a:t>
            </a:r>
            <a:r>
              <a:rPr lang="en-US" sz="2600" b="1" dirty="0" err="1"/>
              <a:t>holdin</a:t>
            </a:r>
            <a:r>
              <a:rPr lang="en-US" sz="2600" b="1" dirty="0"/>
              <a:t>'</a:t>
            </a:r>
          </a:p>
          <a:p>
            <a:r>
              <a:rPr lang="en-US" sz="2600" b="1" dirty="0"/>
              <a:t>                                              Mend what needs </a:t>
            </a:r>
            <a:r>
              <a:rPr lang="en-US" sz="2600" b="1" dirty="0" err="1"/>
              <a:t>mendin</a:t>
            </a:r>
            <a:r>
              <a:rPr lang="en-US" sz="2600" b="1" dirty="0"/>
              <a:t>'</a:t>
            </a:r>
          </a:p>
          <a:p>
            <a:r>
              <a:rPr lang="en-US" sz="2600" b="1" dirty="0"/>
              <a:t>                                               Walk what needs </a:t>
            </a:r>
            <a:r>
              <a:rPr lang="en-US" sz="2600" b="1" dirty="0" err="1"/>
              <a:t>walkin</a:t>
            </a:r>
            <a:r>
              <a:rPr lang="en-US" sz="2600" b="1" dirty="0"/>
              <a:t>'</a:t>
            </a:r>
          </a:p>
          <a:p>
            <a:r>
              <a:rPr lang="en-US" sz="2600" b="1" dirty="0"/>
              <a:t>                                          Though it means an extra mile</a:t>
            </a:r>
          </a:p>
          <a:p>
            <a:r>
              <a:rPr lang="en-US" sz="2600" b="1" dirty="0"/>
              <a:t>                                                Pray what needs </a:t>
            </a:r>
            <a:r>
              <a:rPr lang="en-US" sz="2600" b="1" dirty="0" err="1"/>
              <a:t>prayin</a:t>
            </a:r>
            <a:r>
              <a:rPr lang="en-US" sz="2600" b="1" dirty="0"/>
              <a:t>'</a:t>
            </a:r>
          </a:p>
          <a:p>
            <a:r>
              <a:rPr lang="en-US" sz="2600" b="1" dirty="0"/>
              <a:t>                                                 Say what needs </a:t>
            </a:r>
            <a:r>
              <a:rPr lang="en-US" sz="2600" b="1" dirty="0" err="1"/>
              <a:t>sayin</a:t>
            </a:r>
            <a:r>
              <a:rPr lang="en-US" sz="2600" b="1" dirty="0"/>
              <a:t>'</a:t>
            </a:r>
          </a:p>
          <a:p>
            <a:r>
              <a:rPr lang="en-US" sz="2600" b="1" dirty="0"/>
              <a:t>                                       </a:t>
            </a:r>
            <a:r>
              <a:rPr lang="en-US" sz="2600" b="1" dirty="0" err="1"/>
              <a:t>'Cause</a:t>
            </a:r>
            <a:r>
              <a:rPr lang="en-US" sz="2600" b="1" dirty="0"/>
              <a:t> we're only here for a little while</a:t>
            </a:r>
          </a:p>
        </p:txBody>
      </p:sp>
    </p:spTree>
    <p:extLst>
      <p:ext uri="{BB962C8B-B14F-4D97-AF65-F5344CB8AC3E}">
        <p14:creationId xmlns:p14="http://schemas.microsoft.com/office/powerpoint/2010/main" val="6145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1000"/>
                                        <p:tgtEl>
                                          <p:spTgt spid="2">
                                            <p:txEl>
                                              <p:pRg st="9" end="9"/>
                                            </p:txEl>
                                          </p:spTgt>
                                        </p:tgtEl>
                                      </p:cBhvr>
                                    </p:animEffect>
                                    <p:anim calcmode="lin" valueType="num">
                                      <p:cBhvr>
                                        <p:cTn id="4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fade">
                                      <p:cBhvr>
                                        <p:cTn id="52" dur="1000"/>
                                        <p:tgtEl>
                                          <p:spTgt spid="2">
                                            <p:txEl>
                                              <p:pRg st="10" end="10"/>
                                            </p:txEl>
                                          </p:spTgt>
                                        </p:tgtEl>
                                      </p:cBhvr>
                                    </p:animEffect>
                                    <p:anim calcmode="lin" valueType="num">
                                      <p:cBhvr>
                                        <p:cTn id="5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Effect transition="in" filter="fade">
                                      <p:cBhvr>
                                        <p:cTn id="57" dur="1000"/>
                                        <p:tgtEl>
                                          <p:spTgt spid="2">
                                            <p:txEl>
                                              <p:pRg st="11" end="11"/>
                                            </p:txEl>
                                          </p:spTgt>
                                        </p:tgtEl>
                                      </p:cBhvr>
                                    </p:animEffect>
                                    <p:anim calcmode="lin" valueType="num">
                                      <p:cBhvr>
                                        <p:cTn id="58"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
                                            <p:txEl>
                                              <p:pRg st="12" end="12"/>
                                            </p:txEl>
                                          </p:spTgt>
                                        </p:tgtEl>
                                        <p:attrNameLst>
                                          <p:attrName>style.visibility</p:attrName>
                                        </p:attrNameLst>
                                      </p:cBhvr>
                                      <p:to>
                                        <p:strVal val="visible"/>
                                      </p:to>
                                    </p:set>
                                    <p:animEffect transition="in" filter="fade">
                                      <p:cBhvr>
                                        <p:cTn id="62" dur="1000"/>
                                        <p:tgtEl>
                                          <p:spTgt spid="2">
                                            <p:txEl>
                                              <p:pRg st="12" end="12"/>
                                            </p:txEl>
                                          </p:spTgt>
                                        </p:tgtEl>
                                      </p:cBhvr>
                                    </p:animEffect>
                                    <p:anim calcmode="lin" valueType="num">
                                      <p:cBhvr>
                                        <p:cTn id="63"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4"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
                                            <p:txEl>
                                              <p:pRg st="13" end="13"/>
                                            </p:txEl>
                                          </p:spTgt>
                                        </p:tgtEl>
                                        <p:attrNameLst>
                                          <p:attrName>style.visibility</p:attrName>
                                        </p:attrNameLst>
                                      </p:cBhvr>
                                      <p:to>
                                        <p:strVal val="visible"/>
                                      </p:to>
                                    </p:set>
                                    <p:animEffect transition="in" filter="fade">
                                      <p:cBhvr>
                                        <p:cTn id="67" dur="1000"/>
                                        <p:tgtEl>
                                          <p:spTgt spid="2">
                                            <p:txEl>
                                              <p:pRg st="13" end="13"/>
                                            </p:txEl>
                                          </p:spTgt>
                                        </p:tgtEl>
                                      </p:cBhvr>
                                    </p:animEffect>
                                    <p:anim calcmode="lin" valueType="num">
                                      <p:cBhvr>
                                        <p:cTn id="68"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69" dur="1000" fill="hold"/>
                                        <p:tgtEl>
                                          <p:spTgt spid="2">
                                            <p:txEl>
                                              <p:pRg st="13" end="13"/>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
                                            <p:txEl>
                                              <p:pRg st="14" end="14"/>
                                            </p:txEl>
                                          </p:spTgt>
                                        </p:tgtEl>
                                        <p:attrNameLst>
                                          <p:attrName>style.visibility</p:attrName>
                                        </p:attrNameLst>
                                      </p:cBhvr>
                                      <p:to>
                                        <p:strVal val="visible"/>
                                      </p:to>
                                    </p:set>
                                    <p:animEffect transition="in" filter="fade">
                                      <p:cBhvr>
                                        <p:cTn id="72" dur="1000"/>
                                        <p:tgtEl>
                                          <p:spTgt spid="2">
                                            <p:txEl>
                                              <p:pRg st="14" end="14"/>
                                            </p:txEl>
                                          </p:spTgt>
                                        </p:tgtEl>
                                      </p:cBhvr>
                                    </p:animEffect>
                                    <p:anim calcmode="lin" valueType="num">
                                      <p:cBhvr>
                                        <p:cTn id="73"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74" dur="1000" fill="hold"/>
                                        <p:tgtEl>
                                          <p:spTgt spid="2">
                                            <p:txEl>
                                              <p:pRg st="14" end="14"/>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
                                            <p:txEl>
                                              <p:pRg st="15" end="15"/>
                                            </p:txEl>
                                          </p:spTgt>
                                        </p:tgtEl>
                                        <p:attrNameLst>
                                          <p:attrName>style.visibility</p:attrName>
                                        </p:attrNameLst>
                                      </p:cBhvr>
                                      <p:to>
                                        <p:strVal val="visible"/>
                                      </p:to>
                                    </p:set>
                                    <p:animEffect transition="in" filter="fade">
                                      <p:cBhvr>
                                        <p:cTn id="77" dur="1000"/>
                                        <p:tgtEl>
                                          <p:spTgt spid="2">
                                            <p:txEl>
                                              <p:pRg st="15" end="15"/>
                                            </p:txEl>
                                          </p:spTgt>
                                        </p:tgtEl>
                                      </p:cBhvr>
                                    </p:animEffect>
                                    <p:anim calcmode="lin" valueType="num">
                                      <p:cBhvr>
                                        <p:cTn id="78"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79" dur="1000" fill="hold"/>
                                        <p:tgtEl>
                                          <p:spTgt spid="2">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4605</TotalTime>
  <Words>1027</Words>
  <Application>Microsoft Office PowerPoint</Application>
  <PresentationFormat>Widescreen</PresentationFormat>
  <Paragraphs>93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Javanese Text</vt:lpstr>
      <vt:lpstr>Tw Cen MT</vt:lpstr>
      <vt:lpstr>Droplet</vt:lpstr>
      <vt:lpstr>Only here for a little while</vt:lpstr>
      <vt:lpstr>Scripture Reading </vt:lpstr>
      <vt:lpstr>Only HERE FOR A LITTLE WHILE </vt:lpstr>
      <vt:lpstr>Years</vt:lpstr>
      <vt:lpstr>m.o.n.t.h</vt:lpstr>
      <vt:lpstr>today</vt:lpstr>
      <vt:lpstr>tomorrow</vt:lpstr>
      <vt:lpstr>Brevity of Life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Submission</dc:title>
  <dc:creator>Ty Leach</dc:creator>
  <cp:lastModifiedBy>Wesley Lewis</cp:lastModifiedBy>
  <cp:revision>67</cp:revision>
  <dcterms:created xsi:type="dcterms:W3CDTF">2020-09-22T14:44:13Z</dcterms:created>
  <dcterms:modified xsi:type="dcterms:W3CDTF">2021-03-13T23:31:23Z</dcterms:modified>
</cp:coreProperties>
</file>